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4" r:id="rId3"/>
    <p:sldId id="271" r:id="rId4"/>
    <p:sldId id="257" r:id="rId5"/>
    <p:sldId id="263" r:id="rId6"/>
    <p:sldId id="264" r:id="rId7"/>
    <p:sldId id="258" r:id="rId8"/>
    <p:sldId id="266" r:id="rId9"/>
    <p:sldId id="265" r:id="rId10"/>
    <p:sldId id="267" r:id="rId11"/>
    <p:sldId id="259" r:id="rId12"/>
    <p:sldId id="260" r:id="rId13"/>
    <p:sldId id="268" r:id="rId14"/>
    <p:sldId id="269" r:id="rId15"/>
    <p:sldId id="270" r:id="rId16"/>
    <p:sldId id="261" r:id="rId17"/>
    <p:sldId id="26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1C96-A10F-4D48-A8CE-4D1A31363D7E}" type="datetimeFigureOut">
              <a:rPr lang="en-US" smtClean="0"/>
              <a:pPr/>
              <a:t>26-Oct-19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1CFB-F693-4726-87E1-2266444DC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1C96-A10F-4D48-A8CE-4D1A31363D7E}" type="datetimeFigureOut">
              <a:rPr lang="en-US" smtClean="0"/>
              <a:pPr/>
              <a:t>26-Oct-19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1CFB-F693-4726-87E1-2266444DC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1C96-A10F-4D48-A8CE-4D1A31363D7E}" type="datetimeFigureOut">
              <a:rPr lang="en-US" smtClean="0"/>
              <a:pPr/>
              <a:t>26-Oct-19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1CFB-F693-4726-87E1-2266444DC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1C96-A10F-4D48-A8CE-4D1A31363D7E}" type="datetimeFigureOut">
              <a:rPr lang="en-US" smtClean="0"/>
              <a:pPr/>
              <a:t>26-Oct-19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1CFB-F693-4726-87E1-2266444DC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1C96-A10F-4D48-A8CE-4D1A31363D7E}" type="datetimeFigureOut">
              <a:rPr lang="en-US" smtClean="0"/>
              <a:pPr/>
              <a:t>26-Oct-19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1CFB-F693-4726-87E1-2266444DC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1C96-A10F-4D48-A8CE-4D1A31363D7E}" type="datetimeFigureOut">
              <a:rPr lang="en-US" smtClean="0"/>
              <a:pPr/>
              <a:t>26-Oct-19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1CFB-F693-4726-87E1-2266444DC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1C96-A10F-4D48-A8CE-4D1A31363D7E}" type="datetimeFigureOut">
              <a:rPr lang="en-US" smtClean="0"/>
              <a:pPr/>
              <a:t>26-Oct-19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1CFB-F693-4726-87E1-2266444DC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1C96-A10F-4D48-A8CE-4D1A31363D7E}" type="datetimeFigureOut">
              <a:rPr lang="en-US" smtClean="0"/>
              <a:pPr/>
              <a:t>26-Oct-19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1CFB-F693-4726-87E1-2266444DC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1C96-A10F-4D48-A8CE-4D1A31363D7E}" type="datetimeFigureOut">
              <a:rPr lang="en-US" smtClean="0"/>
              <a:pPr/>
              <a:t>26-Oct-19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1CFB-F693-4726-87E1-2266444DC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1C96-A10F-4D48-A8CE-4D1A31363D7E}" type="datetimeFigureOut">
              <a:rPr lang="en-US" smtClean="0"/>
              <a:pPr/>
              <a:t>26-Oct-19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1CFB-F693-4726-87E1-2266444DC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1C96-A10F-4D48-A8CE-4D1A31363D7E}" type="datetimeFigureOut">
              <a:rPr lang="en-US" smtClean="0"/>
              <a:pPr/>
              <a:t>26-Oct-19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1CFB-F693-4726-87E1-2266444DC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01C96-A10F-4D48-A8CE-4D1A31363D7E}" type="datetimeFigureOut">
              <a:rPr lang="en-US" smtClean="0"/>
              <a:pPr/>
              <a:t>26-Oct-19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61CFB-F693-4726-87E1-2266444DC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Autofit/>
          </a:bodyPr>
          <a:lstStyle/>
          <a:p>
            <a:r>
              <a:rPr lang="en-US" sz="239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utonnySushreeMJ" pitchFamily="2" charset="0"/>
              </a:rPr>
              <a:t>¯^</a:t>
            </a:r>
            <a:r>
              <a:rPr lang="en-US" sz="23900" b="1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utonnySushreeMJ" pitchFamily="2" charset="0"/>
              </a:rPr>
              <a:t>vMZg</a:t>
            </a:r>
            <a:endParaRPr lang="en-US" sz="7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4800"/>
            <a:ext cx="6629400" cy="59436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SutonnyOMJ" pitchFamily="2" charset="0"/>
                <a:cs typeface="SutonnyOMJ" pitchFamily="2" charset="0"/>
              </a:rPr>
              <a:t>২.কৃত্রিম </a:t>
            </a:r>
            <a:r>
              <a:rPr lang="en-US" sz="6000" dirty="0" err="1" smtClean="0">
                <a:latin typeface="SutonnyOMJ" pitchFamily="2" charset="0"/>
                <a:cs typeface="SutonnyOMJ" pitchFamily="2" charset="0"/>
              </a:rPr>
              <a:t>বা</a:t>
            </a:r>
            <a:r>
              <a:rPr lang="en-US" sz="6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6000" dirty="0" err="1" smtClean="0">
                <a:latin typeface="SutonnyOMJ" pitchFamily="2" charset="0"/>
                <a:cs typeface="SutonnyOMJ" pitchFamily="2" charset="0"/>
              </a:rPr>
              <a:t>মানুষ্য</a:t>
            </a:r>
            <a:r>
              <a:rPr lang="en-US" sz="6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6000" dirty="0" err="1" smtClean="0">
                <a:latin typeface="SutonnyOMJ" pitchFamily="2" charset="0"/>
                <a:cs typeface="SutonnyOMJ" pitchFamily="2" charset="0"/>
              </a:rPr>
              <a:t>কারণঃ</a:t>
            </a:r>
            <a:endParaRPr lang="en-US" sz="6000" dirty="0" smtClean="0">
              <a:latin typeface="SutonnyOMJ" pitchFamily="2" charset="0"/>
              <a:cs typeface="SutonnyOMJ" pitchFamily="2" charset="0"/>
            </a:endParaRPr>
          </a:p>
          <a:p>
            <a:pPr algn="l"/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৪.জুম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চাষ</a:t>
            </a:r>
            <a:endParaRPr lang="en-US" sz="5400" dirty="0" smtClean="0">
              <a:latin typeface="SutonnyOMJ" pitchFamily="2" charset="0"/>
              <a:cs typeface="SutonnyOMJ" pitchFamily="2" charset="0"/>
            </a:endParaRPr>
          </a:p>
          <a:p>
            <a:pPr algn="l"/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৫.সড়ক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ওরাস্তা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করা</a:t>
            </a:r>
            <a:endParaRPr lang="en-US" sz="5400" dirty="0" smtClean="0">
              <a:latin typeface="SutonnyOMJ" pitchFamily="2" charset="0"/>
              <a:cs typeface="SutonnyOMJ" pitchFamily="2" charset="0"/>
            </a:endParaRPr>
          </a:p>
          <a:p>
            <a:pPr algn="l"/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৬.খাল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কাটা</a:t>
            </a:r>
            <a:endParaRPr lang="en-US" sz="5400" dirty="0" smtClean="0">
              <a:latin typeface="SutonnyOMJ" pitchFamily="2" charset="0"/>
              <a:cs typeface="SutonnyOMJ" pitchFamily="2" charset="0"/>
            </a:endParaRPr>
          </a:p>
          <a:p>
            <a:pPr algn="l"/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৭.গৃহ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নির্মাণ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ও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মাৎস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চাষ</a:t>
            </a:r>
            <a:endParaRPr lang="en-US" sz="5400" dirty="0" smtClean="0">
              <a:latin typeface="SutonnyOMJ" pitchFamily="2" charset="0"/>
              <a:cs typeface="SutonnyOMJ" pitchFamily="2" charset="0"/>
            </a:endParaRPr>
          </a:p>
          <a:p>
            <a:pPr algn="l"/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৮.যানবাহন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চলাচল</a:t>
            </a:r>
            <a:endParaRPr lang="en-US" sz="5400" dirty="0" smtClean="0">
              <a:latin typeface="SutonnyOMJ" pitchFamily="2" charset="0"/>
              <a:cs typeface="SutonnyO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2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ভূমিক্ষয়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রোধ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বা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ভূমি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সংরক্ষণ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5400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ভূমিক্ষয়</a:t>
            </a:r>
            <a:r>
              <a:rPr lang="en-US" sz="54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রোধঃ</a:t>
            </a:r>
            <a:r>
              <a:rPr lang="en-US" sz="54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</a:p>
          <a:p>
            <a:pPr>
              <a:buNone/>
            </a:pP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ভূ-পৃষ্ঠ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থেকে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মাটি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আগলা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হয়ে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এক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স্থান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থেকে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অন্য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স্থানে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স্থানন্তরিত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হওয়া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প্রতিরোধ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করাই</a:t>
            </a:r>
            <a:endParaRPr lang="en-US" sz="5400" dirty="0" smtClean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err="1" smtClean="0">
                <a:latin typeface="SutonnyOMJ" pitchFamily="2" charset="0"/>
                <a:cs typeface="SutonnyOMJ" pitchFamily="2" charset="0"/>
              </a:rPr>
              <a:t>ভূমিক্ষয়</a:t>
            </a:r>
            <a:r>
              <a:rPr lang="en-US" sz="6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6000" dirty="0" err="1" smtClean="0">
                <a:latin typeface="SutonnyOMJ" pitchFamily="2" charset="0"/>
                <a:cs typeface="SutonnyOMJ" pitchFamily="2" charset="0"/>
              </a:rPr>
              <a:t>রোধের</a:t>
            </a:r>
            <a:r>
              <a:rPr lang="en-US" sz="6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6000" dirty="0" err="1" smtClean="0">
                <a:latin typeface="SutonnyOMJ" pitchFamily="2" charset="0"/>
                <a:cs typeface="SutonnyOMJ" pitchFamily="2" charset="0"/>
              </a:rPr>
              <a:t>উপায়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/>
            </a:r>
            <a:br>
              <a:rPr lang="en-US" dirty="0" smtClean="0">
                <a:latin typeface="SutonnyOMJ" pitchFamily="2" charset="0"/>
                <a:cs typeface="SutonnyOMJ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>
                <a:latin typeface="SutonnyOMJ" pitchFamily="2" charset="0"/>
                <a:cs typeface="SutonnyOMJ" pitchFamily="2" charset="0"/>
              </a:rPr>
              <a:t>১.বৃক্ষ </a:t>
            </a:r>
            <a:r>
              <a:rPr lang="en-US" sz="6000" dirty="0" err="1" smtClean="0">
                <a:latin typeface="SutonnyOMJ" pitchFamily="2" charset="0"/>
                <a:cs typeface="SutonnyOMJ" pitchFamily="2" charset="0"/>
              </a:rPr>
              <a:t>রোপণ</a:t>
            </a:r>
            <a:r>
              <a:rPr lang="en-US" sz="6000" dirty="0" smtClean="0">
                <a:latin typeface="SutonnyOMJ" pitchFamily="2" charset="0"/>
                <a:cs typeface="SutonnyOMJ" pitchFamily="2" charset="0"/>
              </a:rPr>
              <a:t>:</a:t>
            </a:r>
          </a:p>
          <a:p>
            <a:pPr>
              <a:buNone/>
            </a:pPr>
            <a:r>
              <a:rPr lang="en-US" sz="6000" dirty="0" smtClean="0">
                <a:latin typeface="SutonnyOMJ" pitchFamily="2" charset="0"/>
                <a:cs typeface="SutonnyOMJ" pitchFamily="2" charset="0"/>
              </a:rPr>
              <a:t>২.আচ্ছাদন </a:t>
            </a:r>
            <a:r>
              <a:rPr lang="en-US" sz="6000" dirty="0" err="1" smtClean="0">
                <a:latin typeface="SutonnyOMJ" pitchFamily="2" charset="0"/>
                <a:cs typeface="SutonnyOMJ" pitchFamily="2" charset="0"/>
              </a:rPr>
              <a:t>ফসল</a:t>
            </a:r>
            <a:endParaRPr lang="en-US" sz="6000" dirty="0" smtClean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en-US" sz="6000" dirty="0" smtClean="0">
                <a:latin typeface="SutonnyOMJ" pitchFamily="2" charset="0"/>
                <a:cs typeface="SutonnyOMJ" pitchFamily="2" charset="0"/>
              </a:rPr>
              <a:t>৩.জাবড়া </a:t>
            </a:r>
            <a:r>
              <a:rPr lang="en-US" sz="6000" dirty="0" err="1" smtClean="0">
                <a:latin typeface="SutonnyOMJ" pitchFamily="2" charset="0"/>
                <a:cs typeface="SutonnyOMJ" pitchFamily="2" charset="0"/>
              </a:rPr>
              <a:t>দেওয়া</a:t>
            </a:r>
            <a:endParaRPr lang="en-US" sz="6000" dirty="0" smtClean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ভূমিক্ষয়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রোধের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উপায়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SutonnyOMJ" pitchFamily="2" charset="0"/>
                <a:cs typeface="SutonnyOMJ" pitchFamily="2" charset="0"/>
              </a:rPr>
              <a:t>৪.ভূমি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ব্যবস্থাপনা</a:t>
            </a:r>
            <a:endParaRPr lang="en-US" dirty="0" smtClean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OMJ" pitchFamily="2" charset="0"/>
                <a:cs typeface="SutonnyOMJ" pitchFamily="2" charset="0"/>
              </a:rPr>
              <a:t>৫.ফসল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ব্যবস্থাপনা</a:t>
            </a:r>
            <a:endParaRPr lang="en-US" dirty="0" smtClean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OMJ" pitchFamily="2" charset="0"/>
                <a:cs typeface="SutonnyOMJ" pitchFamily="2" charset="0"/>
              </a:rPr>
              <a:t>৬.পানি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নিকাশ</a:t>
            </a:r>
            <a:endParaRPr lang="en-US" dirty="0" smtClean="0">
              <a:latin typeface="SutonnyOMJ" pitchFamily="2" charset="0"/>
              <a:cs typeface="SutonnyO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>
                <a:latin typeface="SutonnyOMJ" pitchFamily="2" charset="0"/>
                <a:cs typeface="SutonnyOMJ" pitchFamily="2" charset="0"/>
              </a:rPr>
              <a:t>ভূমিক্ষয়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6600" dirty="0" err="1" smtClean="0">
                <a:latin typeface="SutonnyOMJ" pitchFamily="2" charset="0"/>
                <a:cs typeface="SutonnyOMJ" pitchFamily="2" charset="0"/>
              </a:rPr>
              <a:t>রোধের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6600" dirty="0" err="1" smtClean="0">
                <a:latin typeface="SutonnyOMJ" pitchFamily="2" charset="0"/>
                <a:cs typeface="SutonnyOMJ" pitchFamily="2" charset="0"/>
              </a:rPr>
              <a:t>উপায়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৭.বাধ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নিমার্ণ</a:t>
            </a:r>
            <a:endParaRPr lang="en-US" sz="4800" dirty="0" smtClean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৮.আন্তঃফসল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চাষ</a:t>
            </a:r>
            <a:endParaRPr lang="en-US" sz="4800" dirty="0" smtClean="0">
              <a:latin typeface="SutonnyOMJ" pitchFamily="2" charset="0"/>
              <a:cs typeface="SutonnyO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ভূমিক্ষয়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রোধের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উপায়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7200" dirty="0" smtClean="0">
                <a:latin typeface="SutonnyOMJ" pitchFamily="2" charset="0"/>
                <a:cs typeface="SutonnyOMJ" pitchFamily="2" charset="0"/>
              </a:rPr>
              <a:t>৯.বন্যা </a:t>
            </a:r>
            <a:r>
              <a:rPr lang="en-US" sz="7200" dirty="0" err="1" smtClean="0">
                <a:latin typeface="SutonnyOMJ" pitchFamily="2" charset="0"/>
                <a:cs typeface="SutonnyOMJ" pitchFamily="2" charset="0"/>
              </a:rPr>
              <a:t>নিয়ন্ত্রণ</a:t>
            </a:r>
            <a:endParaRPr lang="en-US" sz="7200" dirty="0" smtClean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en-US" sz="7200" dirty="0" smtClean="0">
                <a:latin typeface="SutonnyOMJ" pitchFamily="2" charset="0"/>
                <a:cs typeface="SutonnyOMJ" pitchFamily="2" charset="0"/>
              </a:rPr>
              <a:t>১০.মাটির </a:t>
            </a:r>
            <a:r>
              <a:rPr lang="en-US" sz="7200" dirty="0" err="1" smtClean="0">
                <a:latin typeface="SutonnyOMJ" pitchFamily="2" charset="0"/>
                <a:cs typeface="SutonnyOMJ" pitchFamily="2" charset="0"/>
              </a:rPr>
              <a:t>বুনট</a:t>
            </a:r>
            <a:r>
              <a:rPr lang="en-US" sz="72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7200" dirty="0" err="1" smtClean="0">
                <a:latin typeface="SutonnyOMJ" pitchFamily="2" charset="0"/>
                <a:cs typeface="SutonnyOMJ" pitchFamily="2" charset="0"/>
              </a:rPr>
              <a:t>উন্নয়ন</a:t>
            </a:r>
            <a:endParaRPr lang="en-US" sz="7200" dirty="0" smtClean="0">
              <a:latin typeface="SutonnyOMJ" pitchFamily="2" charset="0"/>
              <a:cs typeface="SutonnyO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err="1" smtClean="0">
                <a:latin typeface="SutonnyOMJ" pitchFamily="2" charset="0"/>
                <a:cs typeface="SutonnyOMJ" pitchFamily="2" charset="0"/>
              </a:rPr>
              <a:t>ভূমি</a:t>
            </a:r>
            <a:r>
              <a:rPr lang="en-US" sz="8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8000" dirty="0" err="1" smtClean="0">
                <a:latin typeface="SutonnyOMJ" pitchFamily="2" charset="0"/>
                <a:cs typeface="SutonnyOMJ" pitchFamily="2" charset="0"/>
              </a:rPr>
              <a:t>সংরক্ষণ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err="1" smtClean="0">
                <a:latin typeface="SutonnyOMJ" pitchFamily="2" charset="0"/>
                <a:cs typeface="SutonnyOMJ" pitchFamily="2" charset="0"/>
              </a:rPr>
              <a:t>কোন</a:t>
            </a:r>
            <a:r>
              <a:rPr lang="en-US" sz="4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 smtClean="0">
                <a:latin typeface="SutonnyOMJ" pitchFamily="2" charset="0"/>
                <a:cs typeface="SutonnyOMJ" pitchFamily="2" charset="0"/>
              </a:rPr>
              <a:t>এলাকার</a:t>
            </a:r>
            <a:r>
              <a:rPr lang="en-US" sz="4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 smtClean="0">
                <a:latin typeface="SutonnyOMJ" pitchFamily="2" charset="0"/>
                <a:cs typeface="SutonnyOMJ" pitchFamily="2" charset="0"/>
              </a:rPr>
              <a:t>মাটি</a:t>
            </a:r>
            <a:r>
              <a:rPr lang="en-US" sz="4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 smtClean="0">
                <a:latin typeface="SutonnyOMJ" pitchFamily="2" charset="0"/>
                <a:cs typeface="SutonnyOMJ" pitchFamily="2" charset="0"/>
              </a:rPr>
              <a:t>বা</a:t>
            </a:r>
            <a:r>
              <a:rPr lang="en-US" sz="4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 smtClean="0">
                <a:latin typeface="SutonnyOMJ" pitchFamily="2" charset="0"/>
                <a:cs typeface="SutonnyOMJ" pitchFamily="2" charset="0"/>
              </a:rPr>
              <a:t>ভূমিক্ষয়</a:t>
            </a:r>
            <a:r>
              <a:rPr lang="en-US" sz="4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 smtClean="0">
                <a:latin typeface="SutonnyOMJ" pitchFamily="2" charset="0"/>
                <a:cs typeface="SutonnyOMJ" pitchFamily="2" charset="0"/>
              </a:rPr>
              <a:t>রোধ</a:t>
            </a:r>
            <a:r>
              <a:rPr lang="en-US" sz="4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 smtClean="0">
                <a:latin typeface="SutonnyOMJ" pitchFamily="2" charset="0"/>
                <a:cs typeface="SutonnyOMJ" pitchFamily="2" charset="0"/>
              </a:rPr>
              <a:t>করে</a:t>
            </a:r>
            <a:r>
              <a:rPr lang="en-US" sz="4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 smtClean="0">
                <a:latin typeface="SutonnyOMJ" pitchFamily="2" charset="0"/>
                <a:cs typeface="SutonnyOMJ" pitchFamily="2" charset="0"/>
              </a:rPr>
              <a:t>এর</a:t>
            </a:r>
            <a:r>
              <a:rPr lang="en-US" sz="4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 smtClean="0">
                <a:latin typeface="SutonnyOMJ" pitchFamily="2" charset="0"/>
                <a:cs typeface="SutonnyOMJ" pitchFamily="2" charset="0"/>
              </a:rPr>
              <a:t>ভৌত</a:t>
            </a:r>
            <a:r>
              <a:rPr lang="en-US" sz="4400" dirty="0" smtClean="0">
                <a:latin typeface="SutonnyOMJ" pitchFamily="2" charset="0"/>
                <a:cs typeface="SutonnyOMJ" pitchFamily="2" charset="0"/>
              </a:rPr>
              <a:t>, </a:t>
            </a:r>
            <a:r>
              <a:rPr lang="en-US" sz="4400" dirty="0" err="1" smtClean="0">
                <a:latin typeface="SutonnyOMJ" pitchFamily="2" charset="0"/>
                <a:cs typeface="SutonnyOMJ" pitchFamily="2" charset="0"/>
              </a:rPr>
              <a:t>রাসায়নিক</a:t>
            </a:r>
            <a:r>
              <a:rPr lang="en-US" sz="4400" dirty="0" smtClean="0">
                <a:latin typeface="SutonnyOMJ" pitchFamily="2" charset="0"/>
                <a:cs typeface="SutonnyOMJ" pitchFamily="2" charset="0"/>
              </a:rPr>
              <a:t> ও </a:t>
            </a:r>
            <a:r>
              <a:rPr lang="en-US" sz="4400" dirty="0" err="1" smtClean="0">
                <a:latin typeface="SutonnyOMJ" pitchFamily="2" charset="0"/>
                <a:cs typeface="SutonnyOMJ" pitchFamily="2" charset="0"/>
              </a:rPr>
              <a:t>জৈবিক</a:t>
            </a:r>
            <a:r>
              <a:rPr lang="en-US" sz="4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 smtClean="0">
                <a:latin typeface="SutonnyOMJ" pitchFamily="2" charset="0"/>
                <a:cs typeface="SutonnyOMJ" pitchFamily="2" charset="0"/>
              </a:rPr>
              <a:t>গুনাগুণ</a:t>
            </a:r>
            <a:r>
              <a:rPr lang="en-US" sz="4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 smtClean="0">
                <a:latin typeface="SutonnyOMJ" pitchFamily="2" charset="0"/>
                <a:cs typeface="SutonnyOMJ" pitchFamily="2" charset="0"/>
              </a:rPr>
              <a:t>বজায়</a:t>
            </a:r>
            <a:r>
              <a:rPr lang="en-US" sz="4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 smtClean="0">
                <a:latin typeface="SutonnyOMJ" pitchFamily="2" charset="0"/>
                <a:cs typeface="SutonnyOMJ" pitchFamily="2" charset="0"/>
              </a:rPr>
              <a:t>রাখা</a:t>
            </a:r>
            <a:endParaRPr lang="en-US" sz="44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err="1" smtClean="0">
                <a:latin typeface="SutonnyOMJ" pitchFamily="2" charset="0"/>
                <a:cs typeface="SutonnyOMJ" pitchFamily="2" charset="0"/>
              </a:rPr>
              <a:t>ভূমি</a:t>
            </a:r>
            <a:r>
              <a:rPr lang="en-US" sz="72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7200" dirty="0" err="1" smtClean="0">
                <a:latin typeface="SutonnyOMJ" pitchFamily="2" charset="0"/>
                <a:cs typeface="SutonnyOMJ" pitchFamily="2" charset="0"/>
              </a:rPr>
              <a:t>সংরক্ষণের</a:t>
            </a:r>
            <a:r>
              <a:rPr lang="en-US" sz="72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7200" dirty="0" err="1" smtClean="0">
                <a:latin typeface="SutonnyOMJ" pitchFamily="2" charset="0"/>
                <a:cs typeface="SutonnyOMJ" pitchFamily="2" charset="0"/>
              </a:rPr>
              <a:t>উপায়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SutonnyOMJ" pitchFamily="2" charset="0"/>
                <a:cs typeface="SutonnyOMJ" pitchFamily="2" charset="0"/>
              </a:rPr>
              <a:t>১.শস্য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পযার্য়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:</a:t>
            </a:r>
          </a:p>
          <a:p>
            <a:pPr>
              <a:buNone/>
            </a:pPr>
            <a:r>
              <a:rPr lang="en-US" dirty="0" smtClean="0">
                <a:latin typeface="SutonnyOMJ" pitchFamily="2" charset="0"/>
                <a:cs typeface="SutonnyOMJ" pitchFamily="2" charset="0"/>
              </a:rPr>
              <a:t>২.আচ্ছাদন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ফসল</a:t>
            </a:r>
            <a:endParaRPr lang="en-US" dirty="0" smtClean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OMJ" pitchFamily="2" charset="0"/>
                <a:cs typeface="SutonnyOMJ" pitchFamily="2" charset="0"/>
              </a:rPr>
              <a:t>৩.জাবড়া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দেওয়া</a:t>
            </a:r>
            <a:endParaRPr lang="en-US" dirty="0" smtClean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en-US" dirty="0">
                <a:latin typeface="SutonnyOMJ" pitchFamily="2" charset="0"/>
                <a:cs typeface="SutonnyOMJ" pitchFamily="2" charset="0"/>
              </a:rPr>
              <a:t>৪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.ফসল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ব্যবস্থাপনা</a:t>
            </a:r>
            <a:endParaRPr lang="en-US" dirty="0" smtClean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en-US" dirty="0">
                <a:latin typeface="SutonnyOMJ" pitchFamily="2" charset="0"/>
                <a:cs typeface="SutonnyOMJ" pitchFamily="2" charset="0"/>
              </a:rPr>
              <a:t>৫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.বাধ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নিমার্ণ</a:t>
            </a:r>
            <a:endParaRPr lang="en-US" dirty="0" smtClean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en-US" dirty="0">
                <a:latin typeface="SutonnyOMJ" pitchFamily="2" charset="0"/>
                <a:cs typeface="SutonnyOMJ" pitchFamily="2" charset="0"/>
              </a:rPr>
              <a:t>৬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.আন্তঃফসল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চাষ</a:t>
            </a:r>
            <a:endParaRPr lang="en-US" dirty="0" smtClean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en-US" dirty="0">
                <a:latin typeface="SutonnyOMJ" pitchFamily="2" charset="0"/>
                <a:cs typeface="SutonnyOMJ" pitchFamily="2" charset="0"/>
              </a:rPr>
              <a:t>৭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.বন্যা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নিয়ন্ত্রণ</a:t>
            </a:r>
            <a:endParaRPr lang="en-US" dirty="0" smtClean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762000"/>
            <a:ext cx="7924800" cy="838200"/>
          </a:xfrm>
        </p:spPr>
        <p:txBody>
          <a:bodyPr lIns="92075" tIns="46038" rIns="92075" bIns="46038" anchor="b">
            <a:normAutofit fontScale="90000"/>
          </a:bodyPr>
          <a:lstStyle/>
          <a:p>
            <a:pPr>
              <a:defRPr/>
            </a:pPr>
            <a:r>
              <a:rPr lang="en-US" sz="66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</a:rPr>
              <a:t/>
            </a:r>
            <a:br>
              <a:rPr lang="en-US" sz="66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</a:rPr>
            </a:br>
            <a:r>
              <a:rPr lang="en-US" sz="80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</a:rPr>
              <a:t>শিক্ষক </a:t>
            </a:r>
            <a:r>
              <a:rPr lang="en-US" sz="80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</a:rPr>
              <a:t>পরিচিতি</a:t>
            </a:r>
            <a:r>
              <a:rPr lang="en-US" sz="80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2971800"/>
            <a:ext cx="4876800" cy="3429000"/>
          </a:xfrm>
          <a:noFill/>
        </p:spPr>
        <p:txBody>
          <a:bodyPr lIns="92075" tIns="46038" rIns="92075" bIns="46038" anchor="ctr"/>
          <a:lstStyle/>
          <a:p>
            <a:pPr eaLnBrk="1" hangingPunct="1">
              <a:lnSpc>
                <a:spcPct val="80000"/>
              </a:lnSpc>
            </a:pPr>
            <a:r>
              <a:rPr lang="en-US" sz="4000" dirty="0" err="1" smtClean="0">
                <a:latin typeface="SutonnyMJ" pitchFamily="2" charset="0"/>
              </a:rPr>
              <a:t>মোঃ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জাহিদুল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ইসলাম</a:t>
            </a:r>
            <a:endParaRPr lang="en-US" sz="4000" dirty="0" smtClean="0">
              <a:latin typeface="SutonnyMJ" pitchFamily="2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err="1" smtClean="0">
                <a:latin typeface="SutonnyMJ" pitchFamily="2" charset="0"/>
              </a:rPr>
              <a:t>cÖfvlK</a:t>
            </a:r>
            <a:r>
              <a:rPr lang="en-US" sz="2400" dirty="0" smtClean="0">
                <a:latin typeface="SutonnyMJ" pitchFamily="2" charset="0"/>
              </a:rPr>
              <a:t>, K…</a:t>
            </a:r>
            <a:r>
              <a:rPr lang="en-US" sz="2400" dirty="0" err="1" smtClean="0">
                <a:latin typeface="SutonnyMJ" pitchFamily="2" charset="0"/>
              </a:rPr>
              <a:t>wlwkÿv</a:t>
            </a:r>
            <a:endParaRPr lang="en-US" sz="2400" dirty="0" smtClean="0">
              <a:latin typeface="SutonnyMJ" pitchFamily="2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err="1" smtClean="0">
                <a:latin typeface="SutonnyMJ" pitchFamily="2" charset="0"/>
              </a:rPr>
              <a:t>নওয়াপাড়া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মডেল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কলেজ</a:t>
            </a:r>
            <a:endParaRPr lang="en-US" sz="2400" dirty="0" smtClean="0">
              <a:latin typeface="SutonnyMJ" pitchFamily="2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err="1" smtClean="0">
                <a:latin typeface="SutonnyMJ" pitchFamily="2" charset="0"/>
              </a:rPr>
              <a:t>অভয়নগর</a:t>
            </a:r>
            <a:r>
              <a:rPr lang="en-US" sz="2400" dirty="0" smtClean="0">
                <a:latin typeface="SutonnyMJ" pitchFamily="2" charset="0"/>
              </a:rPr>
              <a:t> ,</a:t>
            </a:r>
            <a:r>
              <a:rPr lang="en-US" sz="2400" dirty="0" err="1" smtClean="0">
                <a:latin typeface="SutonnyMJ" pitchFamily="2" charset="0"/>
              </a:rPr>
              <a:t>যশোর</a:t>
            </a:r>
            <a:endParaRPr lang="en-US" sz="2400" dirty="0" smtClean="0">
              <a:latin typeface="SutonnyMJ" pitchFamily="2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latin typeface="SutonnyMJ" pitchFamily="2" charset="0"/>
            </a:endParaRPr>
          </a:p>
          <a:p>
            <a:pPr eaLnBrk="1" hangingPunct="1">
              <a:lnSpc>
                <a:spcPct val="80000"/>
              </a:lnSpc>
            </a:pPr>
            <a:endParaRPr lang="en-US" sz="4400" dirty="0" smtClean="0">
              <a:latin typeface="SutonnyMJ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err="1" smtClean="0">
                <a:latin typeface="SutonnyOMJ" pitchFamily="2" charset="0"/>
                <a:cs typeface="SutonnyOMJ" pitchFamily="2" charset="0"/>
              </a:rPr>
              <a:t>ভূমিক্ষয়</a:t>
            </a:r>
            <a:r>
              <a:rPr lang="en-US" sz="7200" dirty="0" smtClean="0">
                <a:latin typeface="SutonnyOMJ" pitchFamily="2" charset="0"/>
                <a:cs typeface="SutonnyOMJ" pitchFamily="2" charset="0"/>
              </a:rPr>
              <a:t> ও </a:t>
            </a:r>
            <a:r>
              <a:rPr lang="en-US" sz="7200" dirty="0" err="1" smtClean="0">
                <a:latin typeface="SutonnyOMJ" pitchFamily="2" charset="0"/>
                <a:cs typeface="SutonnyOMJ" pitchFamily="2" charset="0"/>
              </a:rPr>
              <a:t>ভূমিক্ষয়</a:t>
            </a:r>
            <a:r>
              <a:rPr lang="en-US" sz="72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7200" dirty="0" err="1" smtClean="0">
                <a:latin typeface="SutonnyOMJ" pitchFamily="2" charset="0"/>
                <a:cs typeface="SutonnyOMJ" pitchFamily="2" charset="0"/>
              </a:rPr>
              <a:t>রোধ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76400"/>
            <a:ext cx="8610600" cy="4419600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ভূমিঃ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</a:p>
          <a:p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ভূ-পৃষ্ঠের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পাতলা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নরম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স্তর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</a:p>
          <a:p>
            <a:endParaRPr lang="en-US" dirty="0" smtClean="0">
              <a:latin typeface="SutonnyOMJ" pitchFamily="2" charset="0"/>
              <a:cs typeface="SutonnyOMJ" pitchFamily="2" charset="0"/>
            </a:endParaRPr>
          </a:p>
          <a:p>
            <a:r>
              <a:rPr lang="en-US" sz="4400" dirty="0" err="1" smtClean="0">
                <a:latin typeface="SutonnyOMJ" pitchFamily="2" charset="0"/>
                <a:cs typeface="SutonnyOMJ" pitchFamily="2" charset="0"/>
              </a:rPr>
              <a:t>ভূমিক্ষয়ঃ</a:t>
            </a:r>
            <a:r>
              <a:rPr lang="en-US" sz="4400" dirty="0" smtClean="0">
                <a:latin typeface="SutonnyOMJ" pitchFamily="2" charset="0"/>
                <a:cs typeface="SutonnyOMJ" pitchFamily="2" charset="0"/>
              </a:rPr>
              <a:t> </a:t>
            </a:r>
          </a:p>
          <a:p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ভূ-পৃষ্ঠ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থেকে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মাটি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আগলা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হয়ে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এক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স্থান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থেকে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অন্য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স্থানে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স্থানন্তরিত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হওয়া</a:t>
            </a:r>
            <a:endParaRPr lang="en-US" dirty="0" smtClean="0">
              <a:latin typeface="SutonnyOMJ" pitchFamily="2" charset="0"/>
              <a:cs typeface="SutonnyO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92276"/>
          </a:xfrm>
        </p:spPr>
        <p:txBody>
          <a:bodyPr>
            <a:normAutofit fontScale="90000"/>
          </a:bodyPr>
          <a:lstStyle/>
          <a:p>
            <a:r>
              <a:rPr lang="en-US" sz="6700" dirty="0" err="1" smtClean="0">
                <a:latin typeface="SutonnyOMJ" pitchFamily="2" charset="0"/>
                <a:cs typeface="SutonnyOMJ" pitchFamily="2" charset="0"/>
              </a:rPr>
              <a:t>ভূমিক্ষয়ের</a:t>
            </a:r>
            <a:r>
              <a:rPr lang="en-US" sz="67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6700" dirty="0" err="1" smtClean="0">
                <a:latin typeface="SutonnyOMJ" pitchFamily="2" charset="0"/>
                <a:cs typeface="SutonnyOMJ" pitchFamily="2" charset="0"/>
              </a:rPr>
              <a:t>প্রকারভেদঃ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/>
            </a:r>
            <a:br>
              <a:rPr lang="en-US" dirty="0" smtClean="0">
                <a:latin typeface="SutonnyOMJ" pitchFamily="2" charset="0"/>
                <a:cs typeface="SutonnyOMJ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dirty="0" smtClean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en-US" sz="12800" dirty="0" smtClean="0">
                <a:latin typeface="SutonnyOMJ" pitchFamily="2" charset="0"/>
                <a:cs typeface="SutonnyOMJ" pitchFamily="2" charset="0"/>
              </a:rPr>
              <a:t>১.পানিজনিত </a:t>
            </a:r>
            <a:r>
              <a:rPr lang="en-US" sz="12800" dirty="0" err="1" smtClean="0">
                <a:latin typeface="SutonnyOMJ" pitchFamily="2" charset="0"/>
                <a:cs typeface="SutonnyOMJ" pitchFamily="2" charset="0"/>
              </a:rPr>
              <a:t>ভূমিক্ষয়ঃ</a:t>
            </a:r>
            <a:r>
              <a:rPr lang="en-US" sz="12800" dirty="0" smtClean="0">
                <a:latin typeface="SutonnyOMJ" pitchFamily="2" charset="0"/>
                <a:cs typeface="SutonnyOMJ" pitchFamily="2" charset="0"/>
              </a:rPr>
              <a:t>-</a:t>
            </a:r>
          </a:p>
          <a:p>
            <a:pPr>
              <a:buNone/>
            </a:pPr>
            <a:r>
              <a:rPr lang="en-US" sz="12800" dirty="0" err="1" smtClean="0">
                <a:latin typeface="SutonnyOMJ" pitchFamily="2" charset="0"/>
                <a:cs typeface="SutonnyOMJ" pitchFamily="2" charset="0"/>
              </a:rPr>
              <a:t>ক.আস্তরণ</a:t>
            </a:r>
            <a:r>
              <a:rPr lang="en-US" sz="12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12800" dirty="0" err="1" smtClean="0">
                <a:latin typeface="SutonnyOMJ" pitchFamily="2" charset="0"/>
                <a:cs typeface="SutonnyOMJ" pitchFamily="2" charset="0"/>
              </a:rPr>
              <a:t>ভূমিক্ষয়ঃ</a:t>
            </a:r>
            <a:endParaRPr lang="en-US" sz="12800" dirty="0" smtClean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en-US" sz="12800" dirty="0" smtClean="0">
                <a:latin typeface="SutonnyOMJ" pitchFamily="2" charset="0"/>
                <a:cs typeface="SutonnyOMJ" pitchFamily="2" charset="0"/>
              </a:rPr>
              <a:t>খ. </a:t>
            </a:r>
            <a:r>
              <a:rPr lang="en-US" sz="12800" dirty="0" err="1" smtClean="0">
                <a:latin typeface="SutonnyOMJ" pitchFamily="2" charset="0"/>
                <a:cs typeface="SutonnyOMJ" pitchFamily="2" charset="0"/>
              </a:rPr>
              <a:t>রিল</a:t>
            </a:r>
            <a:endParaRPr lang="en-US" sz="12800" dirty="0" smtClean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en-US" sz="12800" dirty="0" err="1" smtClean="0">
                <a:latin typeface="SutonnyOMJ" pitchFamily="2" charset="0"/>
                <a:cs typeface="SutonnyOMJ" pitchFamily="2" charset="0"/>
              </a:rPr>
              <a:t>গ.নালা</a:t>
            </a:r>
            <a:endParaRPr lang="en-US" sz="12800" dirty="0" smtClean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endParaRPr lang="en-US" sz="1200" dirty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endParaRPr lang="en-US" sz="1200" dirty="0" smtClean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endParaRPr lang="en-US" sz="1200" dirty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endParaRPr lang="en-US" sz="1200" dirty="0" smtClean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endParaRPr lang="en-US" sz="1200" dirty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endParaRPr lang="en-US" sz="1200" dirty="0" smtClean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endParaRPr lang="en-US" sz="1200" dirty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endParaRPr lang="en-US" sz="1200" dirty="0" smtClean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endParaRPr lang="en-US" sz="12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err="1" smtClean="0">
                <a:latin typeface="SutonnyOMJ" pitchFamily="2" charset="0"/>
                <a:cs typeface="SutonnyOMJ" pitchFamily="2" charset="0"/>
              </a:rPr>
              <a:t>ভূমিক্ষয়ের</a:t>
            </a:r>
            <a:r>
              <a:rPr lang="en-US" sz="8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8000" dirty="0" err="1" smtClean="0">
                <a:latin typeface="SutonnyOMJ" pitchFamily="2" charset="0"/>
                <a:cs typeface="SutonnyOMJ" pitchFamily="2" charset="0"/>
              </a:rPr>
              <a:t>প্রকারভেদঃ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3733800"/>
          </a:xfrm>
        </p:spPr>
        <p:txBody>
          <a:bodyPr>
            <a:normAutofit/>
          </a:bodyPr>
          <a:lstStyle/>
          <a:p>
            <a:r>
              <a:rPr lang="en-US" sz="4400" dirty="0" err="1" smtClean="0">
                <a:latin typeface="SutonnyOMJ" pitchFamily="2" charset="0"/>
                <a:cs typeface="SutonnyOMJ" pitchFamily="2" charset="0"/>
              </a:rPr>
              <a:t>ঘ.নদীর</a:t>
            </a:r>
            <a:r>
              <a:rPr lang="en-US" sz="4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 smtClean="0">
                <a:latin typeface="SutonnyOMJ" pitchFamily="2" charset="0"/>
                <a:cs typeface="SutonnyOMJ" pitchFamily="2" charset="0"/>
              </a:rPr>
              <a:t>তীর</a:t>
            </a:r>
            <a:endParaRPr lang="en-US" sz="4400" dirty="0" smtClean="0">
              <a:latin typeface="SutonnyOMJ" pitchFamily="2" charset="0"/>
              <a:cs typeface="SutonnyOMJ" pitchFamily="2" charset="0"/>
            </a:endParaRPr>
          </a:p>
          <a:p>
            <a:r>
              <a:rPr lang="en-US" sz="4400" dirty="0" err="1" smtClean="0">
                <a:latin typeface="SutonnyOMJ" pitchFamily="2" charset="0"/>
                <a:cs typeface="SutonnyOMJ" pitchFamily="2" charset="0"/>
              </a:rPr>
              <a:t>ঙ.সাগরকূল</a:t>
            </a:r>
            <a:endParaRPr lang="en-US" sz="4400" dirty="0" smtClean="0">
              <a:latin typeface="SutonnyOMJ" pitchFamily="2" charset="0"/>
              <a:cs typeface="SutonnyOMJ" pitchFamily="2" charset="0"/>
            </a:endParaRPr>
          </a:p>
          <a:p>
            <a:r>
              <a:rPr lang="en-US" sz="4400" dirty="0" err="1" smtClean="0">
                <a:latin typeface="SutonnyOMJ" pitchFamily="2" charset="0"/>
                <a:cs typeface="SutonnyOMJ" pitchFamily="2" charset="0"/>
              </a:rPr>
              <a:t>চ.ধস</a:t>
            </a:r>
            <a:endParaRPr lang="en-US" sz="4400" dirty="0" smtClean="0">
              <a:latin typeface="SutonnyOMJ" pitchFamily="2" charset="0"/>
              <a:cs typeface="SutonnyO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dirty="0" err="1" smtClean="0">
                <a:latin typeface="SutonnyOMJ" pitchFamily="2" charset="0"/>
                <a:cs typeface="SutonnyOMJ" pitchFamily="2" charset="0"/>
              </a:rPr>
              <a:t>ভূমিক্ষয়ের</a:t>
            </a:r>
            <a:r>
              <a:rPr lang="en-US" sz="8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8800" dirty="0" err="1" smtClean="0">
                <a:latin typeface="SutonnyOMJ" pitchFamily="2" charset="0"/>
                <a:cs typeface="SutonnyOMJ" pitchFamily="2" charset="0"/>
              </a:rPr>
              <a:t>প্রকারভেদঃ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SutonnyOMJ" pitchFamily="2" charset="0"/>
                <a:cs typeface="SutonnyOMJ" pitchFamily="2" charset="0"/>
              </a:rPr>
              <a:t>২.বায়ুজনিত </a:t>
            </a:r>
            <a:r>
              <a:rPr lang="en-US" sz="4400" dirty="0" err="1" smtClean="0">
                <a:latin typeface="SutonnyOMJ" pitchFamily="2" charset="0"/>
                <a:cs typeface="SutonnyOMJ" pitchFamily="2" charset="0"/>
              </a:rPr>
              <a:t>ভূমিক্ষয়ঃ</a:t>
            </a:r>
            <a:endParaRPr lang="en-US" sz="4400" dirty="0" smtClean="0">
              <a:latin typeface="SutonnyOMJ" pitchFamily="2" charset="0"/>
              <a:cs typeface="SutonnyO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8000" dirty="0" err="1" smtClean="0">
                <a:latin typeface="SutonnyOMJ" pitchFamily="2" charset="0"/>
                <a:cs typeface="SutonnyOMJ" pitchFamily="2" charset="0"/>
              </a:rPr>
              <a:t>ভূমিক্ষয়ের</a:t>
            </a:r>
            <a:r>
              <a:rPr lang="en-US" sz="8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8000" dirty="0" err="1" smtClean="0">
                <a:latin typeface="SutonnyOMJ" pitchFamily="2" charset="0"/>
                <a:cs typeface="SutonnyOMJ" pitchFamily="2" charset="0"/>
              </a:rPr>
              <a:t>কারণঃ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/>
            </a:r>
            <a:br>
              <a:rPr lang="en-US" dirty="0" smtClean="0">
                <a:latin typeface="SutonnyOMJ" pitchFamily="2" charset="0"/>
                <a:cs typeface="SutonnyOMJ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6000" dirty="0" err="1" smtClean="0">
                <a:latin typeface="SutonnyOMJ" pitchFamily="2" charset="0"/>
                <a:cs typeface="SutonnyOMJ" pitchFamily="2" charset="0"/>
              </a:rPr>
              <a:t>প্রাকৃতিক</a:t>
            </a:r>
            <a:r>
              <a:rPr lang="en-US" sz="6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6000" dirty="0" err="1" smtClean="0">
                <a:latin typeface="SutonnyOMJ" pitchFamily="2" charset="0"/>
                <a:cs typeface="SutonnyOMJ" pitchFamily="2" charset="0"/>
              </a:rPr>
              <a:t>কারণ</a:t>
            </a:r>
            <a:r>
              <a:rPr lang="en-US" sz="6000" dirty="0" smtClean="0">
                <a:latin typeface="SutonnyOMJ" pitchFamily="2" charset="0"/>
                <a:cs typeface="SutonnyOMJ" pitchFamily="2" charset="0"/>
              </a:rPr>
              <a:t>-</a:t>
            </a:r>
          </a:p>
          <a:p>
            <a:pPr marL="514350" indent="-514350">
              <a:buNone/>
            </a:pPr>
            <a:r>
              <a:rPr lang="en-US" sz="6000" dirty="0" smtClean="0">
                <a:latin typeface="SutonnyOMJ" pitchFamily="2" charset="0"/>
                <a:cs typeface="SutonnyOMJ" pitchFamily="2" charset="0"/>
              </a:rPr>
              <a:t>১.বাযু </a:t>
            </a:r>
            <a:r>
              <a:rPr lang="en-US" sz="6000" dirty="0" err="1" smtClean="0">
                <a:latin typeface="SutonnyOMJ" pitchFamily="2" charset="0"/>
                <a:cs typeface="SutonnyOMJ" pitchFamily="2" charset="0"/>
              </a:rPr>
              <a:t>প্রবাহ</a:t>
            </a:r>
            <a:endParaRPr lang="en-US" sz="6000" dirty="0" smtClean="0">
              <a:latin typeface="SutonnyOMJ" pitchFamily="2" charset="0"/>
              <a:cs typeface="SutonnyOMJ" pitchFamily="2" charset="0"/>
            </a:endParaRPr>
          </a:p>
          <a:p>
            <a:pPr marL="514350" indent="-514350">
              <a:buNone/>
            </a:pPr>
            <a:r>
              <a:rPr lang="en-US" sz="6000" dirty="0" smtClean="0">
                <a:latin typeface="SutonnyOMJ" pitchFamily="2" charset="0"/>
                <a:cs typeface="SutonnyOMJ" pitchFamily="2" charset="0"/>
              </a:rPr>
              <a:t>২.বৃষ্টি </a:t>
            </a:r>
            <a:r>
              <a:rPr lang="en-US" sz="6000" dirty="0" err="1" smtClean="0">
                <a:latin typeface="SutonnyOMJ" pitchFamily="2" charset="0"/>
                <a:cs typeface="SutonnyOMJ" pitchFamily="2" charset="0"/>
              </a:rPr>
              <a:t>পাত</a:t>
            </a:r>
            <a:r>
              <a:rPr lang="en-US" sz="6000" dirty="0" smtClean="0">
                <a:latin typeface="SutonnyOMJ" pitchFamily="2" charset="0"/>
                <a:cs typeface="SutonnyOMJ" pitchFamily="2" charset="0"/>
              </a:rPr>
              <a:t> </a:t>
            </a:r>
          </a:p>
          <a:p>
            <a:pPr marL="514350" indent="-514350">
              <a:buNone/>
            </a:pPr>
            <a:r>
              <a:rPr lang="en-US" sz="6000" dirty="0" smtClean="0">
                <a:latin typeface="SutonnyOMJ" pitchFamily="2" charset="0"/>
                <a:cs typeface="SutonnyOMJ" pitchFamily="2" charset="0"/>
              </a:rPr>
              <a:t>৩.নদীর </a:t>
            </a:r>
            <a:r>
              <a:rPr lang="en-US" sz="6000" dirty="0" err="1" smtClean="0">
                <a:latin typeface="SutonnyOMJ" pitchFamily="2" charset="0"/>
                <a:cs typeface="SutonnyOMJ" pitchFamily="2" charset="0"/>
              </a:rPr>
              <a:t>প্রবাহ</a:t>
            </a:r>
            <a:r>
              <a:rPr lang="en-US" sz="6000" dirty="0" smtClean="0">
                <a:latin typeface="SutonnyOMJ" pitchFamily="2" charset="0"/>
                <a:cs typeface="SutonnyOMJ" pitchFamily="2" charset="0"/>
              </a:rPr>
              <a:t> </a:t>
            </a:r>
          </a:p>
          <a:p>
            <a:pPr marL="514350" indent="-514350">
              <a:buAutoNum type="arabicPeriod"/>
            </a:pPr>
            <a:endParaRPr lang="en-US" dirty="0" smtClean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ভূমিক্ষয়ের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কারণঃ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sz="8000" dirty="0" smtClean="0">
                <a:latin typeface="SutonnyOMJ" pitchFamily="2" charset="0"/>
                <a:cs typeface="SutonnyOMJ" pitchFamily="2" charset="0"/>
              </a:rPr>
              <a:t>৪.বন্যা </a:t>
            </a:r>
          </a:p>
          <a:p>
            <a:pPr marL="514350" indent="-514350">
              <a:buNone/>
            </a:pPr>
            <a:r>
              <a:rPr lang="en-US" sz="8000" dirty="0" smtClean="0">
                <a:latin typeface="SutonnyOMJ" pitchFamily="2" charset="0"/>
                <a:cs typeface="SutonnyOMJ" pitchFamily="2" charset="0"/>
              </a:rPr>
              <a:t>৫.ভূ-ধস </a:t>
            </a:r>
          </a:p>
          <a:p>
            <a:pPr marL="514350" indent="-514350">
              <a:buNone/>
            </a:pPr>
            <a:r>
              <a:rPr lang="en-US" sz="8000" dirty="0" smtClean="0">
                <a:latin typeface="SutonnyOMJ" pitchFamily="2" charset="0"/>
                <a:cs typeface="SutonnyOMJ" pitchFamily="2" charset="0"/>
              </a:rPr>
              <a:t>৬.অন্যান্য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4800"/>
            <a:ext cx="6400800" cy="54102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SutonnyOMJ" pitchFamily="2" charset="0"/>
                <a:cs typeface="SutonnyOMJ" pitchFamily="2" charset="0"/>
              </a:rPr>
              <a:t>২.কৃত্রিম </a:t>
            </a:r>
            <a:r>
              <a:rPr lang="en-US" sz="6000" dirty="0" err="1" smtClean="0">
                <a:latin typeface="SutonnyOMJ" pitchFamily="2" charset="0"/>
                <a:cs typeface="SutonnyOMJ" pitchFamily="2" charset="0"/>
              </a:rPr>
              <a:t>বা</a:t>
            </a:r>
            <a:r>
              <a:rPr lang="en-US" sz="6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6000" dirty="0" err="1" smtClean="0">
                <a:latin typeface="SutonnyOMJ" pitchFamily="2" charset="0"/>
                <a:cs typeface="SutonnyOMJ" pitchFamily="2" charset="0"/>
              </a:rPr>
              <a:t>মানুষ্য</a:t>
            </a:r>
            <a:r>
              <a:rPr lang="en-US" sz="6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6000" dirty="0" err="1" smtClean="0">
                <a:latin typeface="SutonnyOMJ" pitchFamily="2" charset="0"/>
                <a:cs typeface="SutonnyOMJ" pitchFamily="2" charset="0"/>
              </a:rPr>
              <a:t>কারণঃ</a:t>
            </a:r>
            <a:endParaRPr lang="en-US" sz="6000" dirty="0" smtClean="0">
              <a:latin typeface="SutonnyOMJ" pitchFamily="2" charset="0"/>
              <a:cs typeface="SutonnyOMJ" pitchFamily="2" charset="0"/>
            </a:endParaRPr>
          </a:p>
          <a:p>
            <a:r>
              <a:rPr lang="en-US" sz="6600" b="1" dirty="0" smtClean="0">
                <a:latin typeface="SutonnyOMJ" pitchFamily="2" charset="0"/>
                <a:cs typeface="SutonnyOMJ" pitchFamily="2" charset="0"/>
              </a:rPr>
              <a:t>১.বন্য </a:t>
            </a:r>
            <a:r>
              <a:rPr lang="en-US" sz="6600" b="1" dirty="0" err="1" smtClean="0">
                <a:latin typeface="SutonnyOMJ" pitchFamily="2" charset="0"/>
                <a:cs typeface="SutonnyOMJ" pitchFamily="2" charset="0"/>
              </a:rPr>
              <a:t>ধ্বংস</a:t>
            </a:r>
            <a:r>
              <a:rPr lang="en-US" sz="6600" b="1" dirty="0" smtClean="0">
                <a:latin typeface="SutonnyOMJ" pitchFamily="2" charset="0"/>
                <a:cs typeface="SutonnyOMJ" pitchFamily="2" charset="0"/>
              </a:rPr>
              <a:t> </a:t>
            </a:r>
          </a:p>
          <a:p>
            <a:r>
              <a:rPr lang="en-US" sz="6600" b="1" dirty="0" smtClean="0">
                <a:latin typeface="SutonnyOMJ" pitchFamily="2" charset="0"/>
                <a:cs typeface="SutonnyOMJ" pitchFamily="2" charset="0"/>
              </a:rPr>
              <a:t>২.ভূমি </a:t>
            </a:r>
            <a:r>
              <a:rPr lang="en-US" sz="6600" b="1" dirty="0" err="1" smtClean="0">
                <a:latin typeface="SutonnyOMJ" pitchFamily="2" charset="0"/>
                <a:cs typeface="SutonnyOMJ" pitchFamily="2" charset="0"/>
              </a:rPr>
              <a:t>কর্ষণ</a:t>
            </a:r>
            <a:r>
              <a:rPr lang="en-US" sz="6600" b="1" dirty="0" smtClean="0">
                <a:latin typeface="SutonnyOMJ" pitchFamily="2" charset="0"/>
                <a:cs typeface="SutonnyOMJ" pitchFamily="2" charset="0"/>
              </a:rPr>
              <a:t> </a:t>
            </a:r>
          </a:p>
          <a:p>
            <a:r>
              <a:rPr lang="en-US" sz="6600" b="1" dirty="0" smtClean="0">
                <a:latin typeface="SutonnyOMJ" pitchFamily="2" charset="0"/>
                <a:cs typeface="SutonnyOMJ" pitchFamily="2" charset="0"/>
              </a:rPr>
              <a:t>৩.পশুচরণ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195</Words>
  <Application>Microsoft Office PowerPoint</Application>
  <PresentationFormat>On-screen Show (4:3)</PresentationFormat>
  <Paragraphs>77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Bookman Old Style</vt:lpstr>
      <vt:lpstr>Calibri</vt:lpstr>
      <vt:lpstr>SutonnyMJ</vt:lpstr>
      <vt:lpstr>SutonnyOMJ</vt:lpstr>
      <vt:lpstr>SutonnySushreeMJ</vt:lpstr>
      <vt:lpstr>Office Theme</vt:lpstr>
      <vt:lpstr>¯^vMZg</vt:lpstr>
      <vt:lpstr> শিক্ষক পরিচিতি </vt:lpstr>
      <vt:lpstr>ভূমিক্ষয় ও ভূমিক্ষয় রোধ</vt:lpstr>
      <vt:lpstr>ভূমিক্ষয়ের প্রকারভেদঃ </vt:lpstr>
      <vt:lpstr>ভূমিক্ষয়ের প্রকারভেদঃ</vt:lpstr>
      <vt:lpstr>ভূমিক্ষয়ের প্রকারভেদঃ</vt:lpstr>
      <vt:lpstr> ভূমিক্ষয়ের কারণঃ </vt:lpstr>
      <vt:lpstr>ভূমিক্ষয়ের কারণঃ</vt:lpstr>
      <vt:lpstr>PowerPoint Presentation</vt:lpstr>
      <vt:lpstr>PowerPoint Presentation</vt:lpstr>
      <vt:lpstr> ভূমিক্ষয় রোধ বা ভূমি সংরক্ষণ</vt:lpstr>
      <vt:lpstr>ভূমিক্ষয় রোধের উপায় </vt:lpstr>
      <vt:lpstr>ভূমিক্ষয় রোধের উপায়</vt:lpstr>
      <vt:lpstr>ভূমিক্ষয় রোধের উপায়</vt:lpstr>
      <vt:lpstr>ভূমিক্ষয় রোধের উপায়</vt:lpstr>
      <vt:lpstr>ভূমি সংরক্ষণ</vt:lpstr>
      <vt:lpstr>ভূমি সংরক্ষণের উপায়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ভূমিক্ষয় ও ভূমিক্ষয় রোধ</dc:title>
  <dc:creator>F.MCOMPUTER</dc:creator>
  <cp:lastModifiedBy>F.MCOMPUTER</cp:lastModifiedBy>
  <cp:revision>25</cp:revision>
  <dcterms:created xsi:type="dcterms:W3CDTF">2017-09-18T01:46:20Z</dcterms:created>
  <dcterms:modified xsi:type="dcterms:W3CDTF">2019-10-26T15:33:31Z</dcterms:modified>
</cp:coreProperties>
</file>