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19"/>
  </p:notesMasterIdLst>
  <p:sldIdLst>
    <p:sldId id="257" r:id="rId2"/>
    <p:sldId id="258" r:id="rId3"/>
    <p:sldId id="260" r:id="rId4"/>
    <p:sldId id="281" r:id="rId5"/>
    <p:sldId id="259" r:id="rId6"/>
    <p:sldId id="280" r:id="rId7"/>
    <p:sldId id="267" r:id="rId8"/>
    <p:sldId id="268" r:id="rId9"/>
    <p:sldId id="283" r:id="rId10"/>
    <p:sldId id="284" r:id="rId11"/>
    <p:sldId id="285" r:id="rId12"/>
    <p:sldId id="282" r:id="rId13"/>
    <p:sldId id="286" r:id="rId14"/>
    <p:sldId id="287" r:id="rId15"/>
    <p:sldId id="288" r:id="rId16"/>
    <p:sldId id="278" r:id="rId17"/>
    <p:sldId id="27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9" autoAdjust="0"/>
    <p:restoredTop sz="90694" autoAdjust="0"/>
  </p:normalViewPr>
  <p:slideViewPr>
    <p:cSldViewPr snapToGrid="0">
      <p:cViewPr varScale="1">
        <p:scale>
          <a:sx n="66" d="100"/>
          <a:sy n="66" d="100"/>
        </p:scale>
        <p:origin x="8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19ABB-1973-42AD-9147-CFD56803DBE0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FAB0C-7BDC-4245-B175-E9C6DA94C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00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FAB0C-7BDC-4245-B175-E9C6DA94C5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17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FAB0C-7BDC-4245-B175-E9C6DA94C5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36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95A0-CECB-41EF-88BE-C03E7AC65DBE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DAC5-E4B4-4AB8-A3E6-C4F55BED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9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95A0-CECB-41EF-88BE-C03E7AC65DBE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DAC5-E4B4-4AB8-A3E6-C4F55BED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5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95A0-CECB-41EF-88BE-C03E7AC65DBE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DAC5-E4B4-4AB8-A3E6-C4F55BED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5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95A0-CECB-41EF-88BE-C03E7AC65DBE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DAC5-E4B4-4AB8-A3E6-C4F55BED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0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95A0-CECB-41EF-88BE-C03E7AC65DBE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DAC5-E4B4-4AB8-A3E6-C4F55BED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8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95A0-CECB-41EF-88BE-C03E7AC65DBE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DAC5-E4B4-4AB8-A3E6-C4F55BED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0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95A0-CECB-41EF-88BE-C03E7AC65DBE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DAC5-E4B4-4AB8-A3E6-C4F55BED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9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95A0-CECB-41EF-88BE-C03E7AC65DBE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DAC5-E4B4-4AB8-A3E6-C4F55BED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5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95A0-CECB-41EF-88BE-C03E7AC65DBE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DAC5-E4B4-4AB8-A3E6-C4F55BED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6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95A0-CECB-41EF-88BE-C03E7AC65DBE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DAC5-E4B4-4AB8-A3E6-C4F55BED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8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95A0-CECB-41EF-88BE-C03E7AC65DBE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DAC5-E4B4-4AB8-A3E6-C4F55BED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5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295A0-CECB-41EF-88BE-C03E7AC65DBE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9DAC5-E4B4-4AB8-A3E6-C4F55BED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7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tm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69" y="-106018"/>
            <a:ext cx="12192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40835" y="1325217"/>
            <a:ext cx="84416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সবাইকে </a:t>
            </a:r>
          </a:p>
          <a:p>
            <a:pPr algn="ctr"/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0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707592" y="0"/>
            <a:ext cx="2484408" cy="983411"/>
            <a:chOff x="0" y="0"/>
            <a:chExt cx="2484408" cy="983411"/>
          </a:xfrm>
        </p:grpSpPr>
        <p:sp>
          <p:nvSpPr>
            <p:cNvPr id="3" name="Flowchart: Terminator 2"/>
            <p:cNvSpPr/>
            <p:nvPr/>
          </p:nvSpPr>
          <p:spPr>
            <a:xfrm>
              <a:off x="0" y="0"/>
              <a:ext cx="2415397" cy="983411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72860" y="189781"/>
              <a:ext cx="18115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atin typeface="NikoshBAN" pitchFamily="2" charset="0"/>
                  <a:cs typeface="NikoshBAN" pitchFamily="2" charset="0"/>
                </a:rPr>
                <a:t>একক কাজ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431321" y="431321"/>
            <a:ext cx="6832121" cy="1207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7" name="TextBox 6"/>
          <p:cNvSpPr txBox="1"/>
          <p:nvPr/>
        </p:nvSpPr>
        <p:spPr>
          <a:xfrm>
            <a:off x="569343" y="559113"/>
            <a:ext cx="6349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নতুন শব্দ ও অর্থ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69343" y="2915728"/>
            <a:ext cx="1097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অপার				=	অসীম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অমূল্য				=	যার মূল্য নির্ধারণ করা যায় না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সম্ভার				=	বিভিন্ন উপাদান, বিভিন্ন জিনিস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বিলুপ্ত				=	যা লোপ পেয়েছে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রয়্যাল				= 	রাজকীয়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01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69343" y="293298"/>
            <a:ext cx="3502325" cy="1017917"/>
            <a:chOff x="569343" y="293298"/>
            <a:chExt cx="8798944" cy="1017917"/>
          </a:xfrm>
        </p:grpSpPr>
        <p:sp>
          <p:nvSpPr>
            <p:cNvPr id="3" name="Rounded Rectangle 2"/>
            <p:cNvSpPr/>
            <p:nvPr/>
          </p:nvSpPr>
          <p:spPr>
            <a:xfrm>
              <a:off x="569343" y="293298"/>
              <a:ext cx="8798944" cy="10179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173856" y="617590"/>
              <a:ext cx="55899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জোড়ায় কাজ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90113" y="1673525"/>
            <a:ext cx="105242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বাংলাদেশ  _________সৌন্দর্যে ভরপুর।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শকুন বাংলাদেশ এখন  _______ প্রায় পাখি।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বাঘ দেখতে যেমন সুন্দর তেমনি আবার _______।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৪। রয়েল বেঙ্গল টাইগার বাংলাদেশের _______সম্পদ।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৫। প্রকৃতির অপার _____ সমুদ্রের নিচে রয়েছে।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61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572432" y="16514"/>
            <a:ext cx="9501808" cy="1033669"/>
            <a:chOff x="2186609" y="980661"/>
            <a:chExt cx="9501808" cy="1033669"/>
          </a:xfrm>
        </p:grpSpPr>
        <p:sp>
          <p:nvSpPr>
            <p:cNvPr id="4" name="Rounded Rectangle 3"/>
            <p:cNvSpPr/>
            <p:nvPr/>
          </p:nvSpPr>
          <p:spPr>
            <a:xfrm>
              <a:off x="2186609" y="980661"/>
              <a:ext cx="9501808" cy="103366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70922" y="1338470"/>
              <a:ext cx="87066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n w="0"/>
                  <a:latin typeface="NikoshBAN" panose="02000000000000000000" pitchFamily="2" charset="0"/>
                  <a:cs typeface="NikoshBAN" panose="02000000000000000000" pitchFamily="2" charset="0"/>
                </a:rPr>
                <a:t>পাঠ </a:t>
              </a:r>
              <a:r>
                <a:rPr lang="en-US" sz="3200" dirty="0" err="1">
                  <a:ln w="0"/>
                  <a:latin typeface="NikoshBAN" panose="02000000000000000000" pitchFamily="2" charset="0"/>
                  <a:cs typeface="NikoshBAN" panose="02000000000000000000" pitchFamily="2" charset="0"/>
                </a:rPr>
                <a:t>বই</a:t>
              </a:r>
              <a:r>
                <a:rPr lang="en-US" sz="3200" dirty="0">
                  <a:ln w="0"/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n w="0"/>
                  <a:latin typeface="NikoshBAN" panose="02000000000000000000" pitchFamily="2" charset="0"/>
                  <a:cs typeface="NikoshBAN" panose="02000000000000000000" pitchFamily="2" charset="0"/>
                </a:rPr>
                <a:t>সংযোগ</a:t>
              </a:r>
              <a:r>
                <a:rPr lang="en-US" sz="3200" dirty="0">
                  <a:ln w="0"/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572432" y="1101464"/>
            <a:ext cx="8829057" cy="5405256"/>
            <a:chOff x="1514901" y="1022865"/>
            <a:chExt cx="8580155" cy="5218458"/>
          </a:xfrm>
        </p:grpSpPr>
        <p:pic>
          <p:nvPicPr>
            <p:cNvPr id="8" name="Picture 7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41" t="4253" r="3055"/>
            <a:stretch/>
          </p:blipFill>
          <p:spPr>
            <a:xfrm>
              <a:off x="1551556" y="1022865"/>
              <a:ext cx="8543500" cy="2006651"/>
            </a:xfrm>
            <a:prstGeom prst="rect">
              <a:avLst/>
            </a:prstGeom>
          </p:spPr>
        </p:pic>
        <p:pic>
          <p:nvPicPr>
            <p:cNvPr id="9" name="Picture 8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4901" y="3030233"/>
              <a:ext cx="8554644" cy="2019582"/>
            </a:xfrm>
            <a:prstGeom prst="rect">
              <a:avLst/>
            </a:prstGeom>
          </p:spPr>
        </p:pic>
        <p:pic>
          <p:nvPicPr>
            <p:cNvPr id="10" name="Picture 9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1556" y="5050532"/>
              <a:ext cx="8497486" cy="11907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43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5275" y="120771"/>
            <a:ext cx="4813540" cy="1000664"/>
            <a:chOff x="155275" y="120771"/>
            <a:chExt cx="4813540" cy="1000664"/>
          </a:xfrm>
        </p:grpSpPr>
        <p:sp>
          <p:nvSpPr>
            <p:cNvPr id="3" name="Rectangle 2"/>
            <p:cNvSpPr/>
            <p:nvPr/>
          </p:nvSpPr>
          <p:spPr>
            <a:xfrm>
              <a:off x="155275" y="120771"/>
              <a:ext cx="2881223" cy="10006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31321" y="241540"/>
              <a:ext cx="45374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দলীয় কাজ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431321" y="1553557"/>
            <a:ext cx="7976864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পাঠ্যাংশটুকু পড়ে যুক্তবর্ণ দ্বারা গঠিত নতুন শব্দ খুঁজে বের কর- </a:t>
            </a: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শ্বে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সৌ</a:t>
            </a: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ন্দ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র্য</a:t>
            </a: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ঙ্গ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40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276" y="1526120"/>
            <a:ext cx="703386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74738" y="1526119"/>
            <a:ext cx="703386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90423" y="1508426"/>
            <a:ext cx="703386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79253" y="1508426"/>
            <a:ext cx="2133602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শা</a:t>
            </a: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0276" y="3344814"/>
            <a:ext cx="703386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ঙ্ক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74738" y="3344814"/>
            <a:ext cx="703386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797" y="3344813"/>
            <a:ext cx="703386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9567" y="3344812"/>
            <a:ext cx="1383325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ঙ্ক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0275" y="4950876"/>
            <a:ext cx="703387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ঙ্গ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57044" y="4950876"/>
            <a:ext cx="703387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2797" y="4950876"/>
            <a:ext cx="703387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79253" y="4950876"/>
            <a:ext cx="1582615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ঙ্গ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0274" y="93701"/>
            <a:ext cx="1122318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 গুলো ভেঙে নতুন শব্দ তৈরি করে নিজ নিজ খাতায় লিখ-</a:t>
            </a: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72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029199" y="165834"/>
            <a:ext cx="1658816" cy="643058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9569" y="2250831"/>
            <a:ext cx="636563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ক্যাঙ্গারুর সাথে বিশ্বের কোন দেশের নামে জড়িয়ে আছে?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17169" y="2250831"/>
            <a:ext cx="1899139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/>
              <a:t>অষ্ট্রেলিয়া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49568" y="3888358"/>
            <a:ext cx="636563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সিংহের সাথে বিশ্বের কোন দেশের নামে জড়িয়ে আছে? 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17168" y="3826803"/>
            <a:ext cx="1899139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/>
              <a:t>আফ্রিকা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949567" y="5275385"/>
            <a:ext cx="6365631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রয়েল বেঙ্গল টাইগারের সাথে বিশ্বের কোন দেশের নামে জড়িয়ে আছে?   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417168" y="5561275"/>
            <a:ext cx="1899139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/>
              <a:t>বাংলাদেশ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190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2889" y="3831234"/>
            <a:ext cx="8435323" cy="1077218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আগামিকাল বাসা থেকে পাঠ বহির্ভূত ৫ টি যুক্তবর্ণ দ্বারা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নতুন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1863306" y="189781"/>
            <a:ext cx="8626416" cy="229462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কল্পিত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131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6613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92393" y="344428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34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1234" y="101058"/>
            <a:ext cx="3310181" cy="1334445"/>
          </a:xfrm>
          <a:noFill/>
          <a:ln w="38100">
            <a:noFill/>
          </a:ln>
        </p:spPr>
        <p:txBody>
          <a:bodyPr>
            <a:normAutofit/>
          </a:bodyPr>
          <a:lstStyle/>
          <a:p>
            <a:pPr algn="ctr"/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06061"/>
            <a:ext cx="2911597" cy="679939"/>
          </a:xfrm>
        </p:spPr>
        <p:txBody>
          <a:bodyPr>
            <a:normAutofit/>
          </a:bodyPr>
          <a:lstStyle/>
          <a:p>
            <a:r>
              <a:rPr lang="bn-IN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পরিচিতিঃ</a:t>
            </a:r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06061"/>
            <a:ext cx="2479431" cy="776183"/>
          </a:xfrm>
        </p:spPr>
        <p:txBody>
          <a:bodyPr>
            <a:normAutofit/>
          </a:bodyPr>
          <a:lstStyle/>
          <a:p>
            <a:r>
              <a:rPr lang="bn-IN" sz="4000" u="sng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পরিচিতিঃ</a:t>
            </a:r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9788" y="2382244"/>
            <a:ext cx="45776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মোঃ সেনামুল ইসলাম</a:t>
            </a:r>
          </a:p>
          <a:p>
            <a:pPr lvl="0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pPr lvl="0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মালসন সরকারি প্রাথমিক বিদ্যালয়, আদমদীঘি,বগুড়া  </a:t>
            </a:r>
          </a:p>
          <a:p>
            <a:pPr lvl="0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2536166"/>
            <a:ext cx="43865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শিরোনামঃসুন্দরবনের প্রাণী</a:t>
            </a:r>
          </a:p>
          <a:p>
            <a:pPr lvl="0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৪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764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62" y="241438"/>
            <a:ext cx="3490084" cy="27403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946" y="241438"/>
            <a:ext cx="3812277" cy="27403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223" y="241437"/>
            <a:ext cx="3964885" cy="2740302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795130" y="3644348"/>
            <a:ext cx="10933044" cy="1457739"/>
            <a:chOff x="795130" y="3644348"/>
            <a:chExt cx="10933044" cy="1457739"/>
          </a:xfrm>
        </p:grpSpPr>
        <p:sp>
          <p:nvSpPr>
            <p:cNvPr id="9" name="Horizontal Scroll 8"/>
            <p:cNvSpPr/>
            <p:nvPr/>
          </p:nvSpPr>
          <p:spPr>
            <a:xfrm>
              <a:off x="795130" y="3644348"/>
              <a:ext cx="10933044" cy="1457739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98713" y="4028661"/>
              <a:ext cx="104294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উপরের ছবিতে কী দেখা যাচ্ছে?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75862" y="5353878"/>
            <a:ext cx="11158329" cy="1338470"/>
            <a:chOff x="675862" y="5353878"/>
            <a:chExt cx="11158329" cy="1338470"/>
          </a:xfrm>
        </p:grpSpPr>
        <p:sp>
          <p:nvSpPr>
            <p:cNvPr id="12" name="Wave 11"/>
            <p:cNvSpPr/>
            <p:nvPr/>
          </p:nvSpPr>
          <p:spPr>
            <a:xfrm>
              <a:off x="675862" y="5353878"/>
              <a:ext cx="11158329" cy="1338470"/>
            </a:xfrm>
            <a:prstGeom prst="wav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3426" y="5658678"/>
              <a:ext cx="106547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এমন মনোরম দৃশ্য আমরা কোথায় দেখতে পাই। 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182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-Point Star 2"/>
          <p:cNvSpPr/>
          <p:nvPr/>
        </p:nvSpPr>
        <p:spPr>
          <a:xfrm>
            <a:off x="318052" y="132522"/>
            <a:ext cx="10747513" cy="5738191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2358887" y="2120348"/>
            <a:ext cx="6864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আজকে আমাদের পাঠের বিষয় হলো সুন্দরবনের প্রাণী।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808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301571" y="410817"/>
            <a:ext cx="8392933" cy="1404731"/>
            <a:chOff x="2301571" y="410817"/>
            <a:chExt cx="8392933" cy="1404731"/>
          </a:xfrm>
        </p:grpSpPr>
        <p:sp>
          <p:nvSpPr>
            <p:cNvPr id="12" name="Rectangular Callout 11"/>
            <p:cNvSpPr/>
            <p:nvPr/>
          </p:nvSpPr>
          <p:spPr>
            <a:xfrm>
              <a:off x="2301571" y="410817"/>
              <a:ext cx="8392933" cy="1404731"/>
            </a:xfrm>
            <a:prstGeom prst="wedge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16626" y="781878"/>
              <a:ext cx="5035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53175" y="2280937"/>
            <a:ext cx="1311061" cy="745680"/>
            <a:chOff x="1053175" y="2280937"/>
            <a:chExt cx="1311061" cy="745680"/>
          </a:xfrm>
        </p:grpSpPr>
        <p:sp>
          <p:nvSpPr>
            <p:cNvPr id="14" name="Right Arrow 13"/>
            <p:cNvSpPr/>
            <p:nvPr/>
          </p:nvSpPr>
          <p:spPr>
            <a:xfrm>
              <a:off x="1053175" y="2280937"/>
              <a:ext cx="1311061" cy="7456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17766" y="2469111"/>
              <a:ext cx="7818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>
                  <a:latin typeface="NikoshBAN" panose="02000000000000000000" pitchFamily="2" charset="0"/>
                  <a:cs typeface="NikoshBAN" panose="02000000000000000000" pitchFamily="2" charset="0"/>
                </a:rPr>
                <a:t>শোনাঃ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937580" y="2280937"/>
            <a:ext cx="8513708" cy="769807"/>
            <a:chOff x="2937580" y="2280937"/>
            <a:chExt cx="8388626" cy="769807"/>
          </a:xfrm>
        </p:grpSpPr>
        <p:sp>
          <p:nvSpPr>
            <p:cNvPr id="18" name="Rounded Rectangle 17"/>
            <p:cNvSpPr/>
            <p:nvPr/>
          </p:nvSpPr>
          <p:spPr>
            <a:xfrm>
              <a:off x="2937580" y="2280937"/>
              <a:ext cx="8388626" cy="7456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08640" y="2404413"/>
              <a:ext cx="79380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>
                  <a:latin typeface="NikoshBAN" panose="02000000000000000000" pitchFamily="2" charset="0"/>
                  <a:cs typeface="NikoshBAN" panose="02000000000000000000" pitchFamily="2" charset="0"/>
                </a:rPr>
                <a:t>১.৩.৬. শুদ্ধ উচ্চারনে প্রশ্ন করতে ও উত্তর দিতে পারবে। </a:t>
              </a:r>
            </a:p>
            <a:p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90510" y="3492006"/>
            <a:ext cx="1311061" cy="715617"/>
            <a:chOff x="990510" y="3492006"/>
            <a:chExt cx="1311061" cy="715617"/>
          </a:xfrm>
        </p:grpSpPr>
        <p:sp>
          <p:nvSpPr>
            <p:cNvPr id="21" name="Right Arrow 20"/>
            <p:cNvSpPr/>
            <p:nvPr/>
          </p:nvSpPr>
          <p:spPr>
            <a:xfrm>
              <a:off x="990510" y="3492006"/>
              <a:ext cx="1311061" cy="71561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33789" y="3692509"/>
              <a:ext cx="8173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>
                  <a:latin typeface="NikoshBAN" panose="02000000000000000000" pitchFamily="2" charset="0"/>
                  <a:cs typeface="NikoshBAN" panose="02000000000000000000" pitchFamily="2" charset="0"/>
                </a:rPr>
                <a:t>বলাঃ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898030" y="3437699"/>
            <a:ext cx="8553258" cy="907716"/>
            <a:chOff x="2937580" y="3492006"/>
            <a:chExt cx="8485794" cy="907716"/>
          </a:xfrm>
        </p:grpSpPr>
        <p:sp>
          <p:nvSpPr>
            <p:cNvPr id="30" name="Rounded Rectangle 29"/>
            <p:cNvSpPr/>
            <p:nvPr/>
          </p:nvSpPr>
          <p:spPr>
            <a:xfrm>
              <a:off x="2937580" y="3492006"/>
              <a:ext cx="8485794" cy="9077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308640" y="3767238"/>
              <a:ext cx="79380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>
                  <a:latin typeface="NikoshBAN" panose="02000000000000000000" pitchFamily="2" charset="0"/>
                  <a:cs typeface="NikoshBAN" panose="02000000000000000000" pitchFamily="2" charset="0"/>
                </a:rPr>
                <a:t>১.১.১.  যুক্তবর্ণ সহযোগে তৈরি শব্দ স্পস্ট ও শুদ্ধভাবে বলতে পারবে। 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990510" y="4553739"/>
            <a:ext cx="1311061" cy="715617"/>
            <a:chOff x="990510" y="4553739"/>
            <a:chExt cx="1311061" cy="715617"/>
          </a:xfrm>
        </p:grpSpPr>
        <p:sp>
          <p:nvSpPr>
            <p:cNvPr id="23" name="Right Arrow 22"/>
            <p:cNvSpPr/>
            <p:nvPr/>
          </p:nvSpPr>
          <p:spPr>
            <a:xfrm>
              <a:off x="990510" y="4553739"/>
              <a:ext cx="1311061" cy="71561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53175" y="4735141"/>
              <a:ext cx="8021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>
                  <a:latin typeface="NikoshBAN" panose="02000000000000000000" pitchFamily="2" charset="0"/>
                  <a:cs typeface="NikoshBAN" panose="02000000000000000000" pitchFamily="2" charset="0"/>
                </a:rPr>
                <a:t>    পড়াঃ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898030" y="4620647"/>
            <a:ext cx="8553258" cy="840009"/>
            <a:chOff x="2898030" y="4620647"/>
            <a:chExt cx="8553258" cy="840009"/>
          </a:xfrm>
        </p:grpSpPr>
        <p:sp>
          <p:nvSpPr>
            <p:cNvPr id="36" name="Rounded Rectangle 35"/>
            <p:cNvSpPr/>
            <p:nvPr/>
          </p:nvSpPr>
          <p:spPr>
            <a:xfrm>
              <a:off x="2898030" y="4620647"/>
              <a:ext cx="8553258" cy="8400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269090" y="4756497"/>
              <a:ext cx="79380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>
                  <a:latin typeface="NikoshBAN" panose="02000000000000000000" pitchFamily="2" charset="0"/>
                  <a:cs typeface="NikoshBAN" panose="02000000000000000000" pitchFamily="2" charset="0"/>
                </a:rPr>
                <a:t>১.৩.১. পাঠে ব্যবহৃত যুক্তব্যঞ্জন সংবলিত শব্দ শুদ্ধ উচ্চারনে পড়তে পারবে। 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970444" y="6002370"/>
            <a:ext cx="1311061" cy="715617"/>
            <a:chOff x="970444" y="6002370"/>
            <a:chExt cx="1311061" cy="715617"/>
          </a:xfrm>
        </p:grpSpPr>
        <p:sp>
          <p:nvSpPr>
            <p:cNvPr id="22" name="Right Arrow 21"/>
            <p:cNvSpPr/>
            <p:nvPr/>
          </p:nvSpPr>
          <p:spPr>
            <a:xfrm>
              <a:off x="970444" y="6002370"/>
              <a:ext cx="1311061" cy="71561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53175" y="6175513"/>
              <a:ext cx="8948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>
                  <a:latin typeface="NikoshBAN" panose="02000000000000000000" pitchFamily="2" charset="0"/>
                  <a:cs typeface="NikoshBAN" panose="02000000000000000000" pitchFamily="2" charset="0"/>
                </a:rPr>
                <a:t>   লেখাঃ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898030" y="5862357"/>
            <a:ext cx="8553258" cy="855630"/>
            <a:chOff x="2898030" y="5862357"/>
            <a:chExt cx="8553258" cy="855630"/>
          </a:xfrm>
        </p:grpSpPr>
        <p:sp>
          <p:nvSpPr>
            <p:cNvPr id="41" name="Rounded Rectangle 40"/>
            <p:cNvSpPr/>
            <p:nvPr/>
          </p:nvSpPr>
          <p:spPr>
            <a:xfrm>
              <a:off x="2898030" y="5862357"/>
              <a:ext cx="8553258" cy="85563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269090" y="6002370"/>
              <a:ext cx="76109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>
                  <a:latin typeface="NikoshBAN" panose="02000000000000000000" pitchFamily="2" charset="0"/>
                  <a:cs typeface="NikoshBAN" panose="02000000000000000000" pitchFamily="2" charset="0"/>
                </a:rPr>
                <a:t>১.৪.2.  যুক্তব্যঞ্জন ব্যবহার করে নতুন নতুন শব্দ লিখতে পারবে।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598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309436" y="4163886"/>
            <a:ext cx="500062" cy="614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8" name="Right Arrow 7"/>
          <p:cNvSpPr/>
          <p:nvPr/>
        </p:nvSpPr>
        <p:spPr>
          <a:xfrm>
            <a:off x="316580" y="5305188"/>
            <a:ext cx="500062" cy="614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771" y="0"/>
            <a:ext cx="2657475" cy="17240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103" y="0"/>
            <a:ext cx="2828925" cy="16192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58" y="19050"/>
            <a:ext cx="2676525" cy="1704975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1166193" y="2389285"/>
            <a:ext cx="1762539" cy="1126540"/>
            <a:chOff x="1046923" y="2725961"/>
            <a:chExt cx="1762539" cy="1126540"/>
          </a:xfrm>
        </p:grpSpPr>
        <p:sp>
          <p:nvSpPr>
            <p:cNvPr id="22" name="Up Arrow Callout 21"/>
            <p:cNvSpPr/>
            <p:nvPr/>
          </p:nvSpPr>
          <p:spPr>
            <a:xfrm>
              <a:off x="1046923" y="2725961"/>
              <a:ext cx="1762539" cy="1046354"/>
            </a:xfrm>
            <a:prstGeom prst="up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38470" y="3267726"/>
              <a:ext cx="13261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/>
                <a:t>সিংহ </a:t>
              </a:r>
              <a:endParaRPr lang="en-US" sz="3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111638" y="2338697"/>
            <a:ext cx="1762539" cy="1046354"/>
            <a:chOff x="4992368" y="2675373"/>
            <a:chExt cx="1762539" cy="1046354"/>
          </a:xfrm>
        </p:grpSpPr>
        <p:sp>
          <p:nvSpPr>
            <p:cNvPr id="17" name="Up Arrow Callout 16"/>
            <p:cNvSpPr/>
            <p:nvPr/>
          </p:nvSpPr>
          <p:spPr>
            <a:xfrm>
              <a:off x="4992368" y="2675373"/>
              <a:ext cx="1762539" cy="1046354"/>
            </a:xfrm>
            <a:prstGeom prst="up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208104" y="3127513"/>
              <a:ext cx="13384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হাতি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9139238" y="2389285"/>
            <a:ext cx="1762539" cy="1057364"/>
            <a:chOff x="9019968" y="2725961"/>
            <a:chExt cx="1762539" cy="1057364"/>
          </a:xfrm>
        </p:grpSpPr>
        <p:sp>
          <p:nvSpPr>
            <p:cNvPr id="18" name="Up Arrow Callout 17"/>
            <p:cNvSpPr/>
            <p:nvPr/>
          </p:nvSpPr>
          <p:spPr>
            <a:xfrm>
              <a:off x="9019968" y="2725961"/>
              <a:ext cx="1762539" cy="1046354"/>
            </a:xfrm>
            <a:prstGeom prst="up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179717" y="3198550"/>
              <a:ext cx="14087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ক্যাঙ্গারু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047958" y="4074226"/>
            <a:ext cx="10416207" cy="1032983"/>
            <a:chOff x="928688" y="4410902"/>
            <a:chExt cx="10416207" cy="1032983"/>
          </a:xfrm>
        </p:grpSpPr>
        <p:sp>
          <p:nvSpPr>
            <p:cNvPr id="26" name="Rounded Rectangle 25"/>
            <p:cNvSpPr/>
            <p:nvPr/>
          </p:nvSpPr>
          <p:spPr>
            <a:xfrm>
              <a:off x="928688" y="4410902"/>
              <a:ext cx="10416207" cy="103298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46923" y="4691270"/>
              <a:ext cx="99126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/>
                <a:t>উপরের ছবিটিতে কী দেখতে পেলে? </a:t>
              </a:r>
              <a:endParaRPr lang="en-US" sz="32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047958" y="5305188"/>
            <a:ext cx="10416207" cy="1164791"/>
            <a:chOff x="1047958" y="5305188"/>
            <a:chExt cx="10416207" cy="1164791"/>
          </a:xfrm>
        </p:grpSpPr>
        <p:sp>
          <p:nvSpPr>
            <p:cNvPr id="35" name="Rounded Rectangle 34"/>
            <p:cNvSpPr/>
            <p:nvPr/>
          </p:nvSpPr>
          <p:spPr>
            <a:xfrm>
              <a:off x="1047958" y="5305188"/>
              <a:ext cx="10416207" cy="101072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00565" y="5392761"/>
              <a:ext cx="989150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/>
                <a:t>এই প্রাণি গুলো কখনো দেখেছ এবং এরা কোথায় বসবাস করে?   </a:t>
              </a:r>
              <a:endParaRPr lang="en-US" sz="32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047958" y="5194782"/>
            <a:ext cx="10416207" cy="1157111"/>
            <a:chOff x="1047958" y="5919550"/>
            <a:chExt cx="10416207" cy="1157111"/>
          </a:xfrm>
        </p:grpSpPr>
        <p:sp>
          <p:nvSpPr>
            <p:cNvPr id="38" name="Round Same Side Corner Rectangle 37"/>
            <p:cNvSpPr/>
            <p:nvPr/>
          </p:nvSpPr>
          <p:spPr>
            <a:xfrm>
              <a:off x="1047958" y="5919550"/>
              <a:ext cx="10416207" cy="1157111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57740" y="6215270"/>
              <a:ext cx="70236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সুন্দরবনে বাস করে।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619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364974" y="238539"/>
            <a:ext cx="9899374" cy="1577009"/>
            <a:chOff x="1364974" y="238539"/>
            <a:chExt cx="9899374" cy="1577009"/>
          </a:xfrm>
        </p:grpSpPr>
        <p:sp>
          <p:nvSpPr>
            <p:cNvPr id="7" name="Rectangular Callout 6"/>
            <p:cNvSpPr/>
            <p:nvPr/>
          </p:nvSpPr>
          <p:spPr>
            <a:xfrm>
              <a:off x="1364974" y="238539"/>
              <a:ext cx="9899374" cy="1577009"/>
            </a:xfrm>
            <a:prstGeom prst="wedge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66122" y="490330"/>
              <a:ext cx="801756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এখন আমরা সুন্দরবনের অবস্থান দেখি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364974" y="2305878"/>
            <a:ext cx="10124661" cy="1590261"/>
            <a:chOff x="1364974" y="2305878"/>
            <a:chExt cx="10124661" cy="1590261"/>
          </a:xfrm>
        </p:grpSpPr>
        <p:sp>
          <p:nvSpPr>
            <p:cNvPr id="11" name="Rounded Rectangular Callout 10"/>
            <p:cNvSpPr/>
            <p:nvPr/>
          </p:nvSpPr>
          <p:spPr>
            <a:xfrm>
              <a:off x="1364974" y="2305878"/>
              <a:ext cx="10124661" cy="1590261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28800" y="2705358"/>
              <a:ext cx="93295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সুন্দরবনের অবস্থান</a:t>
              </a:r>
              <a:endParaRPr lang="en-US" sz="3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364974" y="4399722"/>
            <a:ext cx="10270435" cy="1656521"/>
            <a:chOff x="1364974" y="4399722"/>
            <a:chExt cx="10270435" cy="1656521"/>
          </a:xfrm>
        </p:grpSpPr>
        <p:sp>
          <p:nvSpPr>
            <p:cNvPr id="14" name="Rounded Rectangular Callout 13"/>
            <p:cNvSpPr/>
            <p:nvPr/>
          </p:nvSpPr>
          <p:spPr>
            <a:xfrm>
              <a:off x="1364974" y="4399722"/>
              <a:ext cx="10270435" cy="1656521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28800" y="4651513"/>
              <a:ext cx="87729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খুলনা জেলার  বাগেরহাটে অবস্থিত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443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940" y="1590261"/>
            <a:ext cx="5287618" cy="4943061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974574" y="265043"/>
            <a:ext cx="9687339" cy="1046922"/>
            <a:chOff x="1974574" y="265043"/>
            <a:chExt cx="9687339" cy="1046922"/>
          </a:xfrm>
        </p:grpSpPr>
        <p:sp>
          <p:nvSpPr>
            <p:cNvPr id="11" name="Rounded Rectangular Callout 10"/>
            <p:cNvSpPr/>
            <p:nvPr/>
          </p:nvSpPr>
          <p:spPr>
            <a:xfrm>
              <a:off x="1974574" y="265043"/>
              <a:ext cx="9687339" cy="1046922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72139" y="463826"/>
              <a:ext cx="898497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বাংলাদেশের মানচিত্রে সুন্দরবনের অবস্থান দেখি </a:t>
              </a:r>
              <a:endParaRPr lang="en-US" sz="3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49409" y="2994992"/>
            <a:ext cx="2425147" cy="874643"/>
            <a:chOff x="9130749" y="2796209"/>
            <a:chExt cx="1881808" cy="874643"/>
          </a:xfrm>
        </p:grpSpPr>
        <p:sp>
          <p:nvSpPr>
            <p:cNvPr id="14" name="Rounded Rectangle 13"/>
            <p:cNvSpPr/>
            <p:nvPr/>
          </p:nvSpPr>
          <p:spPr>
            <a:xfrm>
              <a:off x="9130749" y="2796209"/>
              <a:ext cx="1314128" cy="8746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303026" y="3048864"/>
              <a:ext cx="17095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বাগেরহাট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7" name="6-Point Star 16"/>
          <p:cNvSpPr/>
          <p:nvPr/>
        </p:nvSpPr>
        <p:spPr>
          <a:xfrm>
            <a:off x="3008243" y="4810539"/>
            <a:ext cx="172279" cy="212035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42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393576" y="94129"/>
            <a:ext cx="8646459" cy="681941"/>
            <a:chOff x="2057400" y="497541"/>
            <a:chExt cx="8646459" cy="1510011"/>
          </a:xfrm>
        </p:grpSpPr>
        <p:sp>
          <p:nvSpPr>
            <p:cNvPr id="2" name="Rounded Rectangle 1"/>
            <p:cNvSpPr/>
            <p:nvPr/>
          </p:nvSpPr>
          <p:spPr>
            <a:xfrm>
              <a:off x="2057400" y="497541"/>
              <a:ext cx="8646459" cy="125057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823882" y="712694"/>
              <a:ext cx="7140389" cy="12948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যুক্তবর্ণ সম্বলিত/ কঠিন শব্দ বাছাই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774443" y="1863672"/>
            <a:ext cx="468923" cy="7694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ম্ভ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2774" y="1863672"/>
            <a:ext cx="468923" cy="7694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28912" y="1863672"/>
            <a:ext cx="468923" cy="7694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46344" y="1863667"/>
            <a:ext cx="1852247" cy="7694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ম্ভ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74442" y="2977365"/>
            <a:ext cx="468923" cy="76944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ন্দ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2772" y="2977365"/>
            <a:ext cx="468923" cy="76944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28911" y="2977365"/>
            <a:ext cx="468923" cy="76944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46344" y="2977365"/>
            <a:ext cx="1852247" cy="76944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আন</a:t>
            </a:r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ন্দ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74442" y="4018571"/>
            <a:ext cx="468923" cy="769441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প্ত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2773" y="4018570"/>
            <a:ext cx="468923" cy="769441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31840" y="4018570"/>
            <a:ext cx="468923" cy="769441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46344" y="4091063"/>
            <a:ext cx="1852247" cy="769441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সমা</a:t>
            </a:r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প্ত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74441" y="5059777"/>
            <a:ext cx="468923" cy="76944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ন্ত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72772" y="5059777"/>
            <a:ext cx="468923" cy="76944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8910" y="5059777"/>
            <a:ext cx="468923" cy="76944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46344" y="5059777"/>
            <a:ext cx="1852247" cy="76944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ন্ত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ব্য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67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1218</TotalTime>
  <Words>328</Words>
  <Application>Microsoft Office PowerPoint</Application>
  <PresentationFormat>Widescreen</PresentationFormat>
  <Paragraphs>106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মূল্যায়নঃ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138</cp:revision>
  <dcterms:created xsi:type="dcterms:W3CDTF">2019-05-24T12:31:52Z</dcterms:created>
  <dcterms:modified xsi:type="dcterms:W3CDTF">2019-10-26T11:41:57Z</dcterms:modified>
</cp:coreProperties>
</file>