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97" r:id="rId3"/>
    <p:sldId id="258" r:id="rId4"/>
    <p:sldId id="293" r:id="rId5"/>
    <p:sldId id="259" r:id="rId6"/>
    <p:sldId id="260" r:id="rId7"/>
    <p:sldId id="262" r:id="rId8"/>
    <p:sldId id="263" r:id="rId9"/>
    <p:sldId id="265" r:id="rId10"/>
    <p:sldId id="266" r:id="rId11"/>
    <p:sldId id="267" r:id="rId12"/>
    <p:sldId id="273" r:id="rId13"/>
    <p:sldId id="277" r:id="rId14"/>
    <p:sldId id="275" r:id="rId15"/>
    <p:sldId id="296" r:id="rId16"/>
    <p:sldId id="291" r:id="rId17"/>
    <p:sldId id="292" r:id="rId18"/>
    <p:sldId id="284" r:id="rId19"/>
    <p:sldId id="285" r:id="rId20"/>
    <p:sldId id="283" r:id="rId21"/>
    <p:sldId id="287" r:id="rId22"/>
    <p:sldId id="278" r:id="rId23"/>
    <p:sldId id="288" r:id="rId24"/>
    <p:sldId id="290" r:id="rId25"/>
    <p:sldId id="295" r:id="rId26"/>
    <p:sldId id="281" r:id="rId27"/>
    <p:sldId id="282" r:id="rId28"/>
    <p:sldId id="28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F5D683-D46E-4293-A692-A706216633E0}" type="datetimeFigureOut">
              <a:rPr lang="en-US" smtClean="0"/>
              <a:t>08-Sep-18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AC989-5919-44A7-B81C-AEBBF027355C}" type="slidenum">
              <a:rPr lang="en-US" smtClean="0"/>
              <a:t>‹#›</a:t>
            </a:fld>
            <a:endParaRPr lang="en-US"/>
          </a:p>
        </p:txBody>
      </p:sp>
    </p:spTree>
    <p:extLst>
      <p:ext uri="{BB962C8B-B14F-4D97-AF65-F5344CB8AC3E}">
        <p14:creationId xmlns:p14="http://schemas.microsoft.com/office/powerpoint/2010/main" val="270231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33B8ED-F9B5-4EE7-B4B0-33B1CF8ED8AE}" type="datetimeFigureOut">
              <a:rPr lang="en-US" smtClean="0"/>
              <a:t>08-Sep-18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407831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33B8ED-F9B5-4EE7-B4B0-33B1CF8ED8AE}" type="datetimeFigureOut">
              <a:rPr lang="en-US" smtClean="0"/>
              <a:t>08-Sep-18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1634000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33B8ED-F9B5-4EE7-B4B0-33B1CF8ED8AE}" type="datetimeFigureOut">
              <a:rPr lang="en-US" smtClean="0"/>
              <a:t>08-Sep-18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68660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33B8ED-F9B5-4EE7-B4B0-33B1CF8ED8AE}" type="datetimeFigureOut">
              <a:rPr lang="en-US" smtClean="0"/>
              <a:t>08-Sep-18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3876489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33B8ED-F9B5-4EE7-B4B0-33B1CF8ED8AE}" type="datetimeFigureOut">
              <a:rPr lang="en-US" smtClean="0"/>
              <a:t>08-Sep-18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1942672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33B8ED-F9B5-4EE7-B4B0-33B1CF8ED8AE}" type="datetimeFigureOut">
              <a:rPr lang="en-US" smtClean="0"/>
              <a:t>08-Sep-18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3914257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3B8ED-F9B5-4EE7-B4B0-33B1CF8ED8AE}" type="datetimeFigureOut">
              <a:rPr lang="en-US" smtClean="0"/>
              <a:t>08-Sep-18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122688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33B8ED-F9B5-4EE7-B4B0-33B1CF8ED8AE}" type="datetimeFigureOut">
              <a:rPr lang="en-US" smtClean="0"/>
              <a:t>08-Sep-18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101778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33B8ED-F9B5-4EE7-B4B0-33B1CF8ED8AE}" type="datetimeFigureOut">
              <a:rPr lang="en-US" smtClean="0"/>
              <a:t>08-Sep-18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1529299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33B8ED-F9B5-4EE7-B4B0-33B1CF8ED8AE}" type="datetimeFigureOut">
              <a:rPr lang="en-US" smtClean="0"/>
              <a:t>08-Sep-18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3827169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33B8ED-F9B5-4EE7-B4B0-33B1CF8ED8AE}" type="datetimeFigureOut">
              <a:rPr lang="en-US" smtClean="0"/>
              <a:t>08-Sep-18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ACA80-7217-42B0-ACD5-C30150921A68}" type="slidenum">
              <a:rPr lang="en-US" smtClean="0"/>
              <a:t>‹#›</a:t>
            </a:fld>
            <a:endParaRPr lang="en-US"/>
          </a:p>
        </p:txBody>
      </p:sp>
    </p:spTree>
    <p:extLst>
      <p:ext uri="{BB962C8B-B14F-4D97-AF65-F5344CB8AC3E}">
        <p14:creationId xmlns:p14="http://schemas.microsoft.com/office/powerpoint/2010/main" val="67636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3B8ED-F9B5-4EE7-B4B0-33B1CF8ED8AE}" type="datetimeFigureOut">
              <a:rPr lang="en-US" smtClean="0"/>
              <a:t>08-Sep-18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BACA80-7217-42B0-ACD5-C30150921A68}" type="slidenum">
              <a:rPr lang="en-US" smtClean="0"/>
              <a:t>‹#›</a:t>
            </a:fld>
            <a:endParaRPr lang="en-US"/>
          </a:p>
        </p:txBody>
      </p:sp>
    </p:spTree>
    <p:extLst>
      <p:ext uri="{BB962C8B-B14F-4D97-AF65-F5344CB8AC3E}">
        <p14:creationId xmlns:p14="http://schemas.microsoft.com/office/powerpoint/2010/main" val="3649125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5.wmf"/></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 Id="rId9" Type="http://schemas.openxmlformats.org/officeDocument/2006/relationships/image" Target="../media/image27.jpg"/></Relationships>
</file>

<file path=ppt/slides/_rels/slide19.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3.jpg"/><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Dell\Desktop\af\orchid-free-screensavers-play-40019.jpg"/>
          <p:cNvPicPr>
            <a:picLocks noChangeAspect="1" noChangeArrowheads="1"/>
          </p:cNvPicPr>
          <p:nvPr/>
        </p:nvPicPr>
        <p:blipFill>
          <a:blip r:embed="rId2"/>
          <a:srcRect l="11667" t="21111" r="8097"/>
          <a:stretch>
            <a:fillRect/>
          </a:stretch>
        </p:blipFill>
        <p:spPr bwMode="auto">
          <a:xfrm>
            <a:off x="-1" y="-182012"/>
            <a:ext cx="12382501" cy="7040012"/>
          </a:xfrm>
          <a:prstGeom prst="rect">
            <a:avLst/>
          </a:prstGeom>
          <a:noFill/>
        </p:spPr>
      </p:pic>
      <p:sp>
        <p:nvSpPr>
          <p:cNvPr id="6" name="TextBox 5"/>
          <p:cNvSpPr txBox="1"/>
          <p:nvPr/>
        </p:nvSpPr>
        <p:spPr>
          <a:xfrm rot="19622720">
            <a:off x="-265328" y="815369"/>
            <a:ext cx="4988328" cy="2051096"/>
          </a:xfrm>
          <a:prstGeom prst="rect">
            <a:avLst/>
          </a:prstGeom>
          <a:noFill/>
        </p:spPr>
        <p:txBody>
          <a:bodyPr wrap="square" rtlCol="0">
            <a:prstTxWarp prst="textCurveUp">
              <a:avLst>
                <a:gd name="adj" fmla="val 41792"/>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smtClean="0">
                <a:ln w="11430"/>
                <a:solidFill>
                  <a:srgbClr val="FFFF00"/>
                </a:solidFill>
                <a:effectLst>
                  <a:outerShdw blurRad="50800" dist="39000" dir="5460000" algn="tl">
                    <a:srgbClr val="000000">
                      <a:alpha val="38000"/>
                    </a:srgbClr>
                  </a:outerShdw>
                </a:effectLst>
                <a:latin typeface="NikoshBAN" pitchFamily="2" charset="0"/>
                <a:cs typeface="NikoshBAN" pitchFamily="2" charset="0"/>
              </a:rPr>
              <a:t>welcome</a:t>
            </a:r>
            <a:endParaRPr lang="en-US"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392997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1981200" y="1447800"/>
            <a:ext cx="8382000" cy="3733800"/>
          </a:xfrm>
        </p:spPr>
        <p:txBody>
          <a:bodyPr>
            <a:noAutofit/>
          </a:bodyPr>
          <a:lstStyle/>
          <a:p>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Abul</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kalam</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rubel</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r>
            <a:b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b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Assistant Teacher (commerce)</a:t>
            </a:r>
            <a:b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b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Shaheed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alauddin</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High School </a:t>
            </a:r>
          </a:p>
          <a:p>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Mirzapur</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P</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akundia</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Kishoreganj</a:t>
            </a:r>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p>
          <a:p>
            <a:r>
              <a:rPr lang="en-US" sz="36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Class: Six Time: 40 Minutes</a:t>
            </a:r>
            <a:endParaRPr lang="en-US" sz="3200" b="1" dirty="0">
              <a:solidFill>
                <a:srgbClr val="0000FF"/>
              </a:solidFill>
              <a:effectLst>
                <a:outerShdw blurRad="38100" dist="38100" dir="2700000" algn="tl">
                  <a:srgbClr val="000000">
                    <a:alpha val="43137"/>
                  </a:srgbClr>
                </a:outerShdw>
              </a:effectLst>
              <a:latin typeface="High Tower Text" pitchFamily="18" charset="0"/>
              <a:cs typeface="BrahmaputraAMJ" pitchFamily="2" charset="0"/>
            </a:endParaRPr>
          </a:p>
          <a:p>
            <a:r>
              <a:rPr lang="en-US" sz="3200" b="1" dirty="0">
                <a:solidFill>
                  <a:srgbClr val="0000FF"/>
                </a:solidFill>
                <a:effectLst>
                  <a:outerShdw blurRad="38100" dist="38100" dir="2700000" algn="tl">
                    <a:srgbClr val="000000">
                      <a:alpha val="43137"/>
                    </a:srgbClr>
                  </a:outerShdw>
                </a:effectLst>
                <a:latin typeface="Bodoni MT" pitchFamily="18" charset="0"/>
              </a:rPr>
              <a:t>Contact # 01712276872</a:t>
            </a:r>
            <a:endParaRPr lang="en-US" sz="3200" b="1" dirty="0">
              <a:solidFill>
                <a:srgbClr val="0000FF"/>
              </a:solidFill>
              <a:effectLst>
                <a:outerShdw blurRad="38100" dist="38100" dir="2700000" algn="tl">
                  <a:srgbClr val="000000">
                    <a:alpha val="43137"/>
                  </a:srgbClr>
                </a:outerShdw>
              </a:effectLst>
              <a:latin typeface="Bodoni MT" pitchFamily="18" charset="0"/>
            </a:endParaRPr>
          </a:p>
        </p:txBody>
      </p:sp>
      <p:pic>
        <p:nvPicPr>
          <p:cNvPr id="5" name="Picture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11220000" flipH="1" flipV="1">
            <a:off x="8649365" y="444952"/>
            <a:ext cx="1483035" cy="1977380"/>
          </a:xfrm>
        </p:spPr>
      </p:pic>
      <p:sp>
        <p:nvSpPr>
          <p:cNvPr id="7" name="Title 6"/>
          <p:cNvSpPr>
            <a:spLocks noGrp="1"/>
          </p:cNvSpPr>
          <p:nvPr>
            <p:ph type="title"/>
          </p:nvPr>
        </p:nvSpPr>
        <p:spPr>
          <a:xfrm>
            <a:off x="2209801" y="597450"/>
            <a:ext cx="3942105" cy="840230"/>
          </a:xfrm>
          <a:prstGeom prst="rect">
            <a:avLst/>
          </a:prstGeom>
          <a:noFill/>
        </p:spPr>
        <p:txBody>
          <a:bodyPr vert="horz" wrap="none" lIns="91440" tIns="45720" rIns="91440" bIns="45720" rtlCol="0" anchor="b">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FF0000"/>
                </a:solidFill>
                <a:effectLst>
                  <a:outerShdw blurRad="50800" dist="39000" dir="5460000" algn="tl">
                    <a:srgbClr val="000000">
                      <a:alpha val="38000"/>
                    </a:srgbClr>
                  </a:outerShdw>
                </a:effectLst>
                <a:latin typeface="Imprint MT Shadow" pitchFamily="82" charset="0"/>
              </a:rPr>
              <a:t>Introduction</a:t>
            </a:r>
            <a:endParaRPr lang="en-US" sz="5400" b="1" dirty="0">
              <a:ln w="11430"/>
              <a:solidFill>
                <a:srgbClr val="FF0000"/>
              </a:solidFill>
              <a:effectLst>
                <a:outerShdw blurRad="50800" dist="39000" dir="5460000" algn="tl">
                  <a:srgbClr val="000000">
                    <a:alpha val="38000"/>
                  </a:srgbClr>
                </a:outerShdw>
              </a:effectLst>
              <a:latin typeface="Imprint MT Shadow" pitchFamily="82" charset="0"/>
            </a:endParaRPr>
          </a:p>
        </p:txBody>
      </p:sp>
    </p:spTree>
    <p:extLst>
      <p:ext uri="{BB962C8B-B14F-4D97-AF65-F5344CB8AC3E}">
        <p14:creationId xmlns:p14="http://schemas.microsoft.com/office/powerpoint/2010/main" val="9898170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436914" y="0"/>
            <a:ext cx="10058399" cy="119431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7200" dirty="0" smtClean="0">
                <a:ln w="0"/>
                <a:solidFill>
                  <a:schemeClr val="tx1"/>
                </a:solidFill>
                <a:effectLst>
                  <a:outerShdw blurRad="38100" dist="19050" dir="2700000" algn="tl" rotWithShape="0">
                    <a:schemeClr val="dk1">
                      <a:alpha val="40000"/>
                    </a:schemeClr>
                  </a:outerShdw>
                </a:effectLst>
              </a:rPr>
              <a:t>Lesson Introduction</a:t>
            </a:r>
            <a:endParaRPr lang="en-US" sz="7200" dirty="0">
              <a:ln w="0"/>
              <a:solidFill>
                <a:schemeClr val="tx1"/>
              </a:solidFill>
              <a:effectLst>
                <a:outerShdw blurRad="38100" dist="19050" dir="2700000" algn="tl" rotWithShape="0">
                  <a:schemeClr val="dk1">
                    <a:alpha val="40000"/>
                  </a:schemeClr>
                </a:outerShdw>
              </a:effectLst>
            </a:endParaRPr>
          </a:p>
        </p:txBody>
      </p:sp>
      <p:sp>
        <p:nvSpPr>
          <p:cNvPr id="4" name="TextBox 3"/>
          <p:cNvSpPr txBox="1"/>
          <p:nvPr/>
        </p:nvSpPr>
        <p:spPr>
          <a:xfrm>
            <a:off x="1418252" y="1399592"/>
            <a:ext cx="10077061" cy="4524315"/>
          </a:xfrm>
          <a:prstGeom prst="rect">
            <a:avLst/>
          </a:prstGeom>
        </p:spPr>
        <p:style>
          <a:lnRef idx="0">
            <a:scrgbClr r="0" g="0" b="0"/>
          </a:lnRef>
          <a:fillRef idx="1003">
            <a:schemeClr val="lt2"/>
          </a:fillRef>
          <a:effectRef idx="0">
            <a:scrgbClr r="0" g="0" b="0"/>
          </a:effectRef>
          <a:fontRef idx="major"/>
        </p:style>
        <p:txBody>
          <a:bodyPr wrap="square" rtlCol="0">
            <a:spAutoFit/>
          </a:bodyPr>
          <a:lstStyle/>
          <a:p>
            <a:pPr algn="ctr"/>
            <a:r>
              <a:rPr lang="en-US" sz="6000" dirty="0" smtClean="0">
                <a:solidFill>
                  <a:srgbClr val="FF0000"/>
                </a:solidFill>
              </a:rPr>
              <a:t>English Text  EFT</a:t>
            </a:r>
          </a:p>
          <a:p>
            <a:pPr algn="ctr"/>
            <a:r>
              <a:rPr lang="en-US" sz="3600" dirty="0" smtClean="0"/>
              <a:t> </a:t>
            </a:r>
            <a:r>
              <a:rPr lang="en-US" sz="4800" dirty="0" smtClean="0"/>
              <a:t>Unit-17                                 </a:t>
            </a:r>
          </a:p>
          <a:p>
            <a:pPr algn="ctr"/>
            <a:r>
              <a:rPr lang="en-US" sz="4800" dirty="0" smtClean="0"/>
              <a:t>Class-Ten                             </a:t>
            </a:r>
          </a:p>
          <a:p>
            <a:pPr algn="ctr"/>
            <a:r>
              <a:rPr lang="en-US" sz="4800" dirty="0" smtClean="0"/>
              <a:t>    </a:t>
            </a:r>
            <a:r>
              <a:rPr lang="en-US" sz="4800" b="1" dirty="0" smtClean="0"/>
              <a:t>Duration-50 minutes   </a:t>
            </a:r>
          </a:p>
          <a:p>
            <a:endParaRPr lang="en-US" sz="4800" dirty="0" smtClean="0"/>
          </a:p>
          <a:p>
            <a:endParaRPr lang="en-US" sz="3600" dirty="0"/>
          </a:p>
        </p:txBody>
      </p:sp>
    </p:spTree>
    <p:extLst>
      <p:ext uri="{BB962C8B-B14F-4D97-AF65-F5344CB8AC3E}">
        <p14:creationId xmlns:p14="http://schemas.microsoft.com/office/powerpoint/2010/main" val="10885466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marma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97" y="165887"/>
            <a:ext cx="5587112" cy="54529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769165" y="5923722"/>
            <a:ext cx="8984974" cy="93427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5400" b="1" dirty="0" smtClean="0">
                <a:solidFill>
                  <a:srgbClr val="FFFF00"/>
                </a:solidFill>
              </a:rPr>
              <a:t>What kind of people they are? </a:t>
            </a:r>
            <a:endParaRPr lang="en-US" sz="5400" b="1" dirty="0">
              <a:solidFill>
                <a:srgbClr val="FFFF00"/>
              </a:solidFill>
            </a:endParaRPr>
          </a:p>
        </p:txBody>
      </p:sp>
      <p:pic>
        <p:nvPicPr>
          <p:cNvPr id="6" name="Picture 14" descr="Tribal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7623" y="165887"/>
            <a:ext cx="5099848" cy="52807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4207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angladesh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068" y="892559"/>
            <a:ext cx="6629400" cy="502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556411" y="233635"/>
            <a:ext cx="6629400" cy="523875"/>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spcBef>
                <a:spcPct val="50000"/>
              </a:spcBef>
              <a:defRPr/>
            </a:pPr>
            <a:r>
              <a:rPr lang="en-US" sz="2800" b="1" dirty="0">
                <a:solidFill>
                  <a:schemeClr val="bg1"/>
                </a:solidFill>
                <a:latin typeface="Times New Roman" pitchFamily="18" charset="0"/>
              </a:rPr>
              <a:t>Look at the map</a:t>
            </a:r>
          </a:p>
        </p:txBody>
      </p:sp>
      <p:sp>
        <p:nvSpPr>
          <p:cNvPr id="30725" name="Text Box 5"/>
          <p:cNvSpPr txBox="1">
            <a:spLocks noChangeArrowheads="1"/>
          </p:cNvSpPr>
          <p:nvPr/>
        </p:nvSpPr>
        <p:spPr bwMode="auto">
          <a:xfrm>
            <a:off x="580430" y="6085535"/>
            <a:ext cx="6628392" cy="523220"/>
          </a:xfrm>
          <a:prstGeom prst="rect">
            <a:avLst/>
          </a:prstGeom>
          <a:ln>
            <a:headEnd/>
            <a:tailEnd/>
          </a:ln>
        </p:spPr>
        <p:style>
          <a:lnRef idx="3">
            <a:schemeClr val="lt1"/>
          </a:lnRef>
          <a:fillRef idx="1">
            <a:schemeClr val="dk1"/>
          </a:fillRef>
          <a:effectRef idx="1">
            <a:schemeClr val="dk1"/>
          </a:effectRef>
          <a:fontRef idx="minor">
            <a:schemeClr val="lt1"/>
          </a:fontRef>
        </p:style>
        <p:txBody>
          <a:bodyPr wrap="square">
            <a:spAutoFit/>
          </a:bodyPr>
          <a:lstStyle/>
          <a:p>
            <a:pPr>
              <a:spcBef>
                <a:spcPct val="50000"/>
              </a:spcBef>
              <a:defRPr/>
            </a:pPr>
            <a:r>
              <a:rPr lang="en-US" sz="2800" b="1" i="1" dirty="0">
                <a:solidFill>
                  <a:schemeClr val="bg1"/>
                </a:solidFill>
                <a:latin typeface="Times New Roman" pitchFamily="18" charset="0"/>
              </a:rPr>
              <a:t>What kind of </a:t>
            </a:r>
            <a:r>
              <a:rPr lang="en-US" sz="2800" b="1" i="1" dirty="0" smtClean="0">
                <a:solidFill>
                  <a:schemeClr val="bg1"/>
                </a:solidFill>
                <a:latin typeface="Times New Roman" pitchFamily="18" charset="0"/>
              </a:rPr>
              <a:t>people </a:t>
            </a:r>
            <a:r>
              <a:rPr lang="en-US" sz="2800" b="1" i="1" dirty="0">
                <a:solidFill>
                  <a:schemeClr val="bg1"/>
                </a:solidFill>
                <a:latin typeface="Times New Roman" pitchFamily="18" charset="0"/>
              </a:rPr>
              <a:t>live in hilly area </a:t>
            </a:r>
            <a:r>
              <a:rPr lang="en-US" sz="2800" b="1" i="1" dirty="0" smtClean="0">
                <a:solidFill>
                  <a:schemeClr val="bg1"/>
                </a:solidFill>
                <a:latin typeface="Times New Roman" pitchFamily="18" charset="0"/>
              </a:rPr>
              <a:t>?__</a:t>
            </a:r>
            <a:endParaRPr lang="en-US" sz="2800" b="1" i="1" dirty="0">
              <a:solidFill>
                <a:schemeClr val="bg1"/>
              </a:solidFill>
              <a:latin typeface="Times New Roman" pitchFamily="18" charset="0"/>
            </a:endParaRPr>
          </a:p>
        </p:txBody>
      </p:sp>
      <p:sp>
        <p:nvSpPr>
          <p:cNvPr id="30726" name="Text Box 6"/>
          <p:cNvSpPr txBox="1">
            <a:spLocks noChangeArrowheads="1"/>
          </p:cNvSpPr>
          <p:nvPr/>
        </p:nvSpPr>
        <p:spPr bwMode="auto">
          <a:xfrm>
            <a:off x="8358091" y="814154"/>
            <a:ext cx="3701143" cy="5755422"/>
          </a:xfrm>
          <a:prstGeom prst="rect">
            <a:avLst/>
          </a:prstGeom>
          <a:noFill/>
          <a:ln w="38100" cmpd="dbl">
            <a:solidFill>
              <a:srgbClr val="0000FF"/>
            </a:solidFill>
            <a:miter lim="800000"/>
            <a:headEnd/>
            <a:tailEnd/>
          </a:ln>
          <a:effectLst/>
        </p:spPr>
        <p:txBody>
          <a:bodyPr wrap="square">
            <a:spAutoFit/>
          </a:bodyP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a.   General people. </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b.   English people.</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c.   Tribal people.</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d.   Arabian people.</a:t>
            </a:r>
            <a:r>
              <a:rPr lang="en-US" sz="3200" dirty="0">
                <a:solidFill>
                  <a:srgbClr val="FF0000"/>
                </a:solidFill>
                <a:latin typeface="Arial" charset="0"/>
                <a:cs typeface="Arial" charset="0"/>
              </a:rPr>
              <a:t> </a:t>
            </a:r>
          </a:p>
          <a:p>
            <a:pPr marL="342900" indent="-342900">
              <a:spcBef>
                <a:spcPct val="50000"/>
              </a:spcBef>
              <a:defRPr/>
            </a:pPr>
            <a:endParaRPr lang="en-US" sz="3200" dirty="0">
              <a:solidFill>
                <a:srgbClr val="FF0000"/>
              </a:solidFill>
              <a:latin typeface="Arial" charset="0"/>
              <a:cs typeface="Arial" charset="0"/>
            </a:endParaRPr>
          </a:p>
        </p:txBody>
      </p:sp>
      <p:sp>
        <p:nvSpPr>
          <p:cNvPr id="30727" name="Rectangle 7"/>
          <p:cNvSpPr>
            <a:spLocks noChangeArrowheads="1"/>
          </p:cNvSpPr>
          <p:nvPr/>
        </p:nvSpPr>
        <p:spPr bwMode="auto">
          <a:xfrm>
            <a:off x="7879081" y="814154"/>
            <a:ext cx="381000" cy="9906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30728" name="Rectangle 8"/>
          <p:cNvSpPr>
            <a:spLocks noChangeArrowheads="1"/>
          </p:cNvSpPr>
          <p:nvPr/>
        </p:nvSpPr>
        <p:spPr bwMode="auto">
          <a:xfrm>
            <a:off x="7896226" y="2135289"/>
            <a:ext cx="381000" cy="9906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30729" name="Rectangle 9"/>
          <p:cNvSpPr>
            <a:spLocks noChangeArrowheads="1"/>
          </p:cNvSpPr>
          <p:nvPr/>
        </p:nvSpPr>
        <p:spPr bwMode="auto">
          <a:xfrm>
            <a:off x="7879081" y="3557437"/>
            <a:ext cx="354703" cy="9906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30730" name="Rectangle 10"/>
          <p:cNvSpPr>
            <a:spLocks noChangeArrowheads="1"/>
          </p:cNvSpPr>
          <p:nvPr/>
        </p:nvSpPr>
        <p:spPr bwMode="auto">
          <a:xfrm>
            <a:off x="7918137" y="5027511"/>
            <a:ext cx="381000" cy="9906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2" name="Group 11"/>
          <p:cNvGrpSpPr>
            <a:grpSpLocks/>
          </p:cNvGrpSpPr>
          <p:nvPr/>
        </p:nvGrpSpPr>
        <p:grpSpPr bwMode="auto">
          <a:xfrm>
            <a:off x="3629004" y="6413088"/>
            <a:ext cx="352425" cy="381000"/>
            <a:chOff x="3648" y="3648"/>
            <a:chExt cx="510" cy="406"/>
          </a:xfrm>
        </p:grpSpPr>
        <p:sp>
          <p:nvSpPr>
            <p:cNvPr id="8207" name="Line 12"/>
            <p:cNvSpPr>
              <a:spLocks noChangeShapeType="1"/>
            </p:cNvSpPr>
            <p:nvPr/>
          </p:nvSpPr>
          <p:spPr bwMode="auto">
            <a:xfrm>
              <a:off x="3648" y="3888"/>
              <a:ext cx="288" cy="166"/>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8" name="Line 13"/>
            <p:cNvSpPr>
              <a:spLocks noChangeShapeType="1"/>
            </p:cNvSpPr>
            <p:nvPr/>
          </p:nvSpPr>
          <p:spPr bwMode="auto">
            <a:xfrm flipV="1">
              <a:off x="3936" y="3648"/>
              <a:ext cx="222" cy="384"/>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204" name="Text Box 14"/>
          <p:cNvSpPr txBox="1">
            <a:spLocks noChangeArrowheads="1"/>
          </p:cNvSpPr>
          <p:nvPr/>
        </p:nvSpPr>
        <p:spPr bwMode="auto">
          <a:xfrm>
            <a:off x="4482547" y="3956195"/>
            <a:ext cx="15405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dirty="0" smtClean="0">
                <a:solidFill>
                  <a:srgbClr val="FF0000"/>
                </a:solidFill>
              </a:rPr>
              <a:t>Hilly area</a:t>
            </a:r>
            <a:endParaRPr lang="en-US" dirty="0">
              <a:solidFill>
                <a:srgbClr val="FF0000"/>
              </a:solidFill>
            </a:endParaRPr>
          </a:p>
        </p:txBody>
      </p:sp>
      <p:sp>
        <p:nvSpPr>
          <p:cNvPr id="30736" name="Text Box 16"/>
          <p:cNvSpPr txBox="1">
            <a:spLocks noChangeArrowheads="1"/>
          </p:cNvSpPr>
          <p:nvPr/>
        </p:nvSpPr>
        <p:spPr bwMode="auto">
          <a:xfrm rot="-1394350">
            <a:off x="-1869155" y="4564913"/>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i="1" dirty="0">
                <a:solidFill>
                  <a:srgbClr val="FF0000"/>
                </a:solidFill>
              </a:rPr>
              <a:t>hilly area</a:t>
            </a:r>
          </a:p>
        </p:txBody>
      </p:sp>
    </p:spTree>
    <p:extLst>
      <p:ext uri="{BB962C8B-B14F-4D97-AF65-F5344CB8AC3E}">
        <p14:creationId xmlns:p14="http://schemas.microsoft.com/office/powerpoint/2010/main" val="1255564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0"/>
                                  </p:iterate>
                                  <p:childTnLst>
                                    <p:set>
                                      <p:cBhvr>
                                        <p:cTn id="10" dur="1" fill="hold">
                                          <p:stCondLst>
                                            <p:cond delay="0"/>
                                          </p:stCondLst>
                                        </p:cTn>
                                        <p:tgtEl>
                                          <p:spTgt spid="307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repeatCount="indefinite" fill="hold" grpId="0" nodeType="clickEffect">
                                  <p:stCondLst>
                                    <p:cond delay="0"/>
                                  </p:stCondLst>
                                  <p:endCondLst>
                                    <p:cond evt="onNext" delay="0">
                                      <p:tgtEl>
                                        <p:sldTgt/>
                                      </p:tgtEl>
                                    </p:cond>
                                  </p:endCondLst>
                                  <p:childTnLst>
                                    <p:set>
                                      <p:cBhvr>
                                        <p:cTn id="14" dur="1" fill="hold">
                                          <p:stCondLst>
                                            <p:cond delay="0"/>
                                          </p:stCondLst>
                                        </p:cTn>
                                        <p:tgtEl>
                                          <p:spTgt spid="8204"/>
                                        </p:tgtEl>
                                        <p:attrNameLst>
                                          <p:attrName>style.visibility</p:attrName>
                                        </p:attrNameLst>
                                      </p:cBhvr>
                                      <p:to>
                                        <p:strVal val="visible"/>
                                      </p:to>
                                    </p:set>
                                    <p:anim calcmode="lin" valueType="num">
                                      <p:cBhvr>
                                        <p:cTn id="15" dur="500" fill="hold"/>
                                        <p:tgtEl>
                                          <p:spTgt spid="8204"/>
                                        </p:tgtEl>
                                        <p:attrNameLst>
                                          <p:attrName>ppt_w</p:attrName>
                                        </p:attrNameLst>
                                      </p:cBhvr>
                                      <p:tavLst>
                                        <p:tav tm="0">
                                          <p:val>
                                            <p:fltVal val="0"/>
                                          </p:val>
                                        </p:tav>
                                        <p:tav tm="100000">
                                          <p:val>
                                            <p:strVal val="#ppt_w"/>
                                          </p:val>
                                        </p:tav>
                                      </p:tavLst>
                                    </p:anim>
                                    <p:anim calcmode="lin" valueType="num">
                                      <p:cBhvr>
                                        <p:cTn id="16" dur="500" fill="hold"/>
                                        <p:tgtEl>
                                          <p:spTgt spid="8204"/>
                                        </p:tgtEl>
                                        <p:attrNameLst>
                                          <p:attrName>ppt_h</p:attrName>
                                        </p:attrNameLst>
                                      </p:cBhvr>
                                      <p:tavLst>
                                        <p:tav tm="0">
                                          <p:val>
                                            <p:fltVal val="0"/>
                                          </p:val>
                                        </p:tav>
                                        <p:tav tm="100000">
                                          <p:val>
                                            <p:strVal val="#ppt_h"/>
                                          </p:val>
                                        </p:tav>
                                      </p:tavLst>
                                    </p:anim>
                                    <p:animEffect transition="in" filter="fade">
                                      <p:cBhvr>
                                        <p:cTn id="17" dur="500"/>
                                        <p:tgtEl>
                                          <p:spTgt spid="820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072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726"/>
                                        </p:tgtEl>
                                        <p:attrNameLst>
                                          <p:attrName>style.visibility</p:attrName>
                                        </p:attrNameLst>
                                      </p:cBhvr>
                                      <p:to>
                                        <p:strVal val="visible"/>
                                      </p:to>
                                    </p:set>
                                    <p:animEffect transition="in" filter="fade">
                                      <p:cBhvr>
                                        <p:cTn id="26" dur="500"/>
                                        <p:tgtEl>
                                          <p:spTgt spid="307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727"/>
                                        </p:tgtEl>
                                        <p:attrNameLst>
                                          <p:attrName>style.visibility</p:attrName>
                                        </p:attrNameLst>
                                      </p:cBhvr>
                                      <p:to>
                                        <p:strVal val="visible"/>
                                      </p:to>
                                    </p:set>
                                    <p:animEffect transition="in" filter="fade">
                                      <p:cBhvr>
                                        <p:cTn id="31" dur="500"/>
                                        <p:tgtEl>
                                          <p:spTgt spid="3072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0728"/>
                                        </p:tgtEl>
                                        <p:attrNameLst>
                                          <p:attrName>style.visibility</p:attrName>
                                        </p:attrNameLst>
                                      </p:cBhvr>
                                      <p:to>
                                        <p:strVal val="visible"/>
                                      </p:to>
                                    </p:set>
                                    <p:animEffect transition="in" filter="fade">
                                      <p:cBhvr>
                                        <p:cTn id="36" dur="500"/>
                                        <p:tgtEl>
                                          <p:spTgt spid="3072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0729"/>
                                        </p:tgtEl>
                                        <p:attrNameLst>
                                          <p:attrName>style.visibility</p:attrName>
                                        </p:attrNameLst>
                                      </p:cBhvr>
                                      <p:to>
                                        <p:strVal val="visible"/>
                                      </p:to>
                                    </p:set>
                                    <p:animEffect transition="in" filter="fade">
                                      <p:cBhvr>
                                        <p:cTn id="41" dur="500"/>
                                        <p:tgtEl>
                                          <p:spTgt spid="307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0730"/>
                                        </p:tgtEl>
                                        <p:attrNameLst>
                                          <p:attrName>style.visibility</p:attrName>
                                        </p:attrNameLst>
                                      </p:cBhvr>
                                      <p:to>
                                        <p:strVal val="visible"/>
                                      </p:to>
                                    </p:set>
                                    <p:animEffect transition="in" filter="fade">
                                      <p:cBhvr>
                                        <p:cTn id="46" dur="500"/>
                                        <p:tgtEl>
                                          <p:spTgt spid="3073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56" presetClass="path" presetSubtype="0" accel="50000" decel="50000" fill="hold" nodeType="clickEffect">
                                  <p:stCondLst>
                                    <p:cond delay="0"/>
                                  </p:stCondLst>
                                  <p:childTnLst>
                                    <p:animMotion origin="layout" path="M 6.25E-7 -2.96296E-6 L 0.35221 -0.35856 " pathEditMode="relative" rAng="0" ptsTypes="AA">
                                      <p:cBhvr>
                                        <p:cTn id="54" dur="2000" fill="hold"/>
                                        <p:tgtEl>
                                          <p:spTgt spid="2"/>
                                        </p:tgtEl>
                                        <p:attrNameLst>
                                          <p:attrName>ppt_x</p:attrName>
                                          <p:attrName>ppt_y</p:attrName>
                                        </p:attrNameLst>
                                      </p:cBhvr>
                                      <p:rCtr x="17604" y="-179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nimBg="1"/>
      <p:bldP spid="30725" grpId="0" animBg="1"/>
      <p:bldP spid="30726" grpId="0" animBg="1"/>
      <p:bldP spid="30727" grpId="0" animBg="1"/>
      <p:bldP spid="30728" grpId="0" animBg="1"/>
      <p:bldP spid="30729" grpId="0" animBg="1"/>
      <p:bldP spid="30730" grpId="0" animBg="1"/>
      <p:bldP spid="82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marma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97" y="1252330"/>
            <a:ext cx="3718555" cy="362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57097" y="318051"/>
            <a:ext cx="11728365"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4400" dirty="0" smtClean="0"/>
              <a:t>What kind of men do you see in the pictures?</a:t>
            </a:r>
            <a:endParaRPr lang="en-US" sz="4400" dirty="0"/>
          </a:p>
        </p:txBody>
      </p:sp>
      <p:pic>
        <p:nvPicPr>
          <p:cNvPr id="4" name="Picture 4" descr="weaving lo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813" y="1252331"/>
            <a:ext cx="3847755" cy="36292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5" descr="world-adivasi-indigenous-peoples-day-bangladesh_4067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7729" y="1252331"/>
            <a:ext cx="3927733" cy="362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685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400879" y="533400"/>
            <a:ext cx="10870095" cy="707886"/>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a:spAutoFit/>
          </a:bodyPr>
          <a:lstStyle/>
          <a:p>
            <a:pPr algn="ctr">
              <a:spcBef>
                <a:spcPct val="50000"/>
              </a:spcBef>
              <a:defRPr/>
            </a:pPr>
            <a:r>
              <a:rPr lang="en-US" sz="4000" dirty="0" smtClean="0"/>
              <a:t>Our Today’s Topic is </a:t>
            </a:r>
            <a:endParaRPr lang="en-US" sz="4000" dirty="0"/>
          </a:p>
        </p:txBody>
      </p:sp>
      <p:sp>
        <p:nvSpPr>
          <p:cNvPr id="34819" name="Text Box 3"/>
          <p:cNvSpPr txBox="1">
            <a:spLocks noChangeArrowheads="1"/>
          </p:cNvSpPr>
          <p:nvPr/>
        </p:nvSpPr>
        <p:spPr bwMode="auto">
          <a:xfrm>
            <a:off x="954157" y="5715001"/>
            <a:ext cx="10316817" cy="769441"/>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a:r>
              <a:rPr lang="en-US" sz="4400" b="1" dirty="0">
                <a:solidFill>
                  <a:srgbClr val="FF0000"/>
                </a:solidFill>
                <a:latin typeface="Times New Roman" panose="02020603050405020304" pitchFamily="18" charset="0"/>
              </a:rPr>
              <a:t>THE </a:t>
            </a:r>
            <a:r>
              <a:rPr lang="en-US" sz="4400" b="1" dirty="0" smtClean="0">
                <a:solidFill>
                  <a:srgbClr val="FF0000"/>
                </a:solidFill>
                <a:latin typeface="Times New Roman" panose="02020603050405020304" pitchFamily="18" charset="0"/>
              </a:rPr>
              <a:t>MAGHS.</a:t>
            </a:r>
            <a:r>
              <a:rPr lang="en-US" sz="4400" dirty="0" smtClean="0"/>
              <a:t> </a:t>
            </a:r>
            <a:r>
              <a:rPr lang="en-US" sz="3600" dirty="0" smtClean="0"/>
              <a:t>Lesson-1,Page No 172 </a:t>
            </a:r>
            <a:endParaRPr lang="en-US" sz="3600" b="1" dirty="0" smtClean="0">
              <a:solidFill>
                <a:srgbClr val="FF0000"/>
              </a:solidFill>
              <a:latin typeface="Times New Roman" panose="02020603050405020304" pitchFamily="18" charset="0"/>
            </a:endParaRPr>
          </a:p>
        </p:txBody>
      </p:sp>
      <p:pic>
        <p:nvPicPr>
          <p:cNvPr id="10244" name="Picture 5" descr="world-adivasi-indigenous-peoples-day-bangladesh_4067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914" y="1451114"/>
            <a:ext cx="5113060" cy="393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marm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79" y="1451113"/>
            <a:ext cx="5359890" cy="393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737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244"/>
                                        </p:tgtEl>
                                        <p:attrNameLst>
                                          <p:attrName>style.visibility</p:attrName>
                                        </p:attrNameLst>
                                      </p:cBhvr>
                                      <p:to>
                                        <p:strVal val="visible"/>
                                      </p:to>
                                    </p:set>
                                    <p:animEffect transition="in" filter="fade">
                                      <p:cBhvr>
                                        <p:cTn id="10" dur="500"/>
                                        <p:tgtEl>
                                          <p:spTgt spid="102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4819"/>
                                        </p:tgtEl>
                                        <p:attrNameLst>
                                          <p:attrName>style.visibility</p:attrName>
                                        </p:attrNameLst>
                                      </p:cBhvr>
                                      <p:to>
                                        <p:strVal val="visible"/>
                                      </p:to>
                                    </p:set>
                                    <p:animEffect transition="in" filter="fade">
                                      <p:cBhvr>
                                        <p:cTn id="15" dur="5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691596" y="356221"/>
            <a:ext cx="11049002" cy="6125680"/>
          </a:xfrm>
          <a:prstGeom prst="rect">
            <a:avLst/>
          </a:prstGeom>
          <a:scene3d>
            <a:camera prst="orthographicFront"/>
            <a:lightRig rig="threePt" dir="t"/>
          </a:scene3d>
          <a:sp3d>
            <a:bevelT w="152400" h="50800" prst="softRound"/>
          </a:sp3d>
        </p:spPr>
        <p:style>
          <a:lnRef idx="0">
            <a:scrgbClr r="0" g="0" b="0"/>
          </a:lnRef>
          <a:fillRef idx="1002">
            <a:schemeClr val="lt2"/>
          </a:fillRef>
          <a:effectRef idx="0">
            <a:scrgbClr r="0" g="0" b="0"/>
          </a:effectRef>
          <a:fontRef idx="major"/>
        </p:style>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70000"/>
              </a:lnSpc>
              <a:buNone/>
            </a:pPr>
            <a:r>
              <a:rPr lang="en-US" sz="16000" b="1" dirty="0" smtClean="0">
                <a:ln w="22225">
                  <a:solidFill>
                    <a:schemeClr val="tx1"/>
                  </a:solidFill>
                  <a:prstDash val="solid"/>
                </a:ln>
                <a:solidFill>
                  <a:srgbClr val="7030A0"/>
                </a:solidFill>
              </a:rPr>
              <a:t>Learning out come</a:t>
            </a:r>
          </a:p>
          <a:p>
            <a:pPr marL="0" indent="0" algn="ctr">
              <a:lnSpc>
                <a:spcPct val="170000"/>
              </a:lnSpc>
              <a:buNone/>
            </a:pPr>
            <a:r>
              <a:rPr lang="en-US" sz="14400" b="1" dirty="0" smtClean="0">
                <a:ln w="22225">
                  <a:solidFill>
                    <a:schemeClr val="accent2"/>
                  </a:solidFill>
                  <a:prstDash val="solid"/>
                </a:ln>
                <a:solidFill>
                  <a:srgbClr val="7030A0"/>
                </a:solidFill>
              </a:rPr>
              <a:t>After studying the lesson, students will be able to-</a:t>
            </a:r>
          </a:p>
          <a:p>
            <a:pPr marL="1371600" indent="-1371600">
              <a:lnSpc>
                <a:spcPct val="120000"/>
              </a:lnSpc>
              <a:buFont typeface="+mj-lt"/>
              <a:buAutoNum type="arabicPeriod"/>
              <a:defRPr/>
            </a:pPr>
            <a:r>
              <a:rPr lang="en-US" sz="14400" b="1" spc="-100" dirty="0" smtClean="0">
                <a:solidFill>
                  <a:srgbClr val="7030A0"/>
                </a:solidFill>
                <a:latin typeface="Times New Roman" pitchFamily="18" charset="0"/>
              </a:rPr>
              <a:t>Look </a:t>
            </a:r>
            <a:r>
              <a:rPr lang="en-US" sz="14400" b="1" spc="-100" dirty="0">
                <a:solidFill>
                  <a:srgbClr val="7030A0"/>
                </a:solidFill>
                <a:latin typeface="Times New Roman" pitchFamily="18" charset="0"/>
              </a:rPr>
              <a:t>at the picture and </a:t>
            </a:r>
            <a:r>
              <a:rPr lang="en-US" sz="14400" b="1" spc="-100" dirty="0" smtClean="0">
                <a:solidFill>
                  <a:srgbClr val="7030A0"/>
                </a:solidFill>
                <a:latin typeface="Times New Roman" pitchFamily="18" charset="0"/>
              </a:rPr>
              <a:t>talk </a:t>
            </a:r>
            <a:r>
              <a:rPr lang="en-US" sz="14400" b="1" spc="-100" dirty="0">
                <a:solidFill>
                  <a:srgbClr val="7030A0"/>
                </a:solidFill>
                <a:latin typeface="Times New Roman" pitchFamily="18" charset="0"/>
              </a:rPr>
              <a:t>about them.</a:t>
            </a:r>
          </a:p>
          <a:p>
            <a:pPr marL="1371600" indent="-1371600">
              <a:lnSpc>
                <a:spcPct val="120000"/>
              </a:lnSpc>
              <a:buFont typeface="+mj-lt"/>
              <a:buAutoNum type="arabicPeriod"/>
              <a:defRPr/>
            </a:pPr>
            <a:r>
              <a:rPr lang="en-US" sz="14400" b="1" dirty="0" smtClean="0">
                <a:solidFill>
                  <a:srgbClr val="7030A0"/>
                </a:solidFill>
                <a:latin typeface="Times New Roman" pitchFamily="18" charset="0"/>
              </a:rPr>
              <a:t>Identify </a:t>
            </a:r>
            <a:r>
              <a:rPr lang="en-US" sz="14400" b="1" dirty="0">
                <a:solidFill>
                  <a:srgbClr val="7030A0"/>
                </a:solidFill>
                <a:latin typeface="Times New Roman" pitchFamily="18" charset="0"/>
              </a:rPr>
              <a:t>true/ false   statements and given correct information, 	If false</a:t>
            </a:r>
            <a:endParaRPr lang="en-US" sz="14400" b="1" dirty="0">
              <a:solidFill>
                <a:srgbClr val="7030A0"/>
              </a:solidFill>
              <a:latin typeface="Times New Roman" pitchFamily="18" charset="0"/>
              <a:sym typeface="Wingdings 2" pitchFamily="18" charset="2"/>
            </a:endParaRPr>
          </a:p>
          <a:p>
            <a:pPr marL="1371600" indent="-1371600">
              <a:lnSpc>
                <a:spcPct val="120000"/>
              </a:lnSpc>
              <a:buFont typeface="+mj-lt"/>
              <a:buAutoNum type="arabicPeriod"/>
              <a:defRPr/>
            </a:pPr>
            <a:r>
              <a:rPr lang="en-US" sz="14400" b="1" dirty="0" smtClean="0">
                <a:solidFill>
                  <a:srgbClr val="7030A0"/>
                </a:solidFill>
                <a:latin typeface="Times New Roman" pitchFamily="18" charset="0"/>
              </a:rPr>
              <a:t>Read </a:t>
            </a:r>
            <a:r>
              <a:rPr lang="en-US" sz="14400" b="1" dirty="0">
                <a:solidFill>
                  <a:srgbClr val="7030A0"/>
                </a:solidFill>
                <a:latin typeface="Times New Roman" pitchFamily="18" charset="0"/>
              </a:rPr>
              <a:t>a text and </a:t>
            </a:r>
            <a:r>
              <a:rPr lang="en-US" sz="14400" b="1" dirty="0" smtClean="0">
                <a:solidFill>
                  <a:srgbClr val="7030A0"/>
                </a:solidFill>
                <a:latin typeface="Times New Roman" pitchFamily="18" charset="0"/>
              </a:rPr>
              <a:t>answer </a:t>
            </a:r>
            <a:r>
              <a:rPr lang="en-US" sz="14400" b="1" dirty="0">
                <a:solidFill>
                  <a:srgbClr val="7030A0"/>
                </a:solidFill>
                <a:latin typeface="Times New Roman" pitchFamily="18" charset="0"/>
              </a:rPr>
              <a:t>questions based </a:t>
            </a:r>
            <a:r>
              <a:rPr lang="en-US" sz="14400" b="1" dirty="0" smtClean="0">
                <a:solidFill>
                  <a:srgbClr val="7030A0"/>
                </a:solidFill>
                <a:latin typeface="Times New Roman" pitchFamily="18" charset="0"/>
              </a:rPr>
              <a:t>on </a:t>
            </a:r>
            <a:r>
              <a:rPr lang="en-US" sz="14400" b="1" dirty="0">
                <a:solidFill>
                  <a:srgbClr val="7030A0"/>
                </a:solidFill>
                <a:latin typeface="Times New Roman" pitchFamily="18" charset="0"/>
              </a:rPr>
              <a:t>it</a:t>
            </a:r>
            <a:endParaRPr lang="en-US" sz="14400" b="1" dirty="0">
              <a:solidFill>
                <a:srgbClr val="7030A0"/>
              </a:solidFill>
              <a:latin typeface="Times New Roman" pitchFamily="18" charset="0"/>
              <a:sym typeface="Wingdings 2" pitchFamily="18" charset="2"/>
            </a:endParaRPr>
          </a:p>
          <a:p>
            <a:pPr marL="1371600" indent="-1371600">
              <a:lnSpc>
                <a:spcPct val="120000"/>
              </a:lnSpc>
              <a:buFont typeface="+mj-lt"/>
              <a:buAutoNum type="arabicPeriod"/>
              <a:defRPr/>
            </a:pPr>
            <a:r>
              <a:rPr lang="en-US" sz="14400" b="1" dirty="0" smtClean="0">
                <a:solidFill>
                  <a:srgbClr val="7030A0"/>
                </a:solidFill>
                <a:latin typeface="Times New Roman" pitchFamily="18" charset="0"/>
              </a:rPr>
              <a:t>Fill </a:t>
            </a:r>
            <a:r>
              <a:rPr lang="en-US" sz="14400" b="1" dirty="0">
                <a:solidFill>
                  <a:srgbClr val="7030A0"/>
                </a:solidFill>
                <a:latin typeface="Times New Roman" pitchFamily="18" charset="0"/>
              </a:rPr>
              <a:t>in gaps</a:t>
            </a:r>
            <a:endParaRPr lang="en-US" sz="14400" b="1" dirty="0">
              <a:solidFill>
                <a:srgbClr val="7030A0"/>
              </a:solidFill>
              <a:latin typeface="Times New Roman" pitchFamily="18" charset="0"/>
              <a:sym typeface="Wingdings 2" pitchFamily="18" charset="2"/>
            </a:endParaRPr>
          </a:p>
          <a:p>
            <a:pPr marL="1371600" indent="-1371600">
              <a:lnSpc>
                <a:spcPct val="120000"/>
              </a:lnSpc>
              <a:buFont typeface="+mj-lt"/>
              <a:buAutoNum type="arabicPeriod"/>
              <a:defRPr/>
            </a:pPr>
            <a:r>
              <a:rPr lang="en-US" sz="14400" b="1" dirty="0" smtClean="0">
                <a:solidFill>
                  <a:srgbClr val="7030A0"/>
                </a:solidFill>
                <a:latin typeface="Times New Roman" pitchFamily="18" charset="0"/>
              </a:rPr>
              <a:t>Write </a:t>
            </a:r>
            <a:r>
              <a:rPr lang="en-US" sz="14400" b="1" dirty="0">
                <a:solidFill>
                  <a:srgbClr val="7030A0"/>
                </a:solidFill>
                <a:latin typeface="Times New Roman" pitchFamily="18" charset="0"/>
              </a:rPr>
              <a:t>a description of a process</a:t>
            </a:r>
            <a:r>
              <a:rPr lang="en-US" sz="14400" b="1" dirty="0" smtClean="0">
                <a:solidFill>
                  <a:srgbClr val="090DB7"/>
                </a:solidFill>
                <a:latin typeface="Times New Roman" pitchFamily="18" charset="0"/>
              </a:rPr>
              <a:t>.</a:t>
            </a:r>
          </a:p>
          <a:p>
            <a:pPr marL="1371600" indent="-1371600">
              <a:lnSpc>
                <a:spcPct val="120000"/>
              </a:lnSpc>
              <a:buFont typeface="+mj-lt"/>
              <a:buAutoNum type="arabicPeriod"/>
              <a:defRPr/>
            </a:pPr>
            <a:endParaRPr lang="en-US" sz="12800" dirty="0">
              <a:sym typeface="Wingdings 2" pitchFamily="18" charset="2"/>
            </a:endParaRPr>
          </a:p>
        </p:txBody>
      </p:sp>
      <p:sp>
        <p:nvSpPr>
          <p:cNvPr id="3" name="TextBox 2"/>
          <p:cNvSpPr txBox="1"/>
          <p:nvPr/>
        </p:nvSpPr>
        <p:spPr>
          <a:xfrm>
            <a:off x="934278" y="341906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42627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7391" y="139148"/>
            <a:ext cx="4651512" cy="5805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rot="18959249">
            <a:off x="420696" y="1456658"/>
            <a:ext cx="5380340" cy="3046988"/>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a:spAutoFit/>
          </a:bodyPr>
          <a:lstStyle/>
          <a:p>
            <a:pPr algn="ctr">
              <a:spcBef>
                <a:spcPct val="50000"/>
              </a:spcBef>
              <a:defRPr/>
            </a:pPr>
            <a:r>
              <a:rPr lang="en-US" sz="4800" b="1" dirty="0">
                <a:solidFill>
                  <a:srgbClr val="FFFF00"/>
                </a:solidFill>
                <a:latin typeface="Times New Roman" pitchFamily="18" charset="0"/>
              </a:rPr>
              <a:t>Open your text book and read more about the </a:t>
            </a:r>
            <a:r>
              <a:rPr lang="en-US" sz="4800" b="1" dirty="0" err="1">
                <a:solidFill>
                  <a:srgbClr val="FFFF00"/>
                </a:solidFill>
                <a:latin typeface="Times New Roman" pitchFamily="18" charset="0"/>
              </a:rPr>
              <a:t>Maghs</a:t>
            </a:r>
            <a:r>
              <a:rPr lang="en-US" sz="4800" b="1" dirty="0">
                <a:solidFill>
                  <a:srgbClr val="FFFF00"/>
                </a:solidFill>
                <a:latin typeface="Times New Roman" pitchFamily="18" charset="0"/>
              </a:rPr>
              <a:t>  silently</a:t>
            </a:r>
            <a:r>
              <a:rPr lang="en-US" sz="3600" b="1" dirty="0">
                <a:solidFill>
                  <a:srgbClr val="FFFF00"/>
                </a:solidFill>
                <a:latin typeface="Times New Roman" pitchFamily="18" charset="0"/>
              </a:rPr>
              <a:t>.</a:t>
            </a:r>
          </a:p>
        </p:txBody>
      </p:sp>
    </p:spTree>
    <p:extLst>
      <p:ext uri="{BB962C8B-B14F-4D97-AF65-F5344CB8AC3E}">
        <p14:creationId xmlns:p14="http://schemas.microsoft.com/office/powerpoint/2010/main" val="2925797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36870">
                                            <p:txEl>
                                              <p:pRg st="0" end="0"/>
                                            </p:txEl>
                                          </p:spTgt>
                                        </p:tgtEl>
                                        <p:attrNameLst>
                                          <p:attrName>style.visibility</p:attrName>
                                        </p:attrNameLst>
                                      </p:cBhvr>
                                      <p:to>
                                        <p:strVal val="visible"/>
                                      </p:to>
                                    </p:set>
                                    <p:animEffect transition="in" filter="wedge">
                                      <p:cBhvr>
                                        <p:cTn id="7" dur="2000"/>
                                        <p:tgtEl>
                                          <p:spTgt spid="368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7379" y="867745"/>
            <a:ext cx="7819054" cy="58642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1774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740307"/>
          </a:xfrm>
          <a:prstGeom prst="rect">
            <a:avLst/>
          </a:prstGeom>
          <a:noFill/>
        </p:spPr>
        <p:txBody>
          <a:bodyPr wrap="square" rtlCol="0">
            <a:spAutoFit/>
          </a:bodyPr>
          <a:lstStyle/>
          <a:p>
            <a:r>
              <a:rPr lang="en-US" sz="5400" dirty="0"/>
              <a:t>Some clues for word </a:t>
            </a:r>
            <a:r>
              <a:rPr lang="en-US" sz="5400" dirty="0" smtClean="0"/>
              <a:t>meaning</a:t>
            </a:r>
          </a:p>
          <a:p>
            <a:r>
              <a:rPr lang="en-US" sz="5400" dirty="0" smtClean="0">
                <a:solidFill>
                  <a:srgbClr val="090DB7"/>
                </a:solidFill>
              </a:rPr>
              <a:t>Vegetables  (We eat )</a:t>
            </a:r>
          </a:p>
          <a:p>
            <a:endParaRPr lang="en-US" sz="5400" dirty="0" smtClean="0">
              <a:solidFill>
                <a:srgbClr val="090DB7"/>
              </a:solidFill>
            </a:endParaRPr>
          </a:p>
          <a:p>
            <a:r>
              <a:rPr lang="en-US" sz="5400" dirty="0" smtClean="0">
                <a:solidFill>
                  <a:srgbClr val="090DB7"/>
                </a:solidFill>
              </a:rPr>
              <a:t>Agricultural  tools (Farmers use)</a:t>
            </a:r>
          </a:p>
          <a:p>
            <a:endParaRPr lang="en-US" sz="5400" dirty="0" smtClean="0">
              <a:solidFill>
                <a:srgbClr val="090DB7"/>
              </a:solidFill>
            </a:endParaRPr>
          </a:p>
          <a:p>
            <a:r>
              <a:rPr lang="en-US" sz="5400" dirty="0" smtClean="0">
                <a:solidFill>
                  <a:srgbClr val="090DB7"/>
                </a:solidFill>
              </a:rPr>
              <a:t>platforms</a:t>
            </a:r>
            <a:endParaRPr lang="en-US" sz="5400" dirty="0">
              <a:solidFill>
                <a:srgbClr val="090DB7"/>
              </a:solidFill>
            </a:endParaRPr>
          </a:p>
          <a:p>
            <a:r>
              <a:rPr lang="en-US" sz="5400" dirty="0" smtClean="0">
                <a:solidFill>
                  <a:srgbClr val="090DB7"/>
                </a:solidFill>
              </a:rPr>
              <a:t>                                  Thatched</a:t>
            </a:r>
          </a:p>
          <a:p>
            <a:r>
              <a:rPr lang="en-US" sz="5400" dirty="0">
                <a:solidFill>
                  <a:srgbClr val="090DB7"/>
                </a:solidFill>
              </a:rPr>
              <a:t> </a:t>
            </a:r>
            <a:r>
              <a:rPr lang="en-US" sz="5400" dirty="0" smtClean="0">
                <a:solidFill>
                  <a:srgbClr val="090DB7"/>
                </a:solidFill>
              </a:rPr>
              <a:t>                                   (farmers gather )</a:t>
            </a: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6211" y="826703"/>
            <a:ext cx="2410911" cy="173759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2270" y="2272515"/>
            <a:ext cx="2447121" cy="21393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7331" y="4393346"/>
            <a:ext cx="2395984" cy="20670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14" descr="TribalHou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6445" y="3458817"/>
            <a:ext cx="2610511" cy="2312167"/>
          </a:xfrm>
          <a:prstGeom prst="rect">
            <a:avLst/>
          </a:prstGeom>
          <a:noFill/>
          <a:ln w="38100" cmpd="dbl">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30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5" descr="363661_m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90600"/>
            <a:ext cx="61722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3"/>
          <p:cNvSpPr txBox="1">
            <a:spLocks noChangeArrowheads="1"/>
          </p:cNvSpPr>
          <p:nvPr/>
        </p:nvSpPr>
        <p:spPr bwMode="auto">
          <a:xfrm>
            <a:off x="2895600" y="228600"/>
            <a:ext cx="4343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600" b="1">
                <a:solidFill>
                  <a:schemeClr val="bg1"/>
                </a:solidFill>
                <a:latin typeface="Times New Roman" panose="02020603050405020304" pitchFamily="18" charset="0"/>
              </a:rPr>
              <a:t>Follow the picture</a:t>
            </a:r>
          </a:p>
        </p:txBody>
      </p:sp>
      <p:sp>
        <p:nvSpPr>
          <p:cNvPr id="14341" name="Text Box 5"/>
          <p:cNvSpPr txBox="1">
            <a:spLocks noChangeArrowheads="1"/>
          </p:cNvSpPr>
          <p:nvPr/>
        </p:nvSpPr>
        <p:spPr bwMode="auto">
          <a:xfrm>
            <a:off x="1371600" y="5638800"/>
            <a:ext cx="6324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i="1">
                <a:solidFill>
                  <a:schemeClr val="bg1"/>
                </a:solidFill>
                <a:latin typeface="Times New Roman" panose="02020603050405020304" pitchFamily="18" charset="0"/>
              </a:rPr>
              <a:t>Who are doing these perform? ?</a:t>
            </a:r>
          </a:p>
        </p:txBody>
      </p:sp>
      <p:sp>
        <p:nvSpPr>
          <p:cNvPr id="14343" name="Rectangle 7"/>
          <p:cNvSpPr>
            <a:spLocks noChangeArrowheads="1"/>
          </p:cNvSpPr>
          <p:nvPr/>
        </p:nvSpPr>
        <p:spPr bwMode="auto">
          <a:xfrm>
            <a:off x="7924800" y="6096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344" name="Rectangle 8"/>
          <p:cNvSpPr>
            <a:spLocks noChangeArrowheads="1"/>
          </p:cNvSpPr>
          <p:nvPr/>
        </p:nvSpPr>
        <p:spPr bwMode="auto">
          <a:xfrm>
            <a:off x="7924800" y="19050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345" name="Rectangle 9"/>
          <p:cNvSpPr>
            <a:spLocks noChangeArrowheads="1"/>
          </p:cNvSpPr>
          <p:nvPr/>
        </p:nvSpPr>
        <p:spPr bwMode="auto">
          <a:xfrm>
            <a:off x="7924800" y="32766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4346" name="Rectangle 10"/>
          <p:cNvSpPr>
            <a:spLocks noChangeArrowheads="1"/>
          </p:cNvSpPr>
          <p:nvPr/>
        </p:nvSpPr>
        <p:spPr bwMode="auto">
          <a:xfrm>
            <a:off x="7924800" y="44958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5" name="Text Box 5"/>
          <p:cNvSpPr txBox="1">
            <a:spLocks noChangeArrowheads="1"/>
          </p:cNvSpPr>
          <p:nvPr/>
        </p:nvSpPr>
        <p:spPr bwMode="auto">
          <a:xfrm>
            <a:off x="228600" y="5638800"/>
            <a:ext cx="6324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i="1">
                <a:solidFill>
                  <a:schemeClr val="bg1"/>
                </a:solidFill>
                <a:latin typeface="Times New Roman" panose="02020603050405020304" pitchFamily="18" charset="0"/>
              </a:rPr>
              <a:t>Who are doing these perform? ?</a:t>
            </a:r>
          </a:p>
        </p:txBody>
      </p:sp>
      <p:sp>
        <p:nvSpPr>
          <p:cNvPr id="17" name="Text Box 3"/>
          <p:cNvSpPr txBox="1">
            <a:spLocks noChangeArrowheads="1"/>
          </p:cNvSpPr>
          <p:nvPr/>
        </p:nvSpPr>
        <p:spPr bwMode="auto">
          <a:xfrm>
            <a:off x="2514600" y="247650"/>
            <a:ext cx="472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600" b="1" dirty="0" smtClean="0">
                <a:latin typeface="Times New Roman" panose="02020603050405020304" pitchFamily="18" charset="0"/>
              </a:rPr>
              <a:t>Look  at  </a:t>
            </a:r>
            <a:r>
              <a:rPr lang="en-US" sz="3600" b="1" dirty="0">
                <a:latin typeface="Times New Roman" panose="02020603050405020304" pitchFamily="18" charset="0"/>
              </a:rPr>
              <a:t>the picture</a:t>
            </a:r>
          </a:p>
        </p:txBody>
      </p:sp>
      <p:sp>
        <p:nvSpPr>
          <p:cNvPr id="18" name="Text Box 5"/>
          <p:cNvSpPr txBox="1">
            <a:spLocks noChangeArrowheads="1"/>
          </p:cNvSpPr>
          <p:nvPr/>
        </p:nvSpPr>
        <p:spPr bwMode="auto">
          <a:xfrm>
            <a:off x="1261188" y="5681906"/>
            <a:ext cx="6324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i="1" dirty="0">
                <a:ln>
                  <a:solidFill>
                    <a:sysClr val="windowText" lastClr="000000"/>
                  </a:solidFill>
                </a:ln>
                <a:solidFill>
                  <a:schemeClr val="bg1"/>
                </a:solidFill>
                <a:latin typeface="Times New Roman" panose="02020603050405020304" pitchFamily="18" charset="0"/>
              </a:rPr>
              <a:t>Who are doing these perform?</a:t>
            </a:r>
          </a:p>
        </p:txBody>
      </p:sp>
      <p:sp>
        <p:nvSpPr>
          <p:cNvPr id="4" name="Rectangle 3"/>
          <p:cNvSpPr/>
          <p:nvPr/>
        </p:nvSpPr>
        <p:spPr>
          <a:xfrm>
            <a:off x="8686800" y="869950"/>
            <a:ext cx="3013788" cy="730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a.   Muslims.</a:t>
            </a:r>
          </a:p>
        </p:txBody>
      </p:sp>
      <p:sp>
        <p:nvSpPr>
          <p:cNvPr id="22" name="Rectangle 21"/>
          <p:cNvSpPr/>
          <p:nvPr/>
        </p:nvSpPr>
        <p:spPr>
          <a:xfrm>
            <a:off x="8686800" y="2102595"/>
            <a:ext cx="3013788" cy="73025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b.   Arabians .</a:t>
            </a:r>
          </a:p>
        </p:txBody>
      </p:sp>
      <p:sp>
        <p:nvSpPr>
          <p:cNvPr id="23" name="Rectangle 22"/>
          <p:cNvSpPr/>
          <p:nvPr/>
        </p:nvSpPr>
        <p:spPr>
          <a:xfrm>
            <a:off x="8686800" y="3406775"/>
            <a:ext cx="3013788" cy="73025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c.   </a:t>
            </a:r>
            <a:r>
              <a:rPr lang="en-US" sz="3200" dirty="0" smtClean="0">
                <a:solidFill>
                  <a:schemeClr val="tx1"/>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Tribal</a:t>
            </a:r>
            <a:r>
              <a:rPr lang="en-US" sz="3200" dirty="0" smtClean="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 </a:t>
            </a: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a:t>
            </a:r>
          </a:p>
        </p:txBody>
      </p:sp>
      <p:sp>
        <p:nvSpPr>
          <p:cNvPr id="24" name="Rectangle 23"/>
          <p:cNvSpPr/>
          <p:nvPr/>
        </p:nvSpPr>
        <p:spPr>
          <a:xfrm>
            <a:off x="8686800" y="4864100"/>
            <a:ext cx="3013788" cy="73025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d.   Italian </a:t>
            </a:r>
            <a:r>
              <a:rPr lang="en-US" sz="3200" dirty="0">
                <a:solidFill>
                  <a:srgbClr val="000099"/>
                </a:solidFill>
                <a:latin typeface="Times New Roman" pitchFamily="18" charset="0"/>
                <a:cs typeface="Arial" charset="0"/>
              </a:rPr>
              <a:t>.</a:t>
            </a:r>
            <a:r>
              <a:rPr lang="en-US" sz="3200" dirty="0">
                <a:solidFill>
                  <a:srgbClr val="FF0000"/>
                </a:solidFill>
                <a:latin typeface="Arial" charset="0"/>
                <a:cs typeface="Arial" charset="0"/>
              </a:rPr>
              <a:t> </a:t>
            </a:r>
          </a:p>
        </p:txBody>
      </p:sp>
      <p:sp>
        <p:nvSpPr>
          <p:cNvPr id="3" name="Oval 2"/>
          <p:cNvSpPr/>
          <p:nvPr/>
        </p:nvSpPr>
        <p:spPr>
          <a:xfrm>
            <a:off x="6623924" y="6858000"/>
            <a:ext cx="381000" cy="3726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8628454"/>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path" presetSubtype="0" accel="50000" decel="50000" fill="hold" grpId="0" nodeType="clickEffect">
                                  <p:stCondLst>
                                    <p:cond delay="0"/>
                                  </p:stCondLst>
                                  <p:childTnLst>
                                    <p:animMotion origin="layout" path="M -4.375E-6 -3.33333E-6 L 0.13399 -0.47338 " pathEditMode="relative" rAng="0" ptsTypes="AA">
                                      <p:cBhvr>
                                        <p:cTn id="39" dur="2000" fill="hold"/>
                                        <p:tgtEl>
                                          <p:spTgt spid="3"/>
                                        </p:tgtEl>
                                        <p:attrNameLst>
                                          <p:attrName>ppt_x</p:attrName>
                                          <p:attrName>ppt_y</p:attrName>
                                        </p:attrNameLst>
                                      </p:cBhvr>
                                      <p:rCtr x="6693" y="-236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4" grpId="0" animBg="1"/>
      <p:bldP spid="22" grpId="0" animBg="1"/>
      <p:bldP spid="23" grpId="0" animBg="1"/>
      <p:bldP spid="24"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4" descr="TribalHo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723" y="375048"/>
            <a:ext cx="6403582" cy="5650703"/>
          </a:xfrm>
          <a:prstGeom prst="rect">
            <a:avLst/>
          </a:prstGeom>
          <a:noFill/>
          <a:ln w="38100" cmpd="dbl">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2291" name="Text Box 3"/>
          <p:cNvSpPr txBox="1">
            <a:spLocks noChangeArrowheads="1"/>
          </p:cNvSpPr>
          <p:nvPr/>
        </p:nvSpPr>
        <p:spPr bwMode="auto">
          <a:xfrm>
            <a:off x="2124270" y="414038"/>
            <a:ext cx="4343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600" b="1" dirty="0" smtClean="0">
                <a:solidFill>
                  <a:srgbClr val="FF0000"/>
                </a:solidFill>
                <a:latin typeface="Times New Roman" panose="02020603050405020304" pitchFamily="18" charset="0"/>
              </a:rPr>
              <a:t>Look at </a:t>
            </a:r>
            <a:r>
              <a:rPr lang="en-US" sz="3600" b="1" dirty="0">
                <a:solidFill>
                  <a:srgbClr val="FF0000"/>
                </a:solidFill>
                <a:latin typeface="Times New Roman" panose="02020603050405020304" pitchFamily="18" charset="0"/>
              </a:rPr>
              <a:t>the picture</a:t>
            </a:r>
          </a:p>
        </p:txBody>
      </p:sp>
      <p:sp>
        <p:nvSpPr>
          <p:cNvPr id="12292" name="AutoShape 4"/>
          <p:cNvSpPr>
            <a:spLocks noChangeArrowheads="1"/>
          </p:cNvSpPr>
          <p:nvPr/>
        </p:nvSpPr>
        <p:spPr bwMode="auto">
          <a:xfrm rot="5400000">
            <a:off x="2544417" y="251676"/>
            <a:ext cx="914400" cy="457200"/>
          </a:xfrm>
          <a:prstGeom prst="rightArrow">
            <a:avLst>
              <a:gd name="adj1" fmla="val 50000"/>
              <a:gd name="adj2" fmla="val 50000"/>
            </a:avLst>
          </a:prstGeom>
          <a:solidFill>
            <a:srgbClr val="FF0000"/>
          </a:solidFill>
          <a:ln w="9525">
            <a:solidFill>
              <a:schemeClr val="bg1"/>
            </a:solidFill>
            <a:miter lim="800000"/>
            <a:headEnd/>
            <a:tailEnd/>
          </a:ln>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2293" name="Text Box 5"/>
          <p:cNvSpPr txBox="1">
            <a:spLocks noChangeArrowheads="1"/>
          </p:cNvSpPr>
          <p:nvPr/>
        </p:nvSpPr>
        <p:spPr bwMode="auto">
          <a:xfrm>
            <a:off x="503854" y="5792354"/>
            <a:ext cx="640358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i="1" dirty="0">
                <a:ln>
                  <a:solidFill>
                    <a:srgbClr val="FF0000"/>
                  </a:solidFill>
                </a:ln>
                <a:solidFill>
                  <a:schemeClr val="bg1"/>
                </a:solidFill>
                <a:latin typeface="Times New Roman" panose="02020603050405020304" pitchFamily="18" charset="0"/>
              </a:rPr>
              <a:t>Look at the picture and say what the people are doing.</a:t>
            </a:r>
          </a:p>
        </p:txBody>
      </p:sp>
      <p:sp>
        <p:nvSpPr>
          <p:cNvPr id="12294" name="Text Box 6"/>
          <p:cNvSpPr txBox="1">
            <a:spLocks noChangeArrowheads="1"/>
          </p:cNvSpPr>
          <p:nvPr/>
        </p:nvSpPr>
        <p:spPr bwMode="auto">
          <a:xfrm>
            <a:off x="7534469" y="622301"/>
            <a:ext cx="4087063" cy="5755422"/>
          </a:xfrm>
          <a:prstGeom prst="rect">
            <a:avLst/>
          </a:prstGeom>
          <a:noFill/>
          <a:ln w="38100" cmpd="dbl">
            <a:solidFill>
              <a:srgbClr val="0000FF"/>
            </a:solidFill>
            <a:miter lim="800000"/>
            <a:headEnd/>
            <a:tailEnd/>
          </a:ln>
          <a:effectLst/>
        </p:spPr>
        <p:txBody>
          <a:bodyPr wrap="square">
            <a:spAutoFit/>
          </a:bodyP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a.   running.</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b.   Making fence.</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c.   Entering the house.</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d.   Weaving the loom.</a:t>
            </a:r>
            <a:r>
              <a:rPr lang="en-US" sz="3200" dirty="0">
                <a:solidFill>
                  <a:srgbClr val="FF0000"/>
                </a:solidFill>
                <a:latin typeface="Arial" charset="0"/>
                <a:cs typeface="Arial" charset="0"/>
              </a:rPr>
              <a:t> </a:t>
            </a:r>
          </a:p>
          <a:p>
            <a:pPr marL="342900" indent="-342900">
              <a:spcBef>
                <a:spcPct val="50000"/>
              </a:spcBef>
              <a:defRPr/>
            </a:pPr>
            <a:endParaRPr lang="en-US" sz="3200" dirty="0">
              <a:solidFill>
                <a:srgbClr val="FF0000"/>
              </a:solidFill>
              <a:latin typeface="Arial" charset="0"/>
              <a:cs typeface="Arial" charset="0"/>
            </a:endParaRPr>
          </a:p>
        </p:txBody>
      </p:sp>
      <p:sp>
        <p:nvSpPr>
          <p:cNvPr id="12295" name="Rectangle 7"/>
          <p:cNvSpPr>
            <a:spLocks noChangeArrowheads="1"/>
          </p:cNvSpPr>
          <p:nvPr/>
        </p:nvSpPr>
        <p:spPr bwMode="auto">
          <a:xfrm>
            <a:off x="7086600" y="6096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2296" name="Rectangle 8"/>
          <p:cNvSpPr>
            <a:spLocks noChangeArrowheads="1"/>
          </p:cNvSpPr>
          <p:nvPr/>
        </p:nvSpPr>
        <p:spPr bwMode="auto">
          <a:xfrm>
            <a:off x="7086600" y="19050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2297" name="Rectangle 9"/>
          <p:cNvSpPr>
            <a:spLocks noChangeArrowheads="1"/>
          </p:cNvSpPr>
          <p:nvPr/>
        </p:nvSpPr>
        <p:spPr bwMode="auto">
          <a:xfrm>
            <a:off x="7086600" y="32004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2298" name="Rectangle 10"/>
          <p:cNvSpPr>
            <a:spLocks noChangeArrowheads="1"/>
          </p:cNvSpPr>
          <p:nvPr/>
        </p:nvSpPr>
        <p:spPr bwMode="auto">
          <a:xfrm>
            <a:off x="7086600" y="44958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2" name="Group 11"/>
          <p:cNvGrpSpPr>
            <a:grpSpLocks/>
          </p:cNvGrpSpPr>
          <p:nvPr/>
        </p:nvGrpSpPr>
        <p:grpSpPr bwMode="auto">
          <a:xfrm>
            <a:off x="6043792" y="6377723"/>
            <a:ext cx="352425" cy="381000"/>
            <a:chOff x="3648" y="3648"/>
            <a:chExt cx="510" cy="406"/>
          </a:xfrm>
        </p:grpSpPr>
        <p:sp>
          <p:nvSpPr>
            <p:cNvPr id="12300" name="Line 12"/>
            <p:cNvSpPr>
              <a:spLocks noChangeShapeType="1"/>
            </p:cNvSpPr>
            <p:nvPr/>
          </p:nvSpPr>
          <p:spPr bwMode="auto">
            <a:xfrm>
              <a:off x="3648" y="3888"/>
              <a:ext cx="288" cy="166"/>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1" name="Line 13"/>
            <p:cNvSpPr>
              <a:spLocks noChangeShapeType="1"/>
            </p:cNvSpPr>
            <p:nvPr/>
          </p:nvSpPr>
          <p:spPr bwMode="auto">
            <a:xfrm flipV="1">
              <a:off x="3936" y="3648"/>
              <a:ext cx="222" cy="384"/>
            </a:xfrm>
            <a:prstGeom prst="line">
              <a:avLst/>
            </a:prstGeom>
            <a:noFill/>
            <a:ln w="762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2677667547"/>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1" nodeType="clickEffect">
                                  <p:stCondLst>
                                    <p:cond delay="0"/>
                                  </p:stCondLst>
                                  <p:childTnLst>
                                    <p:animMotion origin="layout" path="M 0.00118 0.04051 L 0.07019 0.33333 " pathEditMode="relative" rAng="0" ptsTypes="AA">
                                      <p:cBhvr>
                                        <p:cTn id="6" dur="2000" fill="hold"/>
                                        <p:tgtEl>
                                          <p:spTgt spid="12292"/>
                                        </p:tgtEl>
                                        <p:attrNameLst>
                                          <p:attrName>ppt_x</p:attrName>
                                          <p:attrName>ppt_y</p:attrName>
                                        </p:attrNameLst>
                                      </p:cBhvr>
                                      <p:rCtr x="3451" y="1463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2291"/>
                                        </p:tgtEl>
                                        <p:attrNameLst>
                                          <p:attrName>style.visibility</p:attrName>
                                        </p:attrNameLst>
                                      </p:cBhvr>
                                      <p:to>
                                        <p:strVal val="visible"/>
                                      </p:to>
                                    </p:set>
                                    <p:anim calcmode="lin" valueType="num">
                                      <p:cBhvr additive="base">
                                        <p:cTn id="11" dur="500" fill="hold"/>
                                        <p:tgtEl>
                                          <p:spTgt spid="12291"/>
                                        </p:tgtEl>
                                        <p:attrNameLst>
                                          <p:attrName>ppt_x</p:attrName>
                                        </p:attrNameLst>
                                      </p:cBhvr>
                                      <p:tavLst>
                                        <p:tav tm="0">
                                          <p:val>
                                            <p:strVal val="#ppt_x"/>
                                          </p:val>
                                        </p:tav>
                                        <p:tav tm="100000">
                                          <p:val>
                                            <p:strVal val="#ppt_x"/>
                                          </p:val>
                                        </p:tav>
                                      </p:tavLst>
                                    </p:anim>
                                    <p:anim calcmode="lin" valueType="num">
                                      <p:cBhvr additive="base">
                                        <p:cTn id="12"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2293"/>
                                        </p:tgtEl>
                                        <p:attrNameLst>
                                          <p:attrName>style.visibility</p:attrName>
                                        </p:attrNameLst>
                                      </p:cBhvr>
                                      <p:to>
                                        <p:strVal val="visible"/>
                                      </p:to>
                                    </p:set>
                                    <p:anim calcmode="lin" valueType="num">
                                      <p:cBhvr additive="base">
                                        <p:cTn id="17" dur="500" fill="hold"/>
                                        <p:tgtEl>
                                          <p:spTgt spid="12293"/>
                                        </p:tgtEl>
                                        <p:attrNameLst>
                                          <p:attrName>ppt_x</p:attrName>
                                        </p:attrNameLst>
                                      </p:cBhvr>
                                      <p:tavLst>
                                        <p:tav tm="0">
                                          <p:val>
                                            <p:strVal val="#ppt_x"/>
                                          </p:val>
                                        </p:tav>
                                        <p:tav tm="100000">
                                          <p:val>
                                            <p:strVal val="#ppt_x"/>
                                          </p:val>
                                        </p:tav>
                                      </p:tavLst>
                                    </p:anim>
                                    <p:anim calcmode="lin" valueType="num">
                                      <p:cBhvr additive="base">
                                        <p:cTn id="18" dur="500" fill="hold"/>
                                        <p:tgtEl>
                                          <p:spTgt spid="1229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9" presetClass="entr" presetSubtype="0" fill="hold" grpId="0" nodeType="clickEffect">
                                  <p:stCondLst>
                                    <p:cond delay="0"/>
                                  </p:stCondLst>
                                  <p:childTnLst>
                                    <p:set>
                                      <p:cBhvr>
                                        <p:cTn id="22" dur="1" fill="hold">
                                          <p:stCondLst>
                                            <p:cond delay="0"/>
                                          </p:stCondLst>
                                        </p:cTn>
                                        <p:tgtEl>
                                          <p:spTgt spid="12294"/>
                                        </p:tgtEl>
                                        <p:attrNameLst>
                                          <p:attrName>style.visibility</p:attrName>
                                        </p:attrNameLst>
                                      </p:cBhvr>
                                      <p:to>
                                        <p:strVal val="visible"/>
                                      </p:to>
                                    </p:set>
                                    <p:anim calcmode="lin" valueType="num">
                                      <p:cBhvr>
                                        <p:cTn id="23" dur="1000" fill="hold"/>
                                        <p:tgtEl>
                                          <p:spTgt spid="12294"/>
                                        </p:tgtEl>
                                        <p:attrNameLst>
                                          <p:attrName>ppt_x</p:attrName>
                                        </p:attrNameLst>
                                      </p:cBhvr>
                                      <p:tavLst>
                                        <p:tav tm="0">
                                          <p:val>
                                            <p:strVal val="#ppt_x-.2"/>
                                          </p:val>
                                        </p:tav>
                                        <p:tav tm="100000">
                                          <p:val>
                                            <p:strVal val="#ppt_x"/>
                                          </p:val>
                                        </p:tav>
                                      </p:tavLst>
                                    </p:anim>
                                    <p:anim calcmode="lin" valueType="num">
                                      <p:cBhvr>
                                        <p:cTn id="24" dur="1000" fill="hold"/>
                                        <p:tgtEl>
                                          <p:spTgt spid="12294"/>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229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2295"/>
                                        </p:tgtEl>
                                        <p:attrNameLst>
                                          <p:attrName>style.visibility</p:attrName>
                                        </p:attrNameLst>
                                      </p:cBhvr>
                                      <p:to>
                                        <p:strVal val="visible"/>
                                      </p:to>
                                    </p:set>
                                    <p:anim calcmode="lin" valueType="num">
                                      <p:cBhvr additive="base">
                                        <p:cTn id="30" dur="500" fill="hold"/>
                                        <p:tgtEl>
                                          <p:spTgt spid="12295"/>
                                        </p:tgtEl>
                                        <p:attrNameLst>
                                          <p:attrName>ppt_x</p:attrName>
                                        </p:attrNameLst>
                                      </p:cBhvr>
                                      <p:tavLst>
                                        <p:tav tm="0">
                                          <p:val>
                                            <p:strVal val="#ppt_x"/>
                                          </p:val>
                                        </p:tav>
                                        <p:tav tm="100000">
                                          <p:val>
                                            <p:strVal val="#ppt_x"/>
                                          </p:val>
                                        </p:tav>
                                      </p:tavLst>
                                    </p:anim>
                                    <p:anim calcmode="lin" valueType="num">
                                      <p:cBhvr additive="base">
                                        <p:cTn id="31" dur="500" fill="hold"/>
                                        <p:tgtEl>
                                          <p:spTgt spid="12295"/>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2296"/>
                                        </p:tgtEl>
                                        <p:attrNameLst>
                                          <p:attrName>style.visibility</p:attrName>
                                        </p:attrNameLst>
                                      </p:cBhvr>
                                      <p:to>
                                        <p:strVal val="visible"/>
                                      </p:to>
                                    </p:set>
                                    <p:anim calcmode="lin" valueType="num">
                                      <p:cBhvr additive="base">
                                        <p:cTn id="36" dur="500" fill="hold"/>
                                        <p:tgtEl>
                                          <p:spTgt spid="12296"/>
                                        </p:tgtEl>
                                        <p:attrNameLst>
                                          <p:attrName>ppt_x</p:attrName>
                                        </p:attrNameLst>
                                      </p:cBhvr>
                                      <p:tavLst>
                                        <p:tav tm="0">
                                          <p:val>
                                            <p:strVal val="#ppt_x"/>
                                          </p:val>
                                        </p:tav>
                                        <p:tav tm="100000">
                                          <p:val>
                                            <p:strVal val="#ppt_x"/>
                                          </p:val>
                                        </p:tav>
                                      </p:tavLst>
                                    </p:anim>
                                    <p:anim calcmode="lin" valueType="num">
                                      <p:cBhvr additive="base">
                                        <p:cTn id="37"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2297"/>
                                        </p:tgtEl>
                                        <p:attrNameLst>
                                          <p:attrName>style.visibility</p:attrName>
                                        </p:attrNameLst>
                                      </p:cBhvr>
                                      <p:to>
                                        <p:strVal val="visible"/>
                                      </p:to>
                                    </p:set>
                                    <p:anim calcmode="lin" valueType="num">
                                      <p:cBhvr additive="base">
                                        <p:cTn id="42" dur="500" fill="hold"/>
                                        <p:tgtEl>
                                          <p:spTgt spid="12297"/>
                                        </p:tgtEl>
                                        <p:attrNameLst>
                                          <p:attrName>ppt_x</p:attrName>
                                        </p:attrNameLst>
                                      </p:cBhvr>
                                      <p:tavLst>
                                        <p:tav tm="0">
                                          <p:val>
                                            <p:strVal val="#ppt_x"/>
                                          </p:val>
                                        </p:tav>
                                        <p:tav tm="100000">
                                          <p:val>
                                            <p:strVal val="#ppt_x"/>
                                          </p:val>
                                        </p:tav>
                                      </p:tavLst>
                                    </p:anim>
                                    <p:anim calcmode="lin" valueType="num">
                                      <p:cBhvr additive="base">
                                        <p:cTn id="43" dur="500" fill="hold"/>
                                        <p:tgtEl>
                                          <p:spTgt spid="12297"/>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2298"/>
                                        </p:tgtEl>
                                        <p:attrNameLst>
                                          <p:attrName>style.visibility</p:attrName>
                                        </p:attrNameLst>
                                      </p:cBhvr>
                                      <p:to>
                                        <p:strVal val="visible"/>
                                      </p:to>
                                    </p:set>
                                    <p:anim calcmode="lin" valueType="num">
                                      <p:cBhvr additive="base">
                                        <p:cTn id="48" dur="500" fill="hold"/>
                                        <p:tgtEl>
                                          <p:spTgt spid="12298"/>
                                        </p:tgtEl>
                                        <p:attrNameLst>
                                          <p:attrName>ppt_x</p:attrName>
                                        </p:attrNameLst>
                                      </p:cBhvr>
                                      <p:tavLst>
                                        <p:tav tm="0">
                                          <p:val>
                                            <p:strVal val="#ppt_x"/>
                                          </p:val>
                                        </p:tav>
                                        <p:tav tm="100000">
                                          <p:val>
                                            <p:strVal val="#ppt_x"/>
                                          </p:val>
                                        </p:tav>
                                      </p:tavLst>
                                    </p:anim>
                                    <p:anim calcmode="lin" valueType="num">
                                      <p:cBhvr additive="base">
                                        <p:cTn id="49" dur="500" fill="hold"/>
                                        <p:tgtEl>
                                          <p:spTgt spid="12298"/>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0" presetClass="entr" presetSubtype="0"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edge">
                                      <p:cBhvr>
                                        <p:cTn id="54" dur="2000"/>
                                        <p:tgtEl>
                                          <p:spTgt spid="2"/>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64" presetClass="path" presetSubtype="0" accel="50000" decel="50000" fill="hold" nodeType="clickEffect">
                                  <p:stCondLst>
                                    <p:cond delay="0"/>
                                  </p:stCondLst>
                                  <p:childTnLst>
                                    <p:animMotion origin="layout" path="M -4.16667E-7 4.44444E-6 L 0.1349 -0.38588 " pathEditMode="relative" rAng="0" ptsTypes="AA">
                                      <p:cBhvr>
                                        <p:cTn id="58" dur="2000" fill="hold"/>
                                        <p:tgtEl>
                                          <p:spTgt spid="2"/>
                                        </p:tgtEl>
                                        <p:attrNameLst>
                                          <p:attrName>ppt_x</p:attrName>
                                          <p:attrName>ppt_y</p:attrName>
                                        </p:attrNameLst>
                                      </p:cBhvr>
                                      <p:rCtr x="6745" y="-193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2" grpId="1" animBg="1"/>
      <p:bldP spid="12294" grpId="0" animBg="1"/>
      <p:bldP spid="12295" grpId="0" animBg="1"/>
      <p:bldP spid="12296" grpId="0" animBg="1"/>
      <p:bldP spid="12297" grpId="0" animBg="1"/>
      <p:bldP spid="1229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weaving l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096" y="263695"/>
            <a:ext cx="7229669" cy="5263810"/>
          </a:xfrm>
          <a:prstGeom prst="rect">
            <a:avLst/>
          </a:prstGeom>
          <a:noFill/>
          <a:ln w="57150" cmpd="thinThick">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0245" name="Text Box 5"/>
          <p:cNvSpPr txBox="1">
            <a:spLocks noChangeArrowheads="1"/>
          </p:cNvSpPr>
          <p:nvPr/>
        </p:nvSpPr>
        <p:spPr bwMode="auto">
          <a:xfrm>
            <a:off x="2895600" y="228600"/>
            <a:ext cx="4343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600" b="1" dirty="0" smtClean="0">
                <a:solidFill>
                  <a:schemeClr val="bg1"/>
                </a:solidFill>
                <a:latin typeface="Times New Roman" panose="02020603050405020304" pitchFamily="18" charset="0"/>
              </a:rPr>
              <a:t>Look at </a:t>
            </a:r>
            <a:r>
              <a:rPr lang="en-US" sz="3600" b="1" dirty="0">
                <a:solidFill>
                  <a:schemeClr val="bg1"/>
                </a:solidFill>
                <a:latin typeface="Times New Roman" panose="02020603050405020304" pitchFamily="18" charset="0"/>
              </a:rPr>
              <a:t>the picture</a:t>
            </a:r>
          </a:p>
        </p:txBody>
      </p:sp>
      <p:sp>
        <p:nvSpPr>
          <p:cNvPr id="10246" name="AutoShape 6"/>
          <p:cNvSpPr>
            <a:spLocks noChangeArrowheads="1"/>
          </p:cNvSpPr>
          <p:nvPr/>
        </p:nvSpPr>
        <p:spPr bwMode="auto">
          <a:xfrm rot="5400000">
            <a:off x="4035288" y="-136525"/>
            <a:ext cx="914400" cy="457200"/>
          </a:xfrm>
          <a:prstGeom prst="rightArrow">
            <a:avLst>
              <a:gd name="adj1" fmla="val 50000"/>
              <a:gd name="adj2" fmla="val 50000"/>
            </a:avLst>
          </a:prstGeom>
          <a:solidFill>
            <a:srgbClr val="FF0000"/>
          </a:solidFill>
          <a:ln w="9525">
            <a:solidFill>
              <a:schemeClr val="bg1"/>
            </a:solidFill>
            <a:miter lim="800000"/>
            <a:headEnd/>
            <a:tailEnd/>
          </a:ln>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0247" name="Text Box 7"/>
          <p:cNvSpPr txBox="1">
            <a:spLocks noChangeArrowheads="1"/>
          </p:cNvSpPr>
          <p:nvPr/>
        </p:nvSpPr>
        <p:spPr bwMode="auto">
          <a:xfrm>
            <a:off x="466531" y="5638800"/>
            <a:ext cx="7229669"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i="1" dirty="0">
                <a:ln>
                  <a:solidFill>
                    <a:srgbClr val="C00000"/>
                  </a:solidFill>
                </a:ln>
                <a:solidFill>
                  <a:schemeClr val="bg1"/>
                </a:solidFill>
                <a:latin typeface="Times New Roman" panose="02020603050405020304" pitchFamily="18" charset="0"/>
              </a:rPr>
              <a:t>Look at the picture and say what the woman is doing?</a:t>
            </a:r>
          </a:p>
        </p:txBody>
      </p:sp>
      <p:sp>
        <p:nvSpPr>
          <p:cNvPr id="10248" name="Text Box 8"/>
          <p:cNvSpPr txBox="1">
            <a:spLocks noChangeArrowheads="1"/>
          </p:cNvSpPr>
          <p:nvPr/>
        </p:nvSpPr>
        <p:spPr bwMode="auto">
          <a:xfrm>
            <a:off x="8829869" y="457200"/>
            <a:ext cx="3362131" cy="6155531"/>
          </a:xfrm>
          <a:prstGeom prst="rect">
            <a:avLst/>
          </a:prstGeom>
          <a:noFill/>
          <a:ln w="38100" cmpd="dbl">
            <a:solidFill>
              <a:srgbClr val="0000FF"/>
            </a:solidFill>
            <a:miter lim="800000"/>
            <a:headEnd/>
            <a:tailEnd/>
          </a:ln>
          <a:effectLst/>
        </p:spPr>
        <p:txBody>
          <a:bodyPr wrap="square">
            <a:spAutoFit/>
          </a:bodyPr>
          <a:lstStyle/>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a.   Playing piano.</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b.   Making fence.</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c.   Weaving cloth.</a:t>
            </a:r>
          </a:p>
          <a:p>
            <a:pPr marL="342900" indent="-342900">
              <a:spcBef>
                <a:spcPct val="50000"/>
              </a:spcBef>
              <a:defRPr/>
            </a:pPr>
            <a:endPar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endParaRPr>
          </a:p>
          <a:p>
            <a:pPr marL="342900" indent="-342900">
              <a:spcBef>
                <a:spcPct val="50000"/>
              </a:spcBef>
              <a:defRPr/>
            </a:pPr>
            <a:r>
              <a:rPr lang="en-US" sz="3200" dirty="0">
                <a:solidFill>
                  <a:srgbClr val="000099"/>
                </a:solidFill>
                <a:effectLst>
                  <a:outerShdw blurRad="38100" dist="38100" dir="2700000" algn="tl">
                    <a:srgbClr val="000000"/>
                  </a:outerShdw>
                </a:effectLst>
                <a:latin typeface="Times New Roman" pitchFamily="18" charset="0"/>
                <a:ea typeface="Arial Unicode MS" pitchFamily="34" charset="-128"/>
                <a:cs typeface="Arial Unicode MS" pitchFamily="34" charset="-128"/>
              </a:rPr>
              <a:t>d.   Gossiping with child</a:t>
            </a:r>
            <a:r>
              <a:rPr lang="en-US" sz="3200" dirty="0">
                <a:solidFill>
                  <a:srgbClr val="000099"/>
                </a:solidFill>
                <a:latin typeface="Times New Roman" pitchFamily="18" charset="0"/>
                <a:cs typeface="Arial" charset="0"/>
              </a:rPr>
              <a:t>.</a:t>
            </a:r>
            <a:r>
              <a:rPr lang="en-US" sz="3200" dirty="0">
                <a:solidFill>
                  <a:srgbClr val="FF0000"/>
                </a:solidFill>
                <a:latin typeface="Arial" charset="0"/>
                <a:cs typeface="Arial" charset="0"/>
              </a:rPr>
              <a:t> </a:t>
            </a:r>
          </a:p>
          <a:p>
            <a:pPr marL="342900" indent="-342900">
              <a:spcBef>
                <a:spcPct val="50000"/>
              </a:spcBef>
              <a:defRPr/>
            </a:pPr>
            <a:endParaRPr lang="en-US" sz="2800" dirty="0">
              <a:solidFill>
                <a:srgbClr val="FF0000"/>
              </a:solidFill>
              <a:latin typeface="Arial" charset="0"/>
              <a:cs typeface="Arial" charset="0"/>
            </a:endParaRPr>
          </a:p>
        </p:txBody>
      </p:sp>
      <p:sp>
        <p:nvSpPr>
          <p:cNvPr id="10250" name="Rectangle 10"/>
          <p:cNvSpPr>
            <a:spLocks noChangeArrowheads="1"/>
          </p:cNvSpPr>
          <p:nvPr/>
        </p:nvSpPr>
        <p:spPr bwMode="auto">
          <a:xfrm>
            <a:off x="7924800" y="6096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endParaRPr lang="en-US"/>
          </a:p>
        </p:txBody>
      </p:sp>
      <p:sp>
        <p:nvSpPr>
          <p:cNvPr id="10251" name="Rectangle 11"/>
          <p:cNvSpPr>
            <a:spLocks noChangeArrowheads="1"/>
          </p:cNvSpPr>
          <p:nvPr/>
        </p:nvSpPr>
        <p:spPr bwMode="auto">
          <a:xfrm>
            <a:off x="7924800" y="19050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0252" name="Rectangle 12"/>
          <p:cNvSpPr>
            <a:spLocks noChangeArrowheads="1"/>
          </p:cNvSpPr>
          <p:nvPr/>
        </p:nvSpPr>
        <p:spPr bwMode="auto">
          <a:xfrm>
            <a:off x="7924800" y="32766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0253" name="Rectangle 13"/>
          <p:cNvSpPr>
            <a:spLocks noChangeArrowheads="1"/>
          </p:cNvSpPr>
          <p:nvPr/>
        </p:nvSpPr>
        <p:spPr bwMode="auto">
          <a:xfrm>
            <a:off x="7924800" y="4495800"/>
            <a:ext cx="381000" cy="990600"/>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2" name="Group 14"/>
          <p:cNvGrpSpPr>
            <a:grpSpLocks/>
          </p:cNvGrpSpPr>
          <p:nvPr/>
        </p:nvGrpSpPr>
        <p:grpSpPr bwMode="auto">
          <a:xfrm>
            <a:off x="7924801" y="6248400"/>
            <a:ext cx="352425" cy="381000"/>
            <a:chOff x="3648" y="3648"/>
            <a:chExt cx="510" cy="406"/>
          </a:xfrm>
        </p:grpSpPr>
        <p:sp>
          <p:nvSpPr>
            <p:cNvPr id="11276" name="Line 15"/>
            <p:cNvSpPr>
              <a:spLocks noChangeShapeType="1"/>
            </p:cNvSpPr>
            <p:nvPr/>
          </p:nvSpPr>
          <p:spPr bwMode="auto">
            <a:xfrm>
              <a:off x="3648" y="3888"/>
              <a:ext cx="288" cy="166"/>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7" name="Line 16"/>
            <p:cNvSpPr>
              <a:spLocks noChangeShapeType="1"/>
            </p:cNvSpPr>
            <p:nvPr/>
          </p:nvSpPr>
          <p:spPr bwMode="auto">
            <a:xfrm flipV="1">
              <a:off x="3936" y="3648"/>
              <a:ext cx="222" cy="384"/>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663657754"/>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fade">
                                      <p:cBhvr>
                                        <p:cTn id="7" dur="500"/>
                                        <p:tgtEl>
                                          <p:spTgt spid="10245"/>
                                        </p:tgtEl>
                                      </p:cBhvr>
                                    </p:animEffect>
                                  </p:childTnLst>
                                </p:cTn>
                              </p:par>
                            </p:childTnLst>
                          </p:cTn>
                        </p:par>
                      </p:childTnLst>
                    </p:cTn>
                  </p:par>
                  <p:par>
                    <p:cTn id="8" fill="hold">
                      <p:stCondLst>
                        <p:cond delay="indefinite"/>
                      </p:stCondLst>
                      <p:childTnLst>
                        <p:par>
                          <p:cTn id="9" fill="hold">
                            <p:stCondLst>
                              <p:cond delay="0"/>
                            </p:stCondLst>
                            <p:childTnLst>
                              <p:par>
                                <p:cTn id="10" presetID="49" presetClass="path" presetSubtype="0" accel="50000" decel="50000" fill="hold" grpId="0" nodeType="clickEffect">
                                  <p:stCondLst>
                                    <p:cond delay="0"/>
                                  </p:stCondLst>
                                  <p:childTnLst>
                                    <p:animMotion origin="layout" path="M 0.00781 0.11041 L 0.01276 0.35787 " pathEditMode="relative" rAng="0" ptsTypes="AA">
                                      <p:cBhvr>
                                        <p:cTn id="11" dur="2000" fill="hold"/>
                                        <p:tgtEl>
                                          <p:spTgt spid="10246"/>
                                        </p:tgtEl>
                                        <p:attrNameLst>
                                          <p:attrName>ppt_x</p:attrName>
                                          <p:attrName>ppt_y</p:attrName>
                                        </p:attrNameLst>
                                      </p:cBhvr>
                                      <p:rCtr x="247" y="12361"/>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0"/>
                                          </p:stCondLst>
                                        </p:cTn>
                                        <p:tgtEl>
                                          <p:spTgt spid="1024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24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56" presetClass="path" presetSubtype="0" accel="50000" decel="50000" fill="hold" nodeType="clickEffect">
                                  <p:stCondLst>
                                    <p:cond delay="0"/>
                                  </p:stCondLst>
                                  <p:childTnLst>
                                    <p:animMotion origin="layout" path="M -0.00195 0.02477 L 0.07865 -0.41273 " pathEditMode="relative" rAng="0" ptsTypes="AA">
                                      <p:cBhvr>
                                        <p:cTn id="23" dur="2000" fill="hold"/>
                                        <p:tgtEl>
                                          <p:spTgt spid="2"/>
                                        </p:tgtEl>
                                        <p:attrNameLst>
                                          <p:attrName>ppt_x</p:attrName>
                                          <p:attrName>ppt_y</p:attrName>
                                        </p:attrNameLst>
                                      </p:cBhvr>
                                      <p:rCtr x="4023" y="-218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10246" grpId="0" animBg="1"/>
      <p:bldP spid="10246" grpId="1" animBg="1"/>
      <p:bldP spid="1024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8">
            <a:hlinkClick r:id="" action="ppaction://ole?verb=0"/>
          </p:cNvPr>
          <p:cNvGraphicFramePr>
            <a:graphicFrameLocks noChangeAspect="1"/>
          </p:cNvGraphicFramePr>
          <p:nvPr>
            <p:extLst>
              <p:ext uri="{D42A27DB-BD31-4B8C-83A1-F6EECF244321}">
                <p14:modId xmlns:p14="http://schemas.microsoft.com/office/powerpoint/2010/main" val="1128387297"/>
              </p:ext>
            </p:extLst>
          </p:nvPr>
        </p:nvGraphicFramePr>
        <p:xfrm>
          <a:off x="4610100" y="3048000"/>
          <a:ext cx="2395611" cy="1871571"/>
        </p:xfrm>
        <a:graphic>
          <a:graphicData uri="http://schemas.openxmlformats.org/presentationml/2006/ole">
            <mc:AlternateContent xmlns:mc="http://schemas.openxmlformats.org/markup-compatibility/2006">
              <mc:Choice xmlns:v="urn:schemas-microsoft-com:vml" Requires="v">
                <p:oleObj spid="_x0000_s1035" name="Packager Shell Object" showAsIcon="1" r:id="rId3" imgW="914400" imgH="714240" progId="Package">
                  <p:embed/>
                </p:oleObj>
              </mc:Choice>
              <mc:Fallback>
                <p:oleObj name="Packager Shell Object" showAsIcon="1" r:id="rId3" imgW="914400" imgH="714240" progId="Package">
                  <p:embed/>
                  <p:pic>
                    <p:nvPicPr>
                      <p:cNvPr id="0" name=""/>
                      <p:cNvPicPr>
                        <a:picLocks noChangeAspect="1" noChangeArrowheads="1"/>
                      </p:cNvPicPr>
                      <p:nvPr/>
                    </p:nvPicPr>
                    <p:blipFill>
                      <a:blip r:embed="rId4"/>
                      <a:srcRect/>
                      <a:stretch>
                        <a:fillRect/>
                      </a:stretch>
                    </p:blipFill>
                    <p:spPr bwMode="auto">
                      <a:xfrm>
                        <a:off x="4610100" y="3048000"/>
                        <a:ext cx="2395611" cy="1871571"/>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4221813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1896" y="0"/>
            <a:ext cx="5685182" cy="3776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ounded Rectangle 2"/>
          <p:cNvSpPr/>
          <p:nvPr/>
        </p:nvSpPr>
        <p:spPr>
          <a:xfrm>
            <a:off x="139147" y="318053"/>
            <a:ext cx="5546035" cy="27829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t>The </a:t>
            </a:r>
            <a:r>
              <a:rPr lang="en-US" sz="4400" dirty="0" err="1" smtClean="0"/>
              <a:t>Maghs</a:t>
            </a:r>
            <a:r>
              <a:rPr lang="en-US" sz="4400" dirty="0" smtClean="0"/>
              <a:t> build their houses on high platform for three reasons </a:t>
            </a:r>
            <a:endParaRPr lang="en-US" sz="4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6505" y="3393534"/>
            <a:ext cx="3509587" cy="3007265"/>
          </a:xfrm>
          <a:prstGeom prst="rect">
            <a:avLst/>
          </a:prstGeom>
        </p:spPr>
      </p:pic>
      <p:sp>
        <p:nvSpPr>
          <p:cNvPr id="6" name="Oval 5"/>
          <p:cNvSpPr/>
          <p:nvPr/>
        </p:nvSpPr>
        <p:spPr>
          <a:xfrm>
            <a:off x="8607287" y="4194313"/>
            <a:ext cx="2981739" cy="242514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900" dirty="0" smtClean="0"/>
              <a:t>?</a:t>
            </a:r>
            <a:endParaRPr lang="en-US" sz="199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84" y="3393534"/>
            <a:ext cx="3007266" cy="3007266"/>
          </a:xfrm>
          <a:prstGeom prst="rect">
            <a:avLst/>
          </a:prstGeom>
        </p:spPr>
      </p:pic>
      <p:sp>
        <p:nvSpPr>
          <p:cNvPr id="8" name="TextBox 7"/>
          <p:cNvSpPr txBox="1"/>
          <p:nvPr/>
        </p:nvSpPr>
        <p:spPr>
          <a:xfrm>
            <a:off x="874643" y="6400799"/>
            <a:ext cx="2788607" cy="461665"/>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en-US" sz="2400" dirty="0" smtClean="0"/>
              <a:t>Protect from insect</a:t>
            </a:r>
            <a:endParaRPr lang="en-US" sz="2400" dirty="0"/>
          </a:p>
        </p:txBody>
      </p:sp>
      <p:sp>
        <p:nvSpPr>
          <p:cNvPr id="9" name="TextBox 8"/>
          <p:cNvSpPr txBox="1"/>
          <p:nvPr/>
        </p:nvSpPr>
        <p:spPr>
          <a:xfrm>
            <a:off x="4290878" y="6400799"/>
            <a:ext cx="2788607" cy="461665"/>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en-US" sz="2400" dirty="0" smtClean="0"/>
              <a:t>Keeping tools</a:t>
            </a:r>
            <a:endParaRPr lang="en-US" sz="2400" dirty="0"/>
          </a:p>
        </p:txBody>
      </p:sp>
    </p:spTree>
    <p:extLst>
      <p:ext uri="{BB962C8B-B14F-4D97-AF65-F5344CB8AC3E}">
        <p14:creationId xmlns:p14="http://schemas.microsoft.com/office/powerpoint/2010/main" val="159360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repeatCount="400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5061" y="278297"/>
            <a:ext cx="6142382" cy="6294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ight Arrow Callout 2"/>
          <p:cNvSpPr/>
          <p:nvPr/>
        </p:nvSpPr>
        <p:spPr>
          <a:xfrm>
            <a:off x="616226" y="457200"/>
            <a:ext cx="4932086" cy="5943600"/>
          </a:xfrm>
          <a:prstGeom prst="rightArrow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6600" dirty="0" err="1" smtClean="0"/>
              <a:t>Maghs</a:t>
            </a:r>
            <a:r>
              <a:rPr lang="en-US" sz="6600" dirty="0" smtClean="0"/>
              <a:t> </a:t>
            </a:r>
            <a:r>
              <a:rPr lang="en-US" sz="6000" dirty="0" err="1" smtClean="0"/>
              <a:t>favourite</a:t>
            </a:r>
            <a:r>
              <a:rPr lang="en-US" sz="6600" dirty="0" smtClean="0"/>
              <a:t> food is</a:t>
            </a:r>
            <a:endParaRPr lang="en-US" sz="6600" dirty="0"/>
          </a:p>
        </p:txBody>
      </p:sp>
    </p:spTree>
    <p:extLst>
      <p:ext uri="{BB962C8B-B14F-4D97-AF65-F5344CB8AC3E}">
        <p14:creationId xmlns:p14="http://schemas.microsoft.com/office/powerpoint/2010/main" val="21476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331" y="1526812"/>
            <a:ext cx="2365568" cy="177417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9397" y="1443901"/>
            <a:ext cx="2436213" cy="185708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9344" y="1412416"/>
            <a:ext cx="2705100" cy="168592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8406" y="4582384"/>
            <a:ext cx="2466975" cy="184785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5998" y="4828822"/>
            <a:ext cx="2619375" cy="1743075"/>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5889" y="4767137"/>
            <a:ext cx="2619375" cy="1743075"/>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5059" y="4662362"/>
            <a:ext cx="2466975" cy="1847850"/>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03301" y="1412416"/>
            <a:ext cx="2265881" cy="1738025"/>
          </a:xfrm>
          <a:prstGeom prst="rect">
            <a:avLst/>
          </a:prstGeom>
        </p:spPr>
      </p:pic>
      <p:sp>
        <p:nvSpPr>
          <p:cNvPr id="11" name="TextBox 10"/>
          <p:cNvSpPr txBox="1"/>
          <p:nvPr/>
        </p:nvSpPr>
        <p:spPr>
          <a:xfrm>
            <a:off x="2249267" y="38022"/>
            <a:ext cx="6792685" cy="70788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4000" dirty="0" smtClean="0"/>
              <a:t>Process of making sticky rice</a:t>
            </a:r>
            <a:endParaRPr lang="en-US" sz="4000" dirty="0"/>
          </a:p>
        </p:txBody>
      </p:sp>
      <p:sp>
        <p:nvSpPr>
          <p:cNvPr id="12" name="Curved Down Arrow 11"/>
          <p:cNvSpPr/>
          <p:nvPr/>
        </p:nvSpPr>
        <p:spPr>
          <a:xfrm>
            <a:off x="1614997" y="745908"/>
            <a:ext cx="2034074" cy="485733"/>
          </a:xfrm>
          <a:prstGeom prst="curvedDownArrow">
            <a:avLst/>
          </a:prstGeom>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urved Down Arrow 12"/>
          <p:cNvSpPr/>
          <p:nvPr/>
        </p:nvSpPr>
        <p:spPr>
          <a:xfrm>
            <a:off x="4751046" y="745908"/>
            <a:ext cx="2034074" cy="485733"/>
          </a:xfrm>
          <a:prstGeom prst="curvedDown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4" name="Curved Down Arrow 13"/>
          <p:cNvSpPr/>
          <p:nvPr/>
        </p:nvSpPr>
        <p:spPr>
          <a:xfrm>
            <a:off x="7698336" y="745908"/>
            <a:ext cx="2034074" cy="485733"/>
          </a:xfrm>
          <a:prstGeom prst="curvedDown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5" name="Curved Left Arrow 14"/>
          <p:cNvSpPr/>
          <p:nvPr/>
        </p:nvSpPr>
        <p:spPr>
          <a:xfrm>
            <a:off x="11600234" y="3300988"/>
            <a:ext cx="508420" cy="860465"/>
          </a:xfrm>
          <a:prstGeom prst="curvedLeft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6" name="Curved Up Arrow 15"/>
          <p:cNvSpPr/>
          <p:nvPr/>
        </p:nvSpPr>
        <p:spPr>
          <a:xfrm rot="10800000">
            <a:off x="8260004" y="3580401"/>
            <a:ext cx="1472406" cy="581052"/>
          </a:xfrm>
          <a:prstGeom prst="curvedUp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7" name="Curved Up Arrow 16"/>
          <p:cNvSpPr/>
          <p:nvPr/>
        </p:nvSpPr>
        <p:spPr>
          <a:xfrm rot="10800000">
            <a:off x="5312714" y="3580401"/>
            <a:ext cx="1472406" cy="581052"/>
          </a:xfrm>
          <a:prstGeom prst="curvedUp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8" name="Curved Up Arrow 17"/>
          <p:cNvSpPr/>
          <p:nvPr/>
        </p:nvSpPr>
        <p:spPr>
          <a:xfrm rot="10800000">
            <a:off x="2238380" y="3580401"/>
            <a:ext cx="1472406" cy="581052"/>
          </a:xfrm>
          <a:prstGeom prst="curvedUp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9" name="Curved Right Arrow 18"/>
          <p:cNvSpPr/>
          <p:nvPr/>
        </p:nvSpPr>
        <p:spPr>
          <a:xfrm>
            <a:off x="-317241" y="5276848"/>
            <a:ext cx="821094" cy="1366547"/>
          </a:xfrm>
          <a:prstGeom prst="curvedRightArrow">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357715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repeatCount="indefinite" fill="hold" grpId="0" nodeType="clickEffect">
                                  <p:stCondLst>
                                    <p:cond delay="0"/>
                                  </p:stCondLst>
                                  <p:endCondLst>
                                    <p:cond evt="onNext" delay="0">
                                      <p:tgtEl>
                                        <p:sldTgt/>
                                      </p:tgtEl>
                                    </p:cond>
                                  </p:end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718" y="438537"/>
            <a:ext cx="8285584" cy="6214189"/>
          </a:xfrm>
          <a:prstGeom prst="rect">
            <a:avLst/>
          </a:prstGeom>
        </p:spPr>
      </p:pic>
    </p:spTree>
    <p:extLst>
      <p:ext uri="{BB962C8B-B14F-4D97-AF65-F5344CB8AC3E}">
        <p14:creationId xmlns:p14="http://schemas.microsoft.com/office/powerpoint/2010/main" val="6183128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0" y="42863"/>
            <a:ext cx="12192000" cy="120032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just" eaLnBrk="1" hangingPunct="1">
              <a:defRPr/>
            </a:pPr>
            <a:r>
              <a:rPr lang="en-US" sz="3600" dirty="0">
                <a:ln>
                  <a:solidFill>
                    <a:schemeClr val="bg1"/>
                  </a:solidFill>
                </a:ln>
                <a:solidFill>
                  <a:schemeClr val="tx1"/>
                </a:solidFill>
                <a:latin typeface="Aharoni" panose="02010803020104030203" pitchFamily="2" charset="-79"/>
                <a:cs typeface="Aharoni" panose="02010803020104030203" pitchFamily="2" charset="-79"/>
              </a:rPr>
              <a:t>The diagram below shows the process of making sticky rice. </a:t>
            </a:r>
          </a:p>
        </p:txBody>
      </p:sp>
      <p:sp>
        <p:nvSpPr>
          <p:cNvPr id="3" name="Text Box 31"/>
          <p:cNvSpPr txBox="1">
            <a:spLocks noChangeArrowheads="1"/>
          </p:cNvSpPr>
          <p:nvPr/>
        </p:nvSpPr>
        <p:spPr bwMode="auto">
          <a:xfrm>
            <a:off x="152400" y="1828800"/>
            <a:ext cx="2209800" cy="1569660"/>
          </a:xfrm>
          <a:prstGeom prst="rect">
            <a:avLst/>
          </a:prstGeom>
          <a:ln/>
          <a:scene3d>
            <a:camera prst="perspectiveRight"/>
            <a:lightRig rig="threePt" dir="t"/>
          </a:scene3d>
          <a:sp3d>
            <a:bevelT w="152400" h="50800" prst="softRound"/>
          </a:sp3d>
        </p:spPr>
        <p:style>
          <a:lnRef idx="3">
            <a:schemeClr val="lt1"/>
          </a:lnRef>
          <a:fillRef idx="1">
            <a:schemeClr val="accent4"/>
          </a:fillRef>
          <a:effectRef idx="1">
            <a:schemeClr val="accent4"/>
          </a:effectRef>
          <a:fontRef idx="minor">
            <a:schemeClr val="lt1"/>
          </a:fontRef>
        </p:style>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dirty="0">
                <a:solidFill>
                  <a:srgbClr val="FF0000"/>
                </a:solidFill>
                <a:latin typeface="Times New Roman" panose="02020603050405020304" pitchFamily="18" charset="0"/>
              </a:rPr>
              <a:t>First:</a:t>
            </a:r>
          </a:p>
          <a:p>
            <a:pPr eaLnBrk="1" hangingPunct="1">
              <a:spcBef>
                <a:spcPct val="0"/>
              </a:spcBef>
              <a:buFontTx/>
              <a:buNone/>
            </a:pPr>
            <a:r>
              <a:rPr lang="en-US" dirty="0">
                <a:latin typeface="Times New Roman" panose="02020603050405020304" pitchFamily="18" charset="0"/>
              </a:rPr>
              <a:t>Sticky rice</a:t>
            </a:r>
          </a:p>
          <a:p>
            <a:pPr eaLnBrk="1" hangingPunct="1">
              <a:spcBef>
                <a:spcPct val="0"/>
              </a:spcBef>
              <a:buFontTx/>
              <a:buNone/>
            </a:pPr>
            <a:r>
              <a:rPr lang="en-US" dirty="0">
                <a:latin typeface="Times New Roman" panose="02020603050405020304" pitchFamily="18" charset="0"/>
              </a:rPr>
              <a:t>washed</a:t>
            </a:r>
          </a:p>
        </p:txBody>
      </p:sp>
      <p:sp>
        <p:nvSpPr>
          <p:cNvPr id="4" name="Text Box 32"/>
          <p:cNvSpPr txBox="1">
            <a:spLocks noChangeArrowheads="1"/>
          </p:cNvSpPr>
          <p:nvPr/>
        </p:nvSpPr>
        <p:spPr bwMode="auto">
          <a:xfrm>
            <a:off x="2842591" y="1905000"/>
            <a:ext cx="1958009" cy="2246769"/>
          </a:xfrm>
          <a:prstGeom prst="rect">
            <a:avLst/>
          </a:prstGeom>
          <a:ln/>
          <a:effectLst>
            <a:innerShdw blurRad="63500" dist="50800" dir="13500000">
              <a:prstClr val="black">
                <a:alpha val="50000"/>
              </a:prstClr>
            </a:innerShdw>
          </a:effectLst>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sz="2800" dirty="0" smtClean="0">
                <a:solidFill>
                  <a:srgbClr val="FF0000"/>
                </a:solidFill>
                <a:latin typeface="Times New Roman" panose="02020603050405020304" pitchFamily="18" charset="0"/>
              </a:rPr>
              <a:t>Then</a:t>
            </a:r>
            <a:r>
              <a:rPr lang="en-US" sz="2800" dirty="0" smtClean="0">
                <a:latin typeface="Times New Roman" panose="02020603050405020304" pitchFamily="18" charset="0"/>
              </a:rPr>
              <a:t> pour in to bamboo tube with water</a:t>
            </a:r>
            <a:endParaRPr lang="en-US" sz="2800" dirty="0">
              <a:latin typeface="Times New Roman" panose="02020603050405020304" pitchFamily="18" charset="0"/>
            </a:endParaRPr>
          </a:p>
        </p:txBody>
      </p:sp>
      <p:sp>
        <p:nvSpPr>
          <p:cNvPr id="5" name="Text Box 33"/>
          <p:cNvSpPr txBox="1">
            <a:spLocks noChangeArrowheads="1"/>
          </p:cNvSpPr>
          <p:nvPr/>
        </p:nvSpPr>
        <p:spPr bwMode="auto">
          <a:xfrm>
            <a:off x="5787342" y="1962319"/>
            <a:ext cx="2209800" cy="193899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1">
            <a:schemeClr val="accent6"/>
          </a:lnRef>
          <a:fillRef idx="2">
            <a:schemeClr val="accent6"/>
          </a:fillRef>
          <a:effectRef idx="1">
            <a:schemeClr val="accent6"/>
          </a:effectRef>
          <a:fontRef idx="minor">
            <a:schemeClr val="dk1"/>
          </a:fontRef>
        </p:style>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sz="2400" dirty="0">
                <a:solidFill>
                  <a:srgbClr val="FF0000"/>
                </a:solidFill>
              </a:rPr>
              <a:t>Next</a:t>
            </a:r>
            <a:r>
              <a:rPr lang="en-US" sz="2400" dirty="0"/>
              <a:t>:</a:t>
            </a:r>
          </a:p>
          <a:p>
            <a:pPr eaLnBrk="1" hangingPunct="1">
              <a:spcBef>
                <a:spcPct val="0"/>
              </a:spcBef>
              <a:buFontTx/>
              <a:buNone/>
            </a:pPr>
            <a:r>
              <a:rPr lang="en-US" sz="2400" dirty="0" smtClean="0"/>
              <a:t>Tie Mouth </a:t>
            </a:r>
            <a:r>
              <a:rPr lang="en-US" sz="2400" dirty="0"/>
              <a:t>of</a:t>
            </a:r>
          </a:p>
          <a:p>
            <a:pPr eaLnBrk="1" hangingPunct="1">
              <a:spcBef>
                <a:spcPct val="0"/>
              </a:spcBef>
              <a:buFontTx/>
              <a:buNone/>
            </a:pPr>
            <a:r>
              <a:rPr lang="en-US" sz="2400" dirty="0"/>
              <a:t>The tube</a:t>
            </a:r>
          </a:p>
          <a:p>
            <a:pPr eaLnBrk="1" hangingPunct="1">
              <a:spcBef>
                <a:spcPct val="0"/>
              </a:spcBef>
              <a:buFontTx/>
              <a:buNone/>
            </a:pPr>
            <a:r>
              <a:rPr lang="en-US" sz="2400" dirty="0"/>
              <a:t>Banana</a:t>
            </a:r>
          </a:p>
          <a:p>
            <a:pPr eaLnBrk="1" hangingPunct="1">
              <a:spcBef>
                <a:spcPct val="0"/>
              </a:spcBef>
              <a:buFontTx/>
              <a:buNone/>
            </a:pPr>
            <a:r>
              <a:rPr lang="en-US" sz="2400" dirty="0"/>
              <a:t>leaves</a:t>
            </a:r>
          </a:p>
        </p:txBody>
      </p:sp>
      <p:sp>
        <p:nvSpPr>
          <p:cNvPr id="6" name="Text Box 34"/>
          <p:cNvSpPr txBox="1">
            <a:spLocks noChangeArrowheads="1"/>
          </p:cNvSpPr>
          <p:nvPr/>
        </p:nvSpPr>
        <p:spPr bwMode="auto">
          <a:xfrm>
            <a:off x="5349551" y="4556502"/>
            <a:ext cx="4724400" cy="156966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1">
            <a:schemeClr val="accent6"/>
          </a:lnRef>
          <a:fillRef idx="2">
            <a:schemeClr val="accent6"/>
          </a:fillRef>
          <a:effectRef idx="1">
            <a:schemeClr val="accent6"/>
          </a:effectRef>
          <a:fontRef idx="minor">
            <a:schemeClr val="dk1"/>
          </a:fontRef>
        </p:style>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dirty="0">
                <a:solidFill>
                  <a:srgbClr val="FF0000"/>
                </a:solidFill>
              </a:rPr>
              <a:t>After</a:t>
            </a:r>
            <a:r>
              <a:rPr lang="en-US" dirty="0"/>
              <a:t> some time/rice/boiled</a:t>
            </a:r>
          </a:p>
          <a:p>
            <a:pPr algn="ctr" eaLnBrk="1" hangingPunct="1">
              <a:spcBef>
                <a:spcPct val="0"/>
              </a:spcBef>
              <a:buFontTx/>
              <a:buNone/>
            </a:pPr>
            <a:r>
              <a:rPr lang="en-US" dirty="0"/>
              <a:t>sufficiently/cooled</a:t>
            </a:r>
          </a:p>
        </p:txBody>
      </p:sp>
      <p:sp>
        <p:nvSpPr>
          <p:cNvPr id="7" name="Text Box 35"/>
          <p:cNvSpPr txBox="1">
            <a:spLocks noChangeArrowheads="1"/>
          </p:cNvSpPr>
          <p:nvPr/>
        </p:nvSpPr>
        <p:spPr bwMode="auto">
          <a:xfrm>
            <a:off x="76200" y="4807339"/>
            <a:ext cx="4724400" cy="120032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1">
            <a:schemeClr val="accent6"/>
          </a:lnRef>
          <a:fillRef idx="2">
            <a:schemeClr val="accent6"/>
          </a:fillRef>
          <a:effectRef idx="1">
            <a:schemeClr val="accent6"/>
          </a:effectRef>
          <a:fontRef idx="minor">
            <a:schemeClr val="dk1"/>
          </a:fontRef>
        </p:style>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sz="3600" dirty="0" smtClean="0"/>
              <a:t>Tube/broken/sticky</a:t>
            </a:r>
            <a:endParaRPr lang="en-US" sz="3600" dirty="0"/>
          </a:p>
          <a:p>
            <a:pPr algn="ctr" eaLnBrk="1" hangingPunct="1">
              <a:spcBef>
                <a:spcPct val="0"/>
              </a:spcBef>
              <a:buFontTx/>
              <a:buNone/>
            </a:pPr>
            <a:r>
              <a:rPr lang="en-US" sz="3600" dirty="0"/>
              <a:t>rice/eaten</a:t>
            </a:r>
          </a:p>
        </p:txBody>
      </p:sp>
      <p:sp>
        <p:nvSpPr>
          <p:cNvPr id="8" name="Text Box 36"/>
          <p:cNvSpPr txBox="1">
            <a:spLocks noChangeArrowheads="1"/>
          </p:cNvSpPr>
          <p:nvPr/>
        </p:nvSpPr>
        <p:spPr bwMode="auto">
          <a:xfrm>
            <a:off x="9223310" y="2146731"/>
            <a:ext cx="2309326" cy="107721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1">
            <a:schemeClr val="accent6"/>
          </a:lnRef>
          <a:fillRef idx="2">
            <a:schemeClr val="accent6"/>
          </a:fillRef>
          <a:effectRef idx="1">
            <a:schemeClr val="accent6"/>
          </a:effectRef>
          <a:fontRef idx="minor">
            <a:schemeClr val="dk1"/>
          </a:fontRef>
        </p:style>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dirty="0">
                <a:solidFill>
                  <a:srgbClr val="FF0000"/>
                </a:solidFill>
              </a:rPr>
              <a:t>After that</a:t>
            </a:r>
          </a:p>
          <a:p>
            <a:pPr eaLnBrk="1" hangingPunct="1">
              <a:spcBef>
                <a:spcPct val="0"/>
              </a:spcBef>
              <a:buFontTx/>
              <a:buNone/>
            </a:pPr>
            <a:r>
              <a:rPr lang="en-US" dirty="0"/>
              <a:t>/fire/heated</a:t>
            </a:r>
          </a:p>
        </p:txBody>
      </p:sp>
      <p:sp>
        <p:nvSpPr>
          <p:cNvPr id="9" name="Curved Down Arrow 8"/>
          <p:cNvSpPr/>
          <p:nvPr/>
        </p:nvSpPr>
        <p:spPr>
          <a:xfrm>
            <a:off x="1548882" y="1324946"/>
            <a:ext cx="1679510" cy="48004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a:solidFill>
                <a:schemeClr val="tx1"/>
              </a:solidFill>
            </a:endParaRPr>
          </a:p>
        </p:txBody>
      </p:sp>
      <p:sp>
        <p:nvSpPr>
          <p:cNvPr id="10" name="Curved Down Arrow 9"/>
          <p:cNvSpPr/>
          <p:nvPr/>
        </p:nvSpPr>
        <p:spPr>
          <a:xfrm>
            <a:off x="4341845" y="1324946"/>
            <a:ext cx="1679510" cy="48004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a:solidFill>
                <a:schemeClr val="tx1"/>
              </a:solidFill>
            </a:endParaRPr>
          </a:p>
        </p:txBody>
      </p:sp>
      <p:sp>
        <p:nvSpPr>
          <p:cNvPr id="11" name="Curved Down Arrow 10"/>
          <p:cNvSpPr/>
          <p:nvPr/>
        </p:nvSpPr>
        <p:spPr>
          <a:xfrm>
            <a:off x="7543799" y="1324946"/>
            <a:ext cx="1977887" cy="58005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a:solidFill>
                <a:schemeClr val="tx1"/>
              </a:solidFill>
            </a:endParaRPr>
          </a:p>
        </p:txBody>
      </p:sp>
      <p:sp>
        <p:nvSpPr>
          <p:cNvPr id="12" name="Curved Left Arrow 11"/>
          <p:cNvSpPr/>
          <p:nvPr/>
        </p:nvSpPr>
        <p:spPr>
          <a:xfrm>
            <a:off x="10316488" y="3223949"/>
            <a:ext cx="859973" cy="268654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urved Right Arrow 12"/>
          <p:cNvSpPr/>
          <p:nvPr/>
        </p:nvSpPr>
        <p:spPr>
          <a:xfrm rot="5781427">
            <a:off x="4576625" y="3605521"/>
            <a:ext cx="1108367" cy="14642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5125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p:cNvSpPr txBox="1">
            <a:spLocks noChangeArrowheads="1"/>
          </p:cNvSpPr>
          <p:nvPr/>
        </p:nvSpPr>
        <p:spPr bwMode="auto">
          <a:xfrm>
            <a:off x="285750" y="641350"/>
            <a:ext cx="11620500" cy="5632311"/>
          </a:xfrm>
          <a:prstGeom prst="rect">
            <a:avLst/>
          </a:prstGeom>
          <a:ln/>
          <a:scene3d>
            <a:camera prst="orthographicFront"/>
            <a:lightRig rig="threePt" dir="t"/>
          </a:scene3d>
          <a:sp3d>
            <a:bevelT prst="relaxedInset"/>
          </a:sp3d>
        </p:spPr>
        <p:style>
          <a:lnRef idx="1">
            <a:schemeClr val="accent6"/>
          </a:lnRef>
          <a:fillRef idx="2">
            <a:schemeClr val="accent6"/>
          </a:fillRef>
          <a:effectRef idx="1">
            <a:schemeClr val="accent6"/>
          </a:effectRef>
          <a:fontRef idx="minor">
            <a:schemeClr val="dk1"/>
          </a:fontRef>
        </p:style>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4000" b="1" dirty="0">
              <a:latin typeface="Times New Roman" panose="02020603050405020304" pitchFamily="18" charset="0"/>
            </a:endParaRPr>
          </a:p>
          <a:p>
            <a:pPr eaLnBrk="1" hangingPunct="1">
              <a:spcBef>
                <a:spcPct val="0"/>
              </a:spcBef>
              <a:buFontTx/>
              <a:buNone/>
            </a:pPr>
            <a:r>
              <a:rPr lang="en-US" sz="4000" dirty="0">
                <a:latin typeface="Times New Roman" panose="02020603050405020304" pitchFamily="18" charset="0"/>
              </a:rPr>
              <a:t> </a:t>
            </a:r>
            <a:r>
              <a:rPr lang="en-US" sz="4000" b="1" dirty="0">
                <a:latin typeface="Times New Roman" panose="02020603050405020304" pitchFamily="18" charset="0"/>
              </a:rPr>
              <a:t>Answer the following questions </a:t>
            </a:r>
            <a:endParaRPr lang="en-US" sz="4000" dirty="0">
              <a:latin typeface="Times New Roman" panose="02020603050405020304" pitchFamily="18" charset="0"/>
            </a:endParaRPr>
          </a:p>
          <a:p>
            <a:pPr eaLnBrk="1" hangingPunct="1">
              <a:spcBef>
                <a:spcPct val="0"/>
              </a:spcBef>
              <a:buFontTx/>
              <a:buNone/>
            </a:pPr>
            <a:endParaRPr lang="en-US" sz="4000" dirty="0">
              <a:latin typeface="Times New Roman" panose="02020603050405020304" pitchFamily="18" charset="0"/>
            </a:endParaRPr>
          </a:p>
          <a:p>
            <a:pPr eaLnBrk="1" hangingPunct="1">
              <a:spcBef>
                <a:spcPct val="0"/>
              </a:spcBef>
              <a:buFontTx/>
              <a:buNone/>
            </a:pPr>
            <a:r>
              <a:rPr lang="en-US" sz="4800" dirty="0">
                <a:latin typeface="Times New Roman" panose="02020603050405020304" pitchFamily="18" charset="0"/>
              </a:rPr>
              <a:t>a</a:t>
            </a:r>
            <a:r>
              <a:rPr lang="en-US" sz="4800" dirty="0" smtClean="0">
                <a:latin typeface="Times New Roman" panose="02020603050405020304" pitchFamily="18" charset="0"/>
              </a:rPr>
              <a:t>. What </a:t>
            </a:r>
            <a:r>
              <a:rPr lang="en-US" sz="4800" dirty="0">
                <a:latin typeface="Times New Roman" panose="02020603050405020304" pitchFamily="18" charset="0"/>
              </a:rPr>
              <a:t>types of houses do the </a:t>
            </a:r>
            <a:r>
              <a:rPr lang="en-US" sz="4800" dirty="0" err="1">
                <a:latin typeface="Times New Roman" panose="02020603050405020304" pitchFamily="18" charset="0"/>
              </a:rPr>
              <a:t>Maghs</a:t>
            </a:r>
            <a:r>
              <a:rPr lang="en-US" sz="4800" dirty="0">
                <a:latin typeface="Times New Roman" panose="02020603050405020304" pitchFamily="18" charset="0"/>
              </a:rPr>
              <a:t> live in ?</a:t>
            </a:r>
          </a:p>
          <a:p>
            <a:pPr eaLnBrk="1" hangingPunct="1">
              <a:spcBef>
                <a:spcPct val="0"/>
              </a:spcBef>
              <a:buFontTx/>
              <a:buNone/>
            </a:pPr>
            <a:endParaRPr lang="en-US" sz="4800" dirty="0">
              <a:latin typeface="Times New Roman" panose="02020603050405020304" pitchFamily="18" charset="0"/>
            </a:endParaRPr>
          </a:p>
          <a:p>
            <a:pPr eaLnBrk="1" hangingPunct="1">
              <a:spcBef>
                <a:spcPct val="0"/>
              </a:spcBef>
              <a:buFontTx/>
              <a:buNone/>
            </a:pPr>
            <a:r>
              <a:rPr lang="en-US" sz="4800" dirty="0" err="1" smtClean="0">
                <a:latin typeface="Times New Roman" panose="02020603050405020304" pitchFamily="18" charset="0"/>
              </a:rPr>
              <a:t>b.When</a:t>
            </a:r>
            <a:r>
              <a:rPr lang="en-US" sz="4800" dirty="0" smtClean="0">
                <a:latin typeface="Times New Roman" panose="02020603050405020304" pitchFamily="18" charset="0"/>
              </a:rPr>
              <a:t> </a:t>
            </a:r>
            <a:r>
              <a:rPr lang="en-US" sz="4800" dirty="0">
                <a:latin typeface="Times New Roman" panose="02020603050405020304" pitchFamily="18" charset="0"/>
              </a:rPr>
              <a:t>do the </a:t>
            </a:r>
            <a:r>
              <a:rPr lang="en-US" sz="4800" dirty="0" err="1">
                <a:latin typeface="Times New Roman" panose="02020603050405020304" pitchFamily="18" charset="0"/>
              </a:rPr>
              <a:t>Maghs</a:t>
            </a:r>
            <a:r>
              <a:rPr lang="en-US" sz="4800" dirty="0">
                <a:latin typeface="Times New Roman" panose="02020603050405020304" pitchFamily="18" charset="0"/>
              </a:rPr>
              <a:t> take their major meals </a:t>
            </a:r>
            <a:r>
              <a:rPr lang="en-US" sz="4800" dirty="0" smtClean="0">
                <a:latin typeface="Times New Roman" panose="02020603050405020304" pitchFamily="18" charset="0"/>
              </a:rPr>
              <a:t>?</a:t>
            </a:r>
          </a:p>
          <a:p>
            <a:pPr eaLnBrk="1" hangingPunct="1">
              <a:spcBef>
                <a:spcPct val="0"/>
              </a:spcBef>
              <a:buFontTx/>
              <a:buNone/>
            </a:pPr>
            <a:endParaRPr lang="en-US" sz="4800" dirty="0" smtClean="0">
              <a:latin typeface="Times New Roman" panose="02020603050405020304" pitchFamily="18" charset="0"/>
            </a:endParaRPr>
          </a:p>
          <a:p>
            <a:pPr eaLnBrk="1" hangingPunct="1">
              <a:spcBef>
                <a:spcPct val="0"/>
              </a:spcBef>
              <a:buFontTx/>
              <a:buNone/>
            </a:pPr>
            <a:r>
              <a:rPr lang="en-US" sz="4800" dirty="0" smtClean="0">
                <a:latin typeface="Times New Roman" panose="02020603050405020304" pitchFamily="18" charset="0"/>
              </a:rPr>
              <a:t>c. What is their main food?</a:t>
            </a:r>
            <a:endParaRPr lang="en-US" sz="4800" dirty="0">
              <a:latin typeface="Times New Roman" panose="02020603050405020304" pitchFamily="18" charset="0"/>
            </a:endParaRPr>
          </a:p>
        </p:txBody>
      </p:sp>
      <p:sp>
        <p:nvSpPr>
          <p:cNvPr id="22531" name="Text Box 5"/>
          <p:cNvSpPr txBox="1">
            <a:spLocks noChangeArrowheads="1"/>
          </p:cNvSpPr>
          <p:nvPr/>
        </p:nvSpPr>
        <p:spPr bwMode="auto">
          <a:xfrm>
            <a:off x="3714750" y="0"/>
            <a:ext cx="3657600" cy="641350"/>
          </a:xfrm>
          <a:prstGeom prst="rect">
            <a:avLst/>
          </a:prstGeom>
          <a:ln/>
          <a:extLst/>
        </p:spPr>
        <p:style>
          <a:lnRef idx="1">
            <a:schemeClr val="accent3"/>
          </a:lnRef>
          <a:fillRef idx="2">
            <a:schemeClr val="accent3"/>
          </a:fillRef>
          <a:effectRef idx="1">
            <a:schemeClr val="accent3"/>
          </a:effectRef>
          <a:fontRef idx="minor">
            <a:schemeClr val="dk1"/>
          </a:fontRef>
        </p:style>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sz="3600" b="1" dirty="0">
                <a:solidFill>
                  <a:srgbClr val="FF0000"/>
                </a:solidFill>
              </a:rPr>
              <a:t>Speaking skill</a:t>
            </a:r>
          </a:p>
        </p:txBody>
      </p:sp>
    </p:spTree>
    <p:extLst>
      <p:ext uri="{BB962C8B-B14F-4D97-AF65-F5344CB8AC3E}">
        <p14:creationId xmlns:p14="http://schemas.microsoft.com/office/powerpoint/2010/main" val="420981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7108">
                                            <p:txEl>
                                              <p:pRg st="1" end="1"/>
                                            </p:txEl>
                                          </p:spTgt>
                                        </p:tgtEl>
                                        <p:attrNameLst>
                                          <p:attrName>style.visibility</p:attrName>
                                        </p:attrNameLst>
                                      </p:cBhvr>
                                      <p:to>
                                        <p:strVal val="visible"/>
                                      </p:to>
                                    </p:set>
                                    <p:anim calcmode="lin" valueType="num">
                                      <p:cBhvr additive="base">
                                        <p:cTn id="7" dur="500" fill="hold"/>
                                        <p:tgtEl>
                                          <p:spTgt spid="4710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7108">
                                            <p:txEl>
                                              <p:pRg st="3" end="3"/>
                                            </p:txEl>
                                          </p:spTgt>
                                        </p:tgtEl>
                                        <p:attrNameLst>
                                          <p:attrName>style.visibility</p:attrName>
                                        </p:attrNameLst>
                                      </p:cBhvr>
                                      <p:to>
                                        <p:strVal val="visible"/>
                                      </p:to>
                                    </p:set>
                                    <p:anim calcmode="lin" valueType="num">
                                      <p:cBhvr additive="base">
                                        <p:cTn id="13" dur="500" fill="hold"/>
                                        <p:tgtEl>
                                          <p:spTgt spid="4710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7108">
                                            <p:txEl>
                                              <p:pRg st="5" end="5"/>
                                            </p:txEl>
                                          </p:spTgt>
                                        </p:tgtEl>
                                        <p:attrNameLst>
                                          <p:attrName>style.visibility</p:attrName>
                                        </p:attrNameLst>
                                      </p:cBhvr>
                                      <p:to>
                                        <p:strVal val="visible"/>
                                      </p:to>
                                    </p:set>
                                    <p:anim calcmode="lin" valueType="num">
                                      <p:cBhvr additive="base">
                                        <p:cTn id="19" dur="500" fill="hold"/>
                                        <p:tgtEl>
                                          <p:spTgt spid="47108">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7108">
                                            <p:txEl>
                                              <p:pRg st="7" end="7"/>
                                            </p:txEl>
                                          </p:spTgt>
                                        </p:tgtEl>
                                        <p:attrNameLst>
                                          <p:attrName>style.visibility</p:attrName>
                                        </p:attrNameLst>
                                      </p:cBhvr>
                                      <p:to>
                                        <p:strVal val="visible"/>
                                      </p:to>
                                    </p:set>
                                    <p:anim calcmode="lin" valueType="num">
                                      <p:cBhvr additive="base">
                                        <p:cTn id="25" dur="500" fill="hold"/>
                                        <p:tgtEl>
                                          <p:spTgt spid="47108">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10547" y="229828"/>
            <a:ext cx="11264177" cy="2807369"/>
          </a:xfrm>
          <a:prstGeom prst="rect">
            <a:avLst/>
          </a:prstGeo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0" lvl="3" indent="0" algn="ctr">
              <a:buNone/>
            </a:pPr>
            <a:r>
              <a:rPr lang="en-US" sz="6600" dirty="0" smtClean="0"/>
              <a:t>Activity sheet-02</a:t>
            </a:r>
          </a:p>
          <a:p>
            <a:pPr marL="0" indent="0" algn="ctr">
              <a:buNone/>
            </a:pPr>
            <a:r>
              <a:rPr lang="en-US" dirty="0" smtClean="0"/>
              <a:t>                                  </a:t>
            </a:r>
            <a:r>
              <a:rPr lang="en-US" sz="4800" dirty="0" smtClean="0"/>
              <a:t>Pairs work</a:t>
            </a:r>
            <a:endParaRPr lang="en-US" dirty="0" smtClean="0"/>
          </a:p>
          <a:p>
            <a:pPr marL="0" indent="0" algn="ctr">
              <a:buNone/>
            </a:pPr>
            <a:r>
              <a:rPr lang="en-US" dirty="0" smtClean="0"/>
              <a:t>                                  </a:t>
            </a:r>
            <a:r>
              <a:rPr lang="en-US" sz="3000" dirty="0" smtClean="0"/>
              <a:t>Time-5 minutes</a:t>
            </a:r>
          </a:p>
          <a:p>
            <a:pPr marL="0" indent="0">
              <a:buNone/>
            </a:pPr>
            <a:endParaRPr lang="en-US" dirty="0" smtClean="0"/>
          </a:p>
          <a:p>
            <a:pPr marL="0" indent="0">
              <a:buNone/>
            </a:pPr>
            <a:r>
              <a:rPr lang="en-US" dirty="0" smtClean="0"/>
              <a:t>First Make questions and then answers from the following table</a:t>
            </a:r>
          </a:p>
          <a:p>
            <a:pPr marL="0" indent="0">
              <a:buNone/>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456050185"/>
              </p:ext>
            </p:extLst>
          </p:nvPr>
        </p:nvGraphicFramePr>
        <p:xfrm>
          <a:off x="391886" y="3247054"/>
          <a:ext cx="11282837" cy="2956560"/>
        </p:xfrm>
        <a:graphic>
          <a:graphicData uri="http://schemas.openxmlformats.org/drawingml/2006/table">
            <a:tbl>
              <a:tblPr firstRow="1" bandRow="1">
                <a:tableStyleId>{7DF18680-E054-41AD-8BC1-D1AEF772440D}</a:tableStyleId>
              </a:tblPr>
              <a:tblGrid>
                <a:gridCol w="2481943"/>
                <a:gridCol w="1524015"/>
                <a:gridCol w="7276879"/>
              </a:tblGrid>
              <a:tr h="397290">
                <a:tc>
                  <a:txBody>
                    <a:bodyPr/>
                    <a:lstStyle/>
                    <a:p>
                      <a:r>
                        <a:rPr lang="en-US" sz="4400" dirty="0" smtClean="0"/>
                        <a:t>What</a:t>
                      </a:r>
                      <a:endParaRPr lang="en-US" sz="4400" dirty="0"/>
                    </a:p>
                  </a:txBody>
                  <a:tcPr/>
                </a:tc>
                <a:tc>
                  <a:txBody>
                    <a:bodyPr/>
                    <a:lstStyle/>
                    <a:p>
                      <a:r>
                        <a:rPr lang="en-US" sz="4400" dirty="0" smtClean="0"/>
                        <a:t>is</a:t>
                      </a:r>
                      <a:endParaRPr lang="en-US" sz="4400" dirty="0"/>
                    </a:p>
                  </a:txBody>
                  <a:tcPr/>
                </a:tc>
                <a:tc>
                  <a:txBody>
                    <a:bodyPr/>
                    <a:lstStyle/>
                    <a:p>
                      <a:r>
                        <a:rPr lang="en-US" sz="4400" dirty="0" err="1" smtClean="0"/>
                        <a:t>Maghs</a:t>
                      </a:r>
                      <a:r>
                        <a:rPr lang="en-US" sz="4400" dirty="0" smtClean="0"/>
                        <a:t> maim food</a:t>
                      </a:r>
                      <a:r>
                        <a:rPr lang="en-US" sz="4400" baseline="0" dirty="0" smtClean="0"/>
                        <a:t>?</a:t>
                      </a:r>
                      <a:endParaRPr lang="en-US" sz="4400" dirty="0"/>
                    </a:p>
                  </a:txBody>
                  <a:tcPr/>
                </a:tc>
              </a:tr>
              <a:tr h="735349">
                <a:tc>
                  <a:txBody>
                    <a:bodyPr/>
                    <a:lstStyle/>
                    <a:p>
                      <a:r>
                        <a:rPr lang="en-US" sz="4400" dirty="0" smtClean="0"/>
                        <a:t>Where</a:t>
                      </a:r>
                      <a:endParaRPr lang="en-US" sz="4400" dirty="0"/>
                    </a:p>
                  </a:txBody>
                  <a:tcPr/>
                </a:tc>
                <a:tc>
                  <a:txBody>
                    <a:bodyPr/>
                    <a:lstStyle/>
                    <a:p>
                      <a:r>
                        <a:rPr lang="en-US" sz="4400" dirty="0" smtClean="0"/>
                        <a:t>do</a:t>
                      </a:r>
                      <a:endParaRPr lang="en-US" sz="4400" dirty="0"/>
                    </a:p>
                  </a:txBody>
                  <a:tcPr/>
                </a:tc>
                <a:tc>
                  <a:txBody>
                    <a:bodyPr/>
                    <a:lstStyle/>
                    <a:p>
                      <a:r>
                        <a:rPr lang="en-US" sz="4400" dirty="0" smtClean="0"/>
                        <a:t>We see them in the country?</a:t>
                      </a:r>
                      <a:endParaRPr lang="en-US" sz="4400" dirty="0"/>
                    </a:p>
                  </a:txBody>
                  <a:tcPr/>
                </a:tc>
              </a:tr>
              <a:tr h="735349">
                <a:tc>
                  <a:txBody>
                    <a:bodyPr/>
                    <a:lstStyle/>
                    <a:p>
                      <a:r>
                        <a:rPr lang="en-US" sz="4400" dirty="0" smtClean="0"/>
                        <a:t>How  they </a:t>
                      </a:r>
                      <a:endParaRPr lang="en-US" sz="4400" dirty="0"/>
                    </a:p>
                  </a:txBody>
                  <a:tcPr/>
                </a:tc>
                <a:tc>
                  <a:txBody>
                    <a:bodyPr/>
                    <a:lstStyle/>
                    <a:p>
                      <a:r>
                        <a:rPr lang="en-US" sz="4400" dirty="0" smtClean="0"/>
                        <a:t>Build </a:t>
                      </a:r>
                      <a:endParaRPr lang="en-US" sz="4400" dirty="0"/>
                    </a:p>
                  </a:txBody>
                  <a:tcPr/>
                </a:tc>
                <a:tc>
                  <a:txBody>
                    <a:bodyPr/>
                    <a:lstStyle/>
                    <a:p>
                      <a:r>
                        <a:rPr lang="en-US" sz="4400" dirty="0" smtClean="0"/>
                        <a:t>Their houses?</a:t>
                      </a:r>
                      <a:endParaRPr lang="en-US" sz="4400" dirty="0"/>
                    </a:p>
                  </a:txBody>
                  <a:tcPr/>
                </a:tc>
              </a:tr>
            </a:tbl>
          </a:graphicData>
        </a:graphic>
      </p:graphicFrame>
    </p:spTree>
    <p:extLst>
      <p:ext uri="{BB962C8B-B14F-4D97-AF65-F5344CB8AC3E}">
        <p14:creationId xmlns:p14="http://schemas.microsoft.com/office/powerpoint/2010/main" val="36646385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8174" y="238539"/>
            <a:ext cx="11628783" cy="815009"/>
          </a:xfrm>
          <a:prstGeom prst="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t>Write true or false , supply the right information </a:t>
            </a:r>
            <a:endParaRPr lang="en-US" sz="4400" dirty="0"/>
          </a:p>
        </p:txBody>
      </p:sp>
      <p:sp>
        <p:nvSpPr>
          <p:cNvPr id="3" name="Rectangle 2"/>
          <p:cNvSpPr/>
          <p:nvPr/>
        </p:nvSpPr>
        <p:spPr>
          <a:xfrm>
            <a:off x="298173" y="1590261"/>
            <a:ext cx="11628783" cy="655982"/>
          </a:xfrm>
          <a:prstGeom prst="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400" dirty="0" smtClean="0"/>
              <a:t>The </a:t>
            </a:r>
            <a:r>
              <a:rPr lang="en-US" sz="4400" dirty="0" err="1" smtClean="0"/>
              <a:t>Maghs</a:t>
            </a:r>
            <a:r>
              <a:rPr lang="en-US" sz="4400" dirty="0" smtClean="0"/>
              <a:t> live in town</a:t>
            </a:r>
            <a:r>
              <a:rPr lang="en-US" sz="3600" dirty="0" smtClean="0"/>
              <a:t>.</a:t>
            </a:r>
            <a:endParaRPr lang="en-US" sz="3600" dirty="0"/>
          </a:p>
        </p:txBody>
      </p:sp>
      <p:sp>
        <p:nvSpPr>
          <p:cNvPr id="4" name="Rectangle 3"/>
          <p:cNvSpPr/>
          <p:nvPr/>
        </p:nvSpPr>
        <p:spPr>
          <a:xfrm>
            <a:off x="298174" y="2782957"/>
            <a:ext cx="11628783" cy="1053548"/>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They take their meal twice daily</a:t>
            </a:r>
            <a:endParaRPr lang="en-US" sz="4800" dirty="0"/>
          </a:p>
        </p:txBody>
      </p:sp>
      <p:sp>
        <p:nvSpPr>
          <p:cNvPr id="5" name="Rectangle 4"/>
          <p:cNvSpPr/>
          <p:nvPr/>
        </p:nvSpPr>
        <p:spPr>
          <a:xfrm>
            <a:off x="298173" y="4055166"/>
            <a:ext cx="11628783" cy="1053548"/>
          </a:xfrm>
          <a:prstGeom prst="rect">
            <a:avLst/>
          </a:prstGeom>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rtlCol="0" anchor="ctr"/>
          <a:lstStyle/>
          <a:p>
            <a:pPr algn="ctr"/>
            <a:r>
              <a:rPr lang="en-US" sz="4800" dirty="0" err="1" smtClean="0"/>
              <a:t>Mahgs</a:t>
            </a:r>
            <a:r>
              <a:rPr lang="en-US" sz="4800" dirty="0" smtClean="0"/>
              <a:t> can make cakes</a:t>
            </a:r>
            <a:endParaRPr lang="en-US" sz="4800" dirty="0"/>
          </a:p>
        </p:txBody>
      </p:sp>
      <p:sp>
        <p:nvSpPr>
          <p:cNvPr id="6" name="Rectangle 5"/>
          <p:cNvSpPr/>
          <p:nvPr/>
        </p:nvSpPr>
        <p:spPr>
          <a:xfrm>
            <a:off x="298173" y="5327375"/>
            <a:ext cx="11628783" cy="1053548"/>
          </a:xfrm>
          <a:prstGeom prst="rect">
            <a:avLst/>
          </a:prstGeom>
          <a:scene3d>
            <a:camera prst="orthographicFront"/>
            <a:lightRig rig="threePt" dir="t"/>
          </a:scene3d>
          <a:sp3d>
            <a:bevelT w="152400" h="50800" prst="softRound"/>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5400" dirty="0" smtClean="0"/>
              <a:t>Their houses become damp</a:t>
            </a:r>
            <a:endParaRPr lang="en-US" sz="5400" dirty="0"/>
          </a:p>
        </p:txBody>
      </p:sp>
    </p:spTree>
    <p:extLst>
      <p:ext uri="{BB962C8B-B14F-4D97-AF65-F5344CB8AC3E}">
        <p14:creationId xmlns:p14="http://schemas.microsoft.com/office/powerpoint/2010/main" val="419746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355054" y="105727"/>
            <a:ext cx="4922672" cy="685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400" dirty="0" smtClean="0"/>
              <a:t>Grammar/structure </a:t>
            </a:r>
            <a:endParaRPr lang="en-US" sz="4400" dirty="0"/>
          </a:p>
        </p:txBody>
      </p:sp>
      <p:sp>
        <p:nvSpPr>
          <p:cNvPr id="3" name="TextBox 2"/>
          <p:cNvSpPr txBox="1"/>
          <p:nvPr/>
        </p:nvSpPr>
        <p:spPr>
          <a:xfrm>
            <a:off x="904874" y="1123950"/>
            <a:ext cx="11134725" cy="4185761"/>
          </a:xfrm>
          <a:prstGeom prst="rect">
            <a:avLst/>
          </a:prstGeom>
          <a:solidFill>
            <a:schemeClr val="accent3">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just">
              <a:spcBef>
                <a:spcPct val="0"/>
              </a:spcBef>
            </a:pPr>
            <a:endParaRPr lang="en-US" sz="4800" dirty="0" smtClean="0">
              <a:ln>
                <a:solidFill>
                  <a:sysClr val="windowText" lastClr="000000"/>
                </a:solidFill>
              </a:ln>
            </a:endParaRPr>
          </a:p>
          <a:p>
            <a:pPr algn="just">
              <a:spcBef>
                <a:spcPct val="0"/>
              </a:spcBef>
            </a:pPr>
            <a:r>
              <a:rPr lang="en-US" sz="4800" dirty="0" smtClean="0">
                <a:ln>
                  <a:solidFill>
                    <a:sysClr val="windowText" lastClr="000000"/>
                  </a:solidFill>
                </a:ln>
              </a:rPr>
              <a:t>Timber </a:t>
            </a:r>
            <a:r>
              <a:rPr lang="en-US" sz="8000" dirty="0">
                <a:ln>
                  <a:solidFill>
                    <a:sysClr val="windowText" lastClr="000000"/>
                  </a:solidFill>
                </a:ln>
                <a:solidFill>
                  <a:srgbClr val="FF0000"/>
                </a:solidFill>
              </a:rPr>
              <a:t>or</a:t>
            </a:r>
            <a:r>
              <a:rPr lang="en-US" sz="4800" dirty="0">
                <a:ln>
                  <a:solidFill>
                    <a:sysClr val="windowText" lastClr="000000"/>
                  </a:solidFill>
                </a:ln>
              </a:rPr>
              <a:t> bamboo posts support the platforms. The walls are </a:t>
            </a:r>
            <a:r>
              <a:rPr lang="en-US" sz="6600" dirty="0">
                <a:ln>
                  <a:solidFill>
                    <a:sysClr val="windowText" lastClr="000000"/>
                  </a:solidFill>
                </a:ln>
                <a:solidFill>
                  <a:srgbClr val="FF0000"/>
                </a:solidFill>
              </a:rPr>
              <a:t>made of </a:t>
            </a:r>
            <a:r>
              <a:rPr lang="en-US" sz="4800" dirty="0">
                <a:ln>
                  <a:solidFill>
                    <a:sysClr val="windowText" lastClr="000000"/>
                  </a:solidFill>
                </a:ln>
              </a:rPr>
              <a:t>bamboo, slates </a:t>
            </a:r>
            <a:r>
              <a:rPr lang="en-US" sz="7200" dirty="0">
                <a:ln>
                  <a:solidFill>
                    <a:sysClr val="windowText" lastClr="000000"/>
                  </a:solidFill>
                </a:ln>
                <a:solidFill>
                  <a:srgbClr val="FF0000"/>
                </a:solidFill>
              </a:rPr>
              <a:t>and</a:t>
            </a:r>
            <a:r>
              <a:rPr lang="en-US" sz="4800" dirty="0">
                <a:ln>
                  <a:solidFill>
                    <a:sysClr val="windowText" lastClr="000000"/>
                  </a:solidFill>
                </a:ln>
              </a:rPr>
              <a:t> the roof is thatched.</a:t>
            </a:r>
          </a:p>
        </p:txBody>
      </p:sp>
      <p:sp>
        <p:nvSpPr>
          <p:cNvPr id="4" name="TextBox 3"/>
          <p:cNvSpPr txBox="1"/>
          <p:nvPr/>
        </p:nvSpPr>
        <p:spPr>
          <a:xfrm>
            <a:off x="1333499" y="5590273"/>
            <a:ext cx="10334623"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4800" dirty="0" smtClean="0"/>
              <a:t>These are Linking words and phrase</a:t>
            </a:r>
            <a:endParaRPr lang="en-US" sz="4800" dirty="0"/>
          </a:p>
        </p:txBody>
      </p:sp>
      <p:sp>
        <p:nvSpPr>
          <p:cNvPr id="5" name="Rounded Rectangle 4"/>
          <p:cNvSpPr/>
          <p:nvPr/>
        </p:nvSpPr>
        <p:spPr>
          <a:xfrm>
            <a:off x="1333499" y="1123950"/>
            <a:ext cx="9944102" cy="83915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400" dirty="0" smtClean="0"/>
              <a:t>What is the function of the bold words?</a:t>
            </a:r>
            <a:endParaRPr lang="en-US" sz="4400" dirty="0"/>
          </a:p>
        </p:txBody>
      </p:sp>
      <p:sp>
        <p:nvSpPr>
          <p:cNvPr id="6" name="Curved Down Arrow 5"/>
          <p:cNvSpPr/>
          <p:nvPr/>
        </p:nvSpPr>
        <p:spPr>
          <a:xfrm>
            <a:off x="2781300" y="1963102"/>
            <a:ext cx="1733550" cy="43815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7" name="Curved Down Arrow 6"/>
          <p:cNvSpPr/>
          <p:nvPr/>
        </p:nvSpPr>
        <p:spPr>
          <a:xfrm>
            <a:off x="4514850" y="4058602"/>
            <a:ext cx="2305050" cy="43719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Tree>
    <p:extLst>
      <p:ext uri="{BB962C8B-B14F-4D97-AF65-F5344CB8AC3E}">
        <p14:creationId xmlns:p14="http://schemas.microsoft.com/office/powerpoint/2010/main" val="403996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repeatCount="indefinite" fill="hold" grpId="0" nodeType="clickEffect">
                                  <p:stCondLst>
                                    <p:cond delay="0"/>
                                  </p:stCondLst>
                                  <p:endCondLst>
                                    <p:cond evt="onNext" delay="0">
                                      <p:tgtEl>
                                        <p:sldTgt/>
                                      </p:tgtEl>
                                    </p:cond>
                                  </p:end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par>
                                <p:cTn id="21" presetID="31" presetClass="entr" presetSubtype="0" repeatCount="indefinite" fill="hold" grpId="0" nodeType="withEffect">
                                  <p:stCondLst>
                                    <p:cond delay="0"/>
                                  </p:stCondLst>
                                  <p:endCondLst>
                                    <p:cond evt="onNext" delay="0">
                                      <p:tgtEl>
                                        <p:sldTgt/>
                                      </p:tgtEl>
                                    </p:cond>
                                  </p:end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331" y="1526812"/>
            <a:ext cx="2365568" cy="177417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4997" y="1443901"/>
            <a:ext cx="2964066" cy="185708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6560" y="1427302"/>
            <a:ext cx="2705100" cy="168592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1020" y="4341084"/>
            <a:ext cx="2705100" cy="184785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4997" y="4227731"/>
            <a:ext cx="2979349" cy="1847850"/>
          </a:xfrm>
          <a:prstGeom prst="rect">
            <a:avLst/>
          </a:prstGeom>
        </p:spPr>
      </p:pic>
      <p:sp>
        <p:nvSpPr>
          <p:cNvPr id="7" name="TextBox 6"/>
          <p:cNvSpPr txBox="1"/>
          <p:nvPr/>
        </p:nvSpPr>
        <p:spPr>
          <a:xfrm>
            <a:off x="245331" y="584200"/>
            <a:ext cx="2365568"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solidFill>
                  <a:srgbClr val="FFFF00"/>
                </a:solidFill>
              </a:rPr>
              <a:t>      First </a:t>
            </a:r>
            <a:endParaRPr lang="en-US" sz="3600" dirty="0">
              <a:solidFill>
                <a:srgbClr val="FFFF00"/>
              </a:solidFill>
            </a:endParaRPr>
          </a:p>
        </p:txBody>
      </p:sp>
      <p:sp>
        <p:nvSpPr>
          <p:cNvPr id="9" name="TextBox 8"/>
          <p:cNvSpPr txBox="1"/>
          <p:nvPr/>
        </p:nvSpPr>
        <p:spPr>
          <a:xfrm>
            <a:off x="3564996" y="517158"/>
            <a:ext cx="2964066"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solidFill>
                  <a:srgbClr val="FFFF00"/>
                </a:solidFill>
              </a:rPr>
              <a:t>  then</a:t>
            </a:r>
            <a:endParaRPr lang="en-US" sz="3600" dirty="0">
              <a:solidFill>
                <a:srgbClr val="FFFF00"/>
              </a:solidFill>
            </a:endParaRPr>
          </a:p>
        </p:txBody>
      </p:sp>
      <p:sp>
        <p:nvSpPr>
          <p:cNvPr id="10" name="TextBox 9"/>
          <p:cNvSpPr txBox="1"/>
          <p:nvPr/>
        </p:nvSpPr>
        <p:spPr>
          <a:xfrm>
            <a:off x="7966560" y="584200"/>
            <a:ext cx="2705100"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solidFill>
                  <a:srgbClr val="FFFF00"/>
                </a:solidFill>
              </a:rPr>
              <a:t>      next</a:t>
            </a:r>
            <a:endParaRPr lang="en-US" sz="3600" dirty="0">
              <a:solidFill>
                <a:srgbClr val="FFFF00"/>
              </a:solidFill>
            </a:endParaRPr>
          </a:p>
        </p:txBody>
      </p:sp>
      <p:sp>
        <p:nvSpPr>
          <p:cNvPr id="11" name="TextBox 10"/>
          <p:cNvSpPr txBox="1"/>
          <p:nvPr/>
        </p:nvSpPr>
        <p:spPr>
          <a:xfrm>
            <a:off x="7966560" y="3581400"/>
            <a:ext cx="2705100"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solidFill>
                  <a:srgbClr val="FFFF00"/>
                </a:solidFill>
              </a:rPr>
              <a:t>      after</a:t>
            </a:r>
            <a:endParaRPr lang="en-US" sz="3600" dirty="0">
              <a:solidFill>
                <a:srgbClr val="FFFF00"/>
              </a:solidFill>
            </a:endParaRPr>
          </a:p>
        </p:txBody>
      </p:sp>
      <p:sp>
        <p:nvSpPr>
          <p:cNvPr id="12" name="TextBox 11"/>
          <p:cNvSpPr txBox="1"/>
          <p:nvPr/>
        </p:nvSpPr>
        <p:spPr>
          <a:xfrm>
            <a:off x="3564997" y="3581400"/>
            <a:ext cx="2964065" cy="646331"/>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3600" dirty="0" smtClean="0">
                <a:solidFill>
                  <a:srgbClr val="FFFF00"/>
                </a:solidFill>
              </a:rPr>
              <a:t>      Finally </a:t>
            </a:r>
            <a:endParaRPr lang="en-US" sz="3600" dirty="0">
              <a:solidFill>
                <a:srgbClr val="FFFF00"/>
              </a:solidFill>
            </a:endParaRPr>
          </a:p>
        </p:txBody>
      </p:sp>
      <p:sp>
        <p:nvSpPr>
          <p:cNvPr id="15" name="Right Arrow 14"/>
          <p:cNvSpPr/>
          <p:nvPr/>
        </p:nvSpPr>
        <p:spPr>
          <a:xfrm rot="18640953">
            <a:off x="301086" y="3915693"/>
            <a:ext cx="3105633" cy="2743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dirty="0" smtClean="0"/>
              <a:t>Linking words</a:t>
            </a:r>
            <a:endParaRPr lang="en-US" sz="4800" dirty="0"/>
          </a:p>
        </p:txBody>
      </p:sp>
      <p:sp>
        <p:nvSpPr>
          <p:cNvPr id="16" name="Right Arrow 15"/>
          <p:cNvSpPr/>
          <p:nvPr/>
        </p:nvSpPr>
        <p:spPr>
          <a:xfrm>
            <a:off x="6921500" y="1526812"/>
            <a:ext cx="469900" cy="16383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2898879" y="1526812"/>
            <a:ext cx="469900" cy="16383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10800000">
            <a:off x="6921500" y="3904565"/>
            <a:ext cx="469900" cy="16383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619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4288"/>
            <a:ext cx="12192000" cy="1455577"/>
          </a:xfrm>
          <a:prstGeom prst="rect">
            <a:avLst/>
          </a:prstGeom>
          <a:solidFill>
            <a:schemeClr val="accent4">
              <a:lumMod val="20000"/>
              <a:lumOff val="80000"/>
            </a:schemeClr>
          </a:solidFill>
          <a:ln w="12700" cap="flat" cmpd="sng" algn="ctr">
            <a:solidFill>
              <a:schemeClr val="accent2">
                <a:lumMod val="75000"/>
              </a:schemeClr>
            </a:solidFill>
            <a:prstDash val="solid"/>
            <a:miter lim="800000"/>
          </a:ln>
        </p:spPr>
        <p:style>
          <a:lnRef idx="2">
            <a:schemeClr val="dk1"/>
          </a:lnRef>
          <a:fillRef idx="1">
            <a:schemeClr val="lt1"/>
          </a:fillRef>
          <a:effectRef idx="0">
            <a:schemeClr val="dk1"/>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dirty="0" smtClean="0"/>
              <a:t>group work </a:t>
            </a:r>
            <a:r>
              <a:rPr lang="en-US" sz="2800" dirty="0" smtClean="0"/>
              <a:t>(</a:t>
            </a:r>
            <a:r>
              <a:rPr lang="en-US" sz="2800" dirty="0"/>
              <a:t>Activity </a:t>
            </a:r>
            <a:r>
              <a:rPr lang="en-US" sz="2800" dirty="0" smtClean="0"/>
              <a:t>sheet-3)</a:t>
            </a:r>
            <a:r>
              <a:rPr lang="en-US" sz="2800" dirty="0"/>
              <a:t/>
            </a:r>
            <a:br>
              <a:rPr lang="en-US" sz="2800" dirty="0"/>
            </a:br>
            <a:r>
              <a:rPr lang="en-US" sz="3600" dirty="0" smtClean="0"/>
              <a:t>Complete the passage with accurate  words&amp; their right forms</a:t>
            </a:r>
            <a:endParaRPr lang="en-US" sz="3200" dirty="0"/>
          </a:p>
        </p:txBody>
      </p:sp>
      <p:sp>
        <p:nvSpPr>
          <p:cNvPr id="4" name="Rectangle 4"/>
          <p:cNvSpPr>
            <a:spLocks noChangeArrowheads="1"/>
          </p:cNvSpPr>
          <p:nvPr/>
        </p:nvSpPr>
        <p:spPr bwMode="auto">
          <a:xfrm>
            <a:off x="0" y="1889054"/>
            <a:ext cx="12192000" cy="397031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just" eaLnBrk="1" hangingPunct="1"/>
            <a:r>
              <a:rPr lang="en-US" sz="3600" b="1" dirty="0">
                <a:solidFill>
                  <a:schemeClr val="bg1"/>
                </a:solidFill>
              </a:rPr>
              <a:t>The reason to ……... houses on high platforms is also to protect them from the different types of ……… and animals. Moreover they can use the empty space below their houses to ……… things such as agricultural tools and-……… . Timber or bamboo posts support the platforms. The walls are ……… of bamboo, slates and the roof is thatched</a:t>
            </a:r>
            <a:r>
              <a:rPr lang="en-US" sz="3200" b="1" dirty="0">
                <a:solidFill>
                  <a:schemeClr val="bg1"/>
                </a:solidFill>
              </a:rPr>
              <a:t>.</a:t>
            </a:r>
          </a:p>
        </p:txBody>
      </p:sp>
      <p:sp>
        <p:nvSpPr>
          <p:cNvPr id="5" name="Text Box 5"/>
          <p:cNvSpPr txBox="1">
            <a:spLocks noChangeArrowheads="1"/>
          </p:cNvSpPr>
          <p:nvPr/>
        </p:nvSpPr>
        <p:spPr bwMode="auto">
          <a:xfrm>
            <a:off x="687355" y="6278562"/>
            <a:ext cx="1371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dirty="0">
                <a:solidFill>
                  <a:srgbClr val="00CC00"/>
                </a:solidFill>
              </a:rPr>
              <a:t>build</a:t>
            </a:r>
          </a:p>
        </p:txBody>
      </p:sp>
      <p:sp>
        <p:nvSpPr>
          <p:cNvPr id="10" name="Text Box 5"/>
          <p:cNvSpPr txBox="1">
            <a:spLocks noChangeArrowheads="1"/>
          </p:cNvSpPr>
          <p:nvPr/>
        </p:nvSpPr>
        <p:spPr bwMode="auto">
          <a:xfrm>
            <a:off x="2357129" y="6278562"/>
            <a:ext cx="19365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dirty="0" smtClean="0">
                <a:solidFill>
                  <a:srgbClr val="00CC00"/>
                </a:solidFill>
              </a:rPr>
              <a:t>insects</a:t>
            </a:r>
            <a:endParaRPr lang="en-US" sz="3200" b="1" dirty="0">
              <a:solidFill>
                <a:srgbClr val="00CC00"/>
              </a:solidFill>
            </a:endParaRPr>
          </a:p>
        </p:txBody>
      </p:sp>
      <p:sp>
        <p:nvSpPr>
          <p:cNvPr id="11" name="Text Box 5"/>
          <p:cNvSpPr txBox="1">
            <a:spLocks noChangeArrowheads="1"/>
          </p:cNvSpPr>
          <p:nvPr/>
        </p:nvSpPr>
        <p:spPr bwMode="auto">
          <a:xfrm>
            <a:off x="4159424" y="6278562"/>
            <a:ext cx="19365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dirty="0" smtClean="0">
                <a:solidFill>
                  <a:srgbClr val="00CC00"/>
                </a:solidFill>
              </a:rPr>
              <a:t>keep</a:t>
            </a:r>
            <a:endParaRPr lang="en-US" sz="3200" b="1" dirty="0">
              <a:solidFill>
                <a:srgbClr val="00CC00"/>
              </a:solidFill>
            </a:endParaRPr>
          </a:p>
        </p:txBody>
      </p:sp>
      <p:sp>
        <p:nvSpPr>
          <p:cNvPr id="12" name="Text Box 5"/>
          <p:cNvSpPr txBox="1">
            <a:spLocks noChangeArrowheads="1"/>
          </p:cNvSpPr>
          <p:nvPr/>
        </p:nvSpPr>
        <p:spPr bwMode="auto">
          <a:xfrm>
            <a:off x="6250833" y="6278562"/>
            <a:ext cx="19365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dirty="0" smtClean="0">
                <a:solidFill>
                  <a:srgbClr val="00CC00"/>
                </a:solidFill>
              </a:rPr>
              <a:t>looms</a:t>
            </a:r>
            <a:endParaRPr lang="en-US" sz="3200" b="1" dirty="0">
              <a:solidFill>
                <a:srgbClr val="00CC00"/>
              </a:solidFill>
            </a:endParaRPr>
          </a:p>
        </p:txBody>
      </p:sp>
      <p:sp>
        <p:nvSpPr>
          <p:cNvPr id="13" name="Text Box 5"/>
          <p:cNvSpPr txBox="1">
            <a:spLocks noChangeArrowheads="1"/>
          </p:cNvSpPr>
          <p:nvPr/>
        </p:nvSpPr>
        <p:spPr bwMode="auto">
          <a:xfrm>
            <a:off x="8187409" y="6278562"/>
            <a:ext cx="19365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3200" b="1" dirty="0" smtClean="0">
                <a:solidFill>
                  <a:srgbClr val="00CC00"/>
                </a:solidFill>
              </a:rPr>
              <a:t>made</a:t>
            </a:r>
            <a:endParaRPr lang="en-US" sz="3200" b="1" dirty="0">
              <a:solidFill>
                <a:srgbClr val="00CC00"/>
              </a:solidFill>
            </a:endParaRPr>
          </a:p>
        </p:txBody>
      </p:sp>
    </p:spTree>
    <p:extLst>
      <p:ext uri="{BB962C8B-B14F-4D97-AF65-F5344CB8AC3E}">
        <p14:creationId xmlns:p14="http://schemas.microsoft.com/office/powerpoint/2010/main" val="153018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56" presetClass="path" presetSubtype="0" accel="50000" decel="50000" fill="hold" grpId="2" nodeType="clickEffect">
                                  <p:stCondLst>
                                    <p:cond delay="0"/>
                                  </p:stCondLst>
                                  <p:childTnLst>
                                    <p:animMotion origin="layout" path="M -0.02083 0.00185 L 0.21589 -0.6206 " pathEditMode="relative" rAng="0" ptsTypes="AA">
                                      <p:cBhvr>
                                        <p:cTn id="19" dur="2000" fill="hold"/>
                                        <p:tgtEl>
                                          <p:spTgt spid="5"/>
                                        </p:tgtEl>
                                        <p:attrNameLst>
                                          <p:attrName>ppt_x</p:attrName>
                                          <p:attrName>ppt_y</p:attrName>
                                        </p:attrNameLst>
                                      </p:cBhvr>
                                      <p:rCtr x="11836" y="-31134"/>
                                    </p:animMotion>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56" presetClass="path" presetSubtype="0" accel="50000" decel="50000" fill="hold" grpId="1" nodeType="clickEffect">
                                  <p:stCondLst>
                                    <p:cond delay="0"/>
                                  </p:stCondLst>
                                  <p:childTnLst>
                                    <p:animMotion origin="layout" path="M 3.54167E-6 -1.85185E-6 L 0.58763 -0.54514 " pathEditMode="relative" rAng="0" ptsTypes="AA">
                                      <p:cBhvr>
                                        <p:cTn id="27" dur="2000" fill="hold"/>
                                        <p:tgtEl>
                                          <p:spTgt spid="10"/>
                                        </p:tgtEl>
                                        <p:attrNameLst>
                                          <p:attrName>ppt_x</p:attrName>
                                          <p:attrName>ppt_y</p:attrName>
                                        </p:attrNameLst>
                                      </p:cBhvr>
                                      <p:rCtr x="29375" y="-27269"/>
                                    </p:animMotion>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56" presetClass="path" presetSubtype="0" accel="50000" decel="50000" fill="hold" grpId="1" nodeType="clickEffect">
                                  <p:stCondLst>
                                    <p:cond delay="0"/>
                                  </p:stCondLst>
                                  <p:childTnLst>
                                    <p:animMotion origin="layout" path="M -2.91667E-6 0.00185 L 0.16693 -0.39143 " pathEditMode="relative" rAng="0" ptsTypes="AA">
                                      <p:cBhvr>
                                        <p:cTn id="35" dur="2000" fill="hold"/>
                                        <p:tgtEl>
                                          <p:spTgt spid="11"/>
                                        </p:tgtEl>
                                        <p:attrNameLst>
                                          <p:attrName>ppt_x</p:attrName>
                                          <p:attrName>ppt_y</p:attrName>
                                        </p:attrNameLst>
                                      </p:cBhvr>
                                      <p:rCtr x="8346" y="-19676"/>
                                    </p:animMotion>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56" presetClass="path" presetSubtype="0" accel="50000" decel="50000" fill="hold" grpId="1" nodeType="clickEffect">
                                  <p:stCondLst>
                                    <p:cond delay="0"/>
                                  </p:stCondLst>
                                  <p:childTnLst>
                                    <p:animMotion origin="layout" path="M 2.70833E-6 -1.85185E-6 L -0.10977 -0.30995 " pathEditMode="relative" rAng="0" ptsTypes="AA">
                                      <p:cBhvr>
                                        <p:cTn id="43" dur="2000" fill="hold"/>
                                        <p:tgtEl>
                                          <p:spTgt spid="12"/>
                                        </p:tgtEl>
                                        <p:attrNameLst>
                                          <p:attrName>ppt_x</p:attrName>
                                          <p:attrName>ppt_y</p:attrName>
                                        </p:attrNameLst>
                                      </p:cBhvr>
                                      <p:rCtr x="-5495" y="-15509"/>
                                    </p:animMotion>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56" presetClass="path" presetSubtype="0" accel="50000" decel="50000" fill="hold" grpId="1" nodeType="clickEffect">
                                  <p:stCondLst>
                                    <p:cond delay="0"/>
                                  </p:stCondLst>
                                  <p:childTnLst>
                                    <p:animMotion origin="layout" path="M -1.45833E-6 -1.85185E-6 L -0.01549 -0.22477 " pathEditMode="relative" rAng="0" ptsTypes="AA">
                                      <p:cBhvr>
                                        <p:cTn id="51" dur="2000" fill="hold"/>
                                        <p:tgtEl>
                                          <p:spTgt spid="13"/>
                                        </p:tgtEl>
                                        <p:attrNameLst>
                                          <p:attrName>ppt_x</p:attrName>
                                          <p:attrName>ppt_y</p:attrName>
                                        </p:attrNameLst>
                                      </p:cBhvr>
                                      <p:rCtr x="-781" y="-112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1"/>
      <p:bldP spid="5" grpId="2"/>
      <p:bldP spid="10" grpId="0"/>
      <p:bldP spid="10" grpId="1"/>
      <p:bldP spid="11" grpId="0"/>
      <p:bldP spid="11" grpId="1"/>
      <p:bldP spid="12" grpId="0"/>
      <p:bldP spid="12" grpId="1"/>
      <p:bldP spid="13" grpId="0"/>
      <p:bldP spid="1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39700" y="426033"/>
            <a:ext cx="11912600" cy="5993428"/>
          </a:xfrm>
          <a:prstGeom prst="rect">
            <a:avLst/>
          </a:prstGeom>
        </p:spPr>
        <p:style>
          <a:lnRef idx="1">
            <a:schemeClr val="accent1"/>
          </a:lnRef>
          <a:fillRef idx="2">
            <a:schemeClr val="accent1"/>
          </a:fillRef>
          <a:effectRef idx="1">
            <a:schemeClr val="accent1"/>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None/>
            </a:pPr>
            <a:r>
              <a:rPr lang="en-US" sz="8000" b="1" dirty="0" smtClean="0">
                <a:ln w="22225">
                  <a:solidFill>
                    <a:schemeClr val="accent2"/>
                  </a:solidFill>
                  <a:prstDash val="solid"/>
                </a:ln>
                <a:solidFill>
                  <a:schemeClr val="accent2">
                    <a:lumMod val="40000"/>
                    <a:lumOff val="60000"/>
                  </a:schemeClr>
                </a:solidFill>
              </a:rPr>
              <a:t>Home task</a:t>
            </a:r>
          </a:p>
          <a:p>
            <a:pPr marL="0" indent="0" algn="ctr">
              <a:buNone/>
            </a:pPr>
            <a:r>
              <a:rPr lang="en-US" sz="4800" b="1" dirty="0" smtClean="0">
                <a:ln w="22225">
                  <a:solidFill>
                    <a:schemeClr val="accent2"/>
                  </a:solidFill>
                  <a:prstDash val="solid"/>
                </a:ln>
                <a:solidFill>
                  <a:sysClr val="windowText" lastClr="000000"/>
                </a:solidFill>
              </a:rPr>
              <a:t>Write a short description on </a:t>
            </a:r>
          </a:p>
          <a:p>
            <a:pPr marL="0" indent="0" algn="ctr">
              <a:buNone/>
            </a:pPr>
            <a:r>
              <a:rPr lang="en-US" sz="7200" b="1" dirty="0" smtClean="0">
                <a:ln w="22225">
                  <a:solidFill>
                    <a:schemeClr val="accent2"/>
                  </a:solidFill>
                  <a:prstDash val="solid"/>
                </a:ln>
                <a:solidFill>
                  <a:sysClr val="windowText" lastClr="000000"/>
                </a:solidFill>
              </a:rPr>
              <a:t>“How make </a:t>
            </a:r>
            <a:r>
              <a:rPr lang="en-US" sz="7200" b="1" dirty="0" err="1" smtClean="0">
                <a:ln w="22225">
                  <a:solidFill>
                    <a:schemeClr val="accent2"/>
                  </a:solidFill>
                  <a:prstDash val="solid"/>
                </a:ln>
                <a:solidFill>
                  <a:sysClr val="windowText" lastClr="000000"/>
                </a:solidFill>
              </a:rPr>
              <a:t>Morog</a:t>
            </a:r>
            <a:r>
              <a:rPr lang="en-US" sz="7200" b="1" dirty="0" smtClean="0">
                <a:ln w="22225">
                  <a:solidFill>
                    <a:schemeClr val="accent2"/>
                  </a:solidFill>
                  <a:prstDash val="solid"/>
                </a:ln>
                <a:solidFill>
                  <a:sysClr val="windowText" lastClr="000000"/>
                </a:solidFill>
              </a:rPr>
              <a:t> </a:t>
            </a:r>
            <a:r>
              <a:rPr lang="en-US" sz="7200" b="1" dirty="0" err="1" smtClean="0">
                <a:ln w="22225">
                  <a:solidFill>
                    <a:schemeClr val="accent2"/>
                  </a:solidFill>
                  <a:prstDash val="solid"/>
                </a:ln>
                <a:solidFill>
                  <a:sysClr val="windowText" lastClr="000000"/>
                </a:solidFill>
              </a:rPr>
              <a:t>Polao</a:t>
            </a:r>
            <a:r>
              <a:rPr lang="en-US" sz="7200" b="1" dirty="0" smtClean="0">
                <a:ln w="22225">
                  <a:solidFill>
                    <a:schemeClr val="accent2"/>
                  </a:solidFill>
                  <a:prstDash val="solid"/>
                </a:ln>
                <a:solidFill>
                  <a:sysClr val="windowText" lastClr="000000"/>
                </a:solidFill>
              </a:rPr>
              <a:t>”</a:t>
            </a:r>
            <a:r>
              <a:rPr lang="en-US" sz="13800" b="1" dirty="0" smtClean="0">
                <a:ln w="22225">
                  <a:solidFill>
                    <a:schemeClr val="accent2"/>
                  </a:solidFill>
                  <a:prstDash val="solid"/>
                </a:ln>
                <a:solidFill>
                  <a:sysClr val="windowText" lastClr="000000"/>
                </a:solidFill>
              </a:rPr>
              <a:t> </a:t>
            </a:r>
            <a:endParaRPr lang="en-US" sz="13800" b="1" dirty="0">
              <a:ln w="22225">
                <a:solidFill>
                  <a:schemeClr val="accent2"/>
                </a:solidFill>
                <a:prstDash val="solid"/>
              </a:ln>
              <a:solidFill>
                <a:sysClr val="windowText" lastClr="000000"/>
              </a:solidFill>
            </a:endParaRPr>
          </a:p>
        </p:txBody>
      </p:sp>
    </p:spTree>
    <p:extLst>
      <p:ext uri="{BB962C8B-B14F-4D97-AF65-F5344CB8AC3E}">
        <p14:creationId xmlns:p14="http://schemas.microsoft.com/office/powerpoint/2010/main" val="33699154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627967" y="365125"/>
            <a:ext cx="11147266" cy="5625128"/>
          </a:xfrm>
          <a:prstGeom prst="rect">
            <a:avLst/>
          </a:prstGeom>
          <a:solidFill>
            <a:srgbClr val="FF3399"/>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600" dirty="0" smtClean="0"/>
              <a:t>	</a:t>
            </a:r>
            <a:endParaRPr lang="en-US" sz="16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064626">
            <a:off x="3595397" y="131551"/>
            <a:ext cx="4447592" cy="6092274"/>
          </a:xfrm>
          <a:prstGeom prst="rect">
            <a:avLst/>
          </a:prstGeom>
        </p:spPr>
      </p:pic>
      <p:sp>
        <p:nvSpPr>
          <p:cNvPr id="4" name="Rectangle 3"/>
          <p:cNvSpPr/>
          <p:nvPr/>
        </p:nvSpPr>
        <p:spPr>
          <a:xfrm>
            <a:off x="1436914" y="2644170"/>
            <a:ext cx="9388617" cy="2215991"/>
          </a:xfrm>
          <a:prstGeom prst="rect">
            <a:avLst/>
          </a:prstGeom>
        </p:spPr>
        <p:txBody>
          <a:bodyPr wrap="square">
            <a:spAutoFit/>
          </a:bodyPr>
          <a:lstStyle/>
          <a:p>
            <a:r>
              <a:rPr lang="en-US" sz="13800" dirty="0">
                <a:solidFill>
                  <a:srgbClr val="00B0F0"/>
                </a:solidFill>
              </a:rPr>
              <a:t>Thanks all</a:t>
            </a:r>
            <a:endParaRPr lang="en-US" sz="2400" dirty="0">
              <a:solidFill>
                <a:srgbClr val="00B0F0"/>
              </a:solidFill>
            </a:endParaRPr>
          </a:p>
        </p:txBody>
      </p:sp>
    </p:spTree>
    <p:extLst>
      <p:ext uri="{BB962C8B-B14F-4D97-AF65-F5344CB8AC3E}">
        <p14:creationId xmlns:p14="http://schemas.microsoft.com/office/powerpoint/2010/main" val="80580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repeatCount="indefinite" fill="hold" grpId="0" nodeType="clickEffect">
                                  <p:stCondLst>
                                    <p:cond delay="0"/>
                                  </p:stCondLst>
                                  <p:endCondLst>
                                    <p:cond evt="onNext" delay="0">
                                      <p:tgtEl>
                                        <p:sldTgt/>
                                      </p:tgtEl>
                                    </p:cond>
                                  </p:end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TotalTime>
  <Words>545</Words>
  <Application>Microsoft Office PowerPoint</Application>
  <PresentationFormat>Widescreen</PresentationFormat>
  <Paragraphs>142</Paragraphs>
  <Slides>28</Slides>
  <Notes>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42" baseType="lpstr">
      <vt:lpstr>Arial Unicode MS</vt:lpstr>
      <vt:lpstr>Aharoni</vt:lpstr>
      <vt:lpstr>Arial</vt:lpstr>
      <vt:lpstr>Bodoni MT</vt:lpstr>
      <vt:lpstr>BrahmaputraAMJ</vt:lpstr>
      <vt:lpstr>Calibri</vt:lpstr>
      <vt:lpstr>Calibri Light</vt:lpstr>
      <vt:lpstr>High Tower Text</vt:lpstr>
      <vt:lpstr>Imprint MT Shadow</vt:lpstr>
      <vt:lpstr>NikoshBAN</vt:lpstr>
      <vt:lpstr>Times New Roman</vt:lpstr>
      <vt:lpstr>Wingdings 2</vt:lpstr>
      <vt:lpstr>Office Theme</vt:lpstr>
      <vt:lpstr>Package</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School</dc:creator>
  <cp:lastModifiedBy>Windows User</cp:lastModifiedBy>
  <cp:revision>88</cp:revision>
  <dcterms:created xsi:type="dcterms:W3CDTF">2014-05-19T01:24:18Z</dcterms:created>
  <dcterms:modified xsi:type="dcterms:W3CDTF">2018-09-08T18:01:21Z</dcterms:modified>
</cp:coreProperties>
</file>