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66" r:id="rId2"/>
    <p:sldId id="275" r:id="rId3"/>
    <p:sldId id="257" r:id="rId4"/>
    <p:sldId id="258" r:id="rId5"/>
    <p:sldId id="259" r:id="rId6"/>
    <p:sldId id="274" r:id="rId7"/>
    <p:sldId id="262" r:id="rId8"/>
    <p:sldId id="263" r:id="rId9"/>
    <p:sldId id="264" r:id="rId10"/>
    <p:sldId id="265" r:id="rId11"/>
    <p:sldId id="267" r:id="rId12"/>
    <p:sldId id="268" r:id="rId13"/>
    <p:sldId id="269" r:id="rId14"/>
    <p:sldId id="270" r:id="rId15"/>
    <p:sldId id="271" r:id="rId16"/>
    <p:sldId id="272" r:id="rId17"/>
    <p:sldId id="27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46" autoAdjust="0"/>
    <p:restoredTop sz="93939" autoAdjust="0"/>
  </p:normalViewPr>
  <p:slideViewPr>
    <p:cSldViewPr>
      <p:cViewPr varScale="1">
        <p:scale>
          <a:sx n="70" d="100"/>
          <a:sy n="70" d="100"/>
        </p:scale>
        <p:origin x="1242"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E5611A-3C61-4763-AD44-4559A73DFFE9}" type="datetimeFigureOut">
              <a:rPr lang="en-US" smtClean="0"/>
              <a:pPr/>
              <a:t>08-Sep-18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1EC556-16B9-40FF-960A-AD4795E8220F}" type="slidenum">
              <a:rPr lang="en-US" smtClean="0"/>
              <a:pPr/>
              <a:t>‹#›</a:t>
            </a:fld>
            <a:endParaRPr lang="en-US"/>
          </a:p>
        </p:txBody>
      </p:sp>
    </p:spTree>
    <p:extLst>
      <p:ext uri="{BB962C8B-B14F-4D97-AF65-F5344CB8AC3E}">
        <p14:creationId xmlns:p14="http://schemas.microsoft.com/office/powerpoint/2010/main" val="907117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1EC556-16B9-40FF-960A-AD4795E8220F}" type="slidenum">
              <a:rPr lang="en-US" smtClean="0"/>
              <a:pPr/>
              <a:t>1</a:t>
            </a:fld>
            <a:endParaRPr lang="en-US"/>
          </a:p>
        </p:txBody>
      </p:sp>
    </p:spTree>
    <p:extLst>
      <p:ext uri="{BB962C8B-B14F-4D97-AF65-F5344CB8AC3E}">
        <p14:creationId xmlns:p14="http://schemas.microsoft.com/office/powerpoint/2010/main" val="2198189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1EC556-16B9-40FF-960A-AD4795E8220F}" type="slidenum">
              <a:rPr lang="en-US" smtClean="0"/>
              <a:pPr/>
              <a:t>4</a:t>
            </a:fld>
            <a:endParaRPr lang="en-US"/>
          </a:p>
        </p:txBody>
      </p:sp>
    </p:spTree>
    <p:extLst>
      <p:ext uri="{BB962C8B-B14F-4D97-AF65-F5344CB8AC3E}">
        <p14:creationId xmlns:p14="http://schemas.microsoft.com/office/powerpoint/2010/main" val="3591553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1EC556-16B9-40FF-960A-AD4795E8220F}" type="slidenum">
              <a:rPr lang="en-US" smtClean="0"/>
              <a:pPr/>
              <a:t>7</a:t>
            </a:fld>
            <a:endParaRPr lang="en-US"/>
          </a:p>
        </p:txBody>
      </p:sp>
    </p:spTree>
    <p:extLst>
      <p:ext uri="{BB962C8B-B14F-4D97-AF65-F5344CB8AC3E}">
        <p14:creationId xmlns:p14="http://schemas.microsoft.com/office/powerpoint/2010/main" val="521889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1EC556-16B9-40FF-960A-AD4795E8220F}" type="slidenum">
              <a:rPr lang="en-US" smtClean="0"/>
              <a:pPr/>
              <a:t>9</a:t>
            </a:fld>
            <a:endParaRPr lang="en-US"/>
          </a:p>
        </p:txBody>
      </p:sp>
    </p:spTree>
    <p:extLst>
      <p:ext uri="{BB962C8B-B14F-4D97-AF65-F5344CB8AC3E}">
        <p14:creationId xmlns:p14="http://schemas.microsoft.com/office/powerpoint/2010/main" val="27935362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08-Sep-18</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08-Sep-18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08-Sep-18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08-Sep-18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08-Sep-18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08-Sep-18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08-Sep-18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08-Sep-18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08-Sep-18</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08-Sep-18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08-Sep-18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08-Sep-18</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fade/>
  </p:transition>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0.jpeg"/><Relationship Id="rId11" Type="http://schemas.openxmlformats.org/officeDocument/2006/relationships/image" Target="../media/image25.jpeg"/><Relationship Id="rId5" Type="http://schemas.openxmlformats.org/officeDocument/2006/relationships/image" Target="../media/image19.jpeg"/><Relationship Id="rId10" Type="http://schemas.openxmlformats.org/officeDocument/2006/relationships/image" Target="../media/image24.jpeg"/><Relationship Id="rId4" Type="http://schemas.openxmlformats.org/officeDocument/2006/relationships/image" Target="../media/image18.jpe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jpeg"/><Relationship Id="rId3" Type="http://schemas.openxmlformats.org/officeDocument/2006/relationships/image" Target="../media/image27.jpeg"/><Relationship Id="rId7" Type="http://schemas.openxmlformats.org/officeDocument/2006/relationships/image" Target="../media/image30.jpeg"/><Relationship Id="rId12" Type="http://schemas.openxmlformats.org/officeDocument/2006/relationships/image" Target="../media/image35.png"/><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29.jpeg"/><Relationship Id="rId11" Type="http://schemas.openxmlformats.org/officeDocument/2006/relationships/image" Target="../media/image34.png"/><Relationship Id="rId5" Type="http://schemas.openxmlformats.org/officeDocument/2006/relationships/image" Target="../media/image19.jpeg"/><Relationship Id="rId10" Type="http://schemas.openxmlformats.org/officeDocument/2006/relationships/image" Target="../media/image33.jpeg"/><Relationship Id="rId4" Type="http://schemas.openxmlformats.org/officeDocument/2006/relationships/image" Target="../media/image28.jpeg"/><Relationship Id="rId9" Type="http://schemas.openxmlformats.org/officeDocument/2006/relationships/image" Target="../media/image3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228601"/>
            <a:ext cx="6858000" cy="547687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38600" y="533400"/>
            <a:ext cx="3567112" cy="163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524000" y="4800600"/>
            <a:ext cx="4800600" cy="646331"/>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sz="3600" dirty="0" smtClean="0">
                <a:solidFill>
                  <a:srgbClr val="0070C0"/>
                </a:solidFill>
                <a:latin typeface="Bodoni-Poster" pitchFamily="2" charset="0"/>
              </a:rPr>
              <a:t>HOW ARE YOU ?</a:t>
            </a:r>
            <a:endParaRPr lang="en-US" sz="3600" dirty="0">
              <a:solidFill>
                <a:srgbClr val="0070C0"/>
              </a:solidFill>
              <a:latin typeface="Bodoni-Poster" pitchFamily="2" charset="0"/>
            </a:endParaRPr>
          </a:p>
        </p:txBody>
      </p:sp>
    </p:spTree>
    <p:extLst>
      <p:ext uri="{BB962C8B-B14F-4D97-AF65-F5344CB8AC3E}">
        <p14:creationId xmlns:p14="http://schemas.microsoft.com/office/powerpoint/2010/main" val="1117890168"/>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2"/>
          </p:nvPr>
        </p:nvSpPr>
        <p:spPr>
          <a:xfrm>
            <a:off x="457200" y="1447800"/>
            <a:ext cx="8382000" cy="3733800"/>
          </a:xfrm>
        </p:spPr>
        <p:txBody>
          <a:bodyPr>
            <a:noAutofit/>
          </a:bodyPr>
          <a:lstStyle/>
          <a:p>
            <a:r>
              <a:rPr lang="en-US" sz="3600" b="1" dirty="0" err="1"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Abul</a:t>
            </a:r>
            <a: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 </a:t>
            </a:r>
            <a:r>
              <a:rPr lang="en-US" sz="3600" b="1" dirty="0" err="1"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kalam</a:t>
            </a:r>
            <a: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 </a:t>
            </a:r>
            <a:r>
              <a:rPr lang="en-US" sz="3600" b="1" dirty="0" err="1"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rubel</a:t>
            </a:r>
            <a: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
            </a:r>
            <a:b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br>
            <a: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Assistant Teacher (commerce)</a:t>
            </a:r>
            <a:b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br>
            <a: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Shaheed </a:t>
            </a:r>
            <a:r>
              <a:rPr lang="en-US" sz="3600" b="1" dirty="0" err="1"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alauddin</a:t>
            </a:r>
            <a: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 High School </a:t>
            </a:r>
          </a:p>
          <a:p>
            <a:r>
              <a:rPr lang="en-US" sz="3600" b="1" dirty="0" err="1"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Mirzapur</a:t>
            </a:r>
            <a: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 </a:t>
            </a:r>
            <a:r>
              <a:rPr lang="en-US" sz="3600" b="1" dirty="0" err="1">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P</a:t>
            </a:r>
            <a:r>
              <a:rPr lang="en-US" sz="3600" b="1" dirty="0" err="1"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akundia</a:t>
            </a:r>
            <a: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 </a:t>
            </a:r>
            <a:r>
              <a:rPr lang="en-US" sz="3600" b="1" dirty="0" err="1"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Kishoreganj</a:t>
            </a:r>
            <a: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 </a:t>
            </a:r>
          </a:p>
          <a:p>
            <a: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Class: Six Time: 40 Minutes</a:t>
            </a:r>
            <a:endParaRPr lang="en-US" sz="32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endParaRPr>
          </a:p>
          <a:p>
            <a:r>
              <a:rPr lang="en-US" sz="3200" b="1" dirty="0" smtClean="0">
                <a:solidFill>
                  <a:srgbClr val="0000FF"/>
                </a:solidFill>
                <a:effectLst>
                  <a:outerShdw blurRad="38100" dist="38100" dir="2700000" algn="tl">
                    <a:srgbClr val="000000">
                      <a:alpha val="43137"/>
                    </a:srgbClr>
                  </a:outerShdw>
                </a:effectLst>
                <a:latin typeface="Bodoni MT" pitchFamily="18" charset="0"/>
              </a:rPr>
              <a:t>Contact # 01712276872</a:t>
            </a:r>
            <a:endParaRPr lang="en-US" sz="3200" b="1" dirty="0">
              <a:solidFill>
                <a:srgbClr val="0000FF"/>
              </a:solidFill>
              <a:effectLst>
                <a:outerShdw blurRad="38100" dist="38100" dir="2700000" algn="tl">
                  <a:srgbClr val="000000">
                    <a:alpha val="43137"/>
                  </a:srgbClr>
                </a:outerShdw>
              </a:effectLst>
              <a:latin typeface="Bodoni MT" pitchFamily="18" charset="0"/>
            </a:endParaRPr>
          </a:p>
        </p:txBody>
      </p:sp>
      <p:pic>
        <p:nvPicPr>
          <p:cNvPr id="5" name="Picture Placeholder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11220000" flipH="1" flipV="1">
            <a:off x="7125364" y="444952"/>
            <a:ext cx="1483035" cy="1977380"/>
          </a:xfrm>
        </p:spPr>
      </p:pic>
      <p:sp>
        <p:nvSpPr>
          <p:cNvPr id="7" name="Title 6"/>
          <p:cNvSpPr>
            <a:spLocks noGrp="1"/>
          </p:cNvSpPr>
          <p:nvPr>
            <p:ph type="title"/>
          </p:nvPr>
        </p:nvSpPr>
        <p:spPr>
          <a:xfrm>
            <a:off x="685800" y="514350"/>
            <a:ext cx="3942106"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FF0000"/>
                </a:solidFill>
                <a:effectLst>
                  <a:outerShdw blurRad="50800" dist="39000" dir="5460000" algn="tl">
                    <a:srgbClr val="000000">
                      <a:alpha val="38000"/>
                    </a:srgbClr>
                  </a:outerShdw>
                </a:effectLst>
                <a:latin typeface="Imprint MT Shadow" pitchFamily="82" charset="0"/>
              </a:rPr>
              <a:t>Introduction</a:t>
            </a:r>
            <a:endParaRPr lang="en-US" sz="5400" b="1" cap="none" spc="0" dirty="0">
              <a:ln w="11430"/>
              <a:solidFill>
                <a:srgbClr val="FF0000"/>
              </a:solidFill>
              <a:effectLst>
                <a:outerShdw blurRad="50800" dist="39000" dir="5460000" algn="tl">
                  <a:srgbClr val="000000">
                    <a:alpha val="38000"/>
                  </a:srgbClr>
                </a:outerShdw>
              </a:effectLst>
              <a:latin typeface="Imprint MT Shadow" pitchFamily="82" charset="0"/>
            </a:endParaRPr>
          </a:p>
        </p:txBody>
      </p:sp>
    </p:spTree>
    <p:extLst>
      <p:ext uri="{BB962C8B-B14F-4D97-AF65-F5344CB8AC3E}">
        <p14:creationId xmlns:p14="http://schemas.microsoft.com/office/powerpoint/2010/main" val="363745599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70" decel="100000"/>
                                        <p:tgtEl>
                                          <p:spTgt spid="5"/>
                                        </p:tgtEl>
                                      </p:cBhvr>
                                    </p:animEffect>
                                    <p:animScale>
                                      <p:cBhvr>
                                        <p:cTn id="8" dur="770" decel="100000"/>
                                        <p:tgtEl>
                                          <p:spTgt spid="5"/>
                                        </p:tgtEl>
                                      </p:cBhvr>
                                      <p:from x="10000" y="10000"/>
                                      <p:to x="200000" y="450000"/>
                                    </p:animScale>
                                    <p:animScale>
                                      <p:cBhvr>
                                        <p:cTn id="9" dur="1230" accel="100000" fill="hold">
                                          <p:stCondLst>
                                            <p:cond delay="770"/>
                                          </p:stCondLst>
                                        </p:cTn>
                                        <p:tgtEl>
                                          <p:spTgt spid="5"/>
                                        </p:tgtEl>
                                      </p:cBhvr>
                                      <p:from x="200000" y="450000"/>
                                      <p:to x="100000" y="100000"/>
                                    </p:animScale>
                                    <p:set>
                                      <p:cBhvr>
                                        <p:cTn id="10" dur="770" fill="hold"/>
                                        <p:tgtEl>
                                          <p:spTgt spid="5"/>
                                        </p:tgtEl>
                                        <p:attrNameLst>
                                          <p:attrName>ppt_x</p:attrName>
                                        </p:attrNameLst>
                                      </p:cBhvr>
                                      <p:to>
                                        <p:strVal val="(0.5)"/>
                                      </p:to>
                                    </p:set>
                                    <p:anim from="(0.5)" to="(#ppt_x)" calcmode="lin" valueType="num">
                                      <p:cBhvr>
                                        <p:cTn id="11" dur="1230" accel="100000" fill="hold">
                                          <p:stCondLst>
                                            <p:cond delay="770"/>
                                          </p:stCondLst>
                                        </p:cTn>
                                        <p:tgtEl>
                                          <p:spTgt spid="5"/>
                                        </p:tgtEl>
                                        <p:attrNameLst>
                                          <p:attrName>ppt_x</p:attrName>
                                        </p:attrNameLst>
                                      </p:cBhvr>
                                    </p:anim>
                                    <p:set>
                                      <p:cBhvr>
                                        <p:cTn id="12" dur="770" fill="hold"/>
                                        <p:tgtEl>
                                          <p:spTgt spid="5"/>
                                        </p:tgtEl>
                                        <p:attrNameLst>
                                          <p:attrName>ppt_y</p:attrName>
                                        </p:attrNameLst>
                                      </p:cBhvr>
                                      <p:to>
                                        <p:strVal val="(#ppt_y+0.4)"/>
                                      </p:to>
                                    </p:set>
                                    <p:anim from="(#ppt_y+0.4)" to="(#ppt_y)" calcmode="lin" valueType="num">
                                      <p:cBhvr>
                                        <p:cTn id="13" dur="1230" accel="100000" fill="hold">
                                          <p:stCondLst>
                                            <p:cond delay="770"/>
                                          </p:stCondLst>
                                        </p:cTn>
                                        <p:tgtEl>
                                          <p:spTgt spid="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p Ribbon 6"/>
          <p:cNvSpPr/>
          <p:nvPr/>
        </p:nvSpPr>
        <p:spPr>
          <a:xfrm>
            <a:off x="1107831" y="381000"/>
            <a:ext cx="6934200" cy="990600"/>
          </a:xfrm>
          <a:prstGeom prst="ribbon2">
            <a:avLst/>
          </a:prstGeom>
          <a:solidFill>
            <a:schemeClr val="accent5">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Identity</a:t>
            </a:r>
            <a:endPar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9" name="Round Diagonal Corner Rectangle 8"/>
          <p:cNvSpPr/>
          <p:nvPr/>
        </p:nvSpPr>
        <p:spPr>
          <a:xfrm>
            <a:off x="1371600" y="3352800"/>
            <a:ext cx="7350369" cy="2895600"/>
          </a:xfrm>
          <a:prstGeom prst="round2DiagRect">
            <a:avLst/>
          </a:prstGeom>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a:p>
          <a:p>
            <a:pPr algn="ctr"/>
            <a:endParaRPr lang="en-US" dirty="0" smtClean="0"/>
          </a:p>
          <a:p>
            <a:pPr algn="ctr"/>
            <a:r>
              <a:rPr lang="en-US" sz="2000" dirty="0" smtClean="0">
                <a:solidFill>
                  <a:srgbClr val="002060"/>
                </a:solidFill>
                <a:latin typeface="Times New Roman" pitchFamily="18" charset="0"/>
                <a:cs typeface="Times New Roman" pitchFamily="18" charset="0"/>
              </a:rPr>
              <a:t>English For Today</a:t>
            </a:r>
          </a:p>
          <a:p>
            <a:pPr algn="ctr"/>
            <a:r>
              <a:rPr lang="en-US" sz="2000" dirty="0" smtClean="0">
                <a:solidFill>
                  <a:srgbClr val="002060"/>
                </a:solidFill>
                <a:latin typeface="Times New Roman" pitchFamily="18" charset="0"/>
                <a:cs typeface="Times New Roman" pitchFamily="18" charset="0"/>
              </a:rPr>
              <a:t>Class : 9+10</a:t>
            </a:r>
          </a:p>
          <a:p>
            <a:pPr algn="ctr"/>
            <a:r>
              <a:rPr lang="en-US" sz="2000" dirty="0" smtClean="0">
                <a:solidFill>
                  <a:srgbClr val="002060"/>
                </a:solidFill>
                <a:latin typeface="Times New Roman" pitchFamily="18" charset="0"/>
                <a:cs typeface="Times New Roman" pitchFamily="18" charset="0"/>
              </a:rPr>
              <a:t>Unit : Six.</a:t>
            </a:r>
            <a:endParaRPr lang="en-US" sz="2000" dirty="0">
              <a:solidFill>
                <a:srgbClr val="002060"/>
              </a:solidFill>
              <a:latin typeface="Times New Roman" pitchFamily="18" charset="0"/>
              <a:cs typeface="Times New Roman"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0800" y="1371600"/>
            <a:ext cx="4452937" cy="2224087"/>
          </a:xfrm>
          <a:prstGeom prst="rect">
            <a:avLst/>
          </a:prstGeom>
        </p:spPr>
      </p:pic>
    </p:spTree>
    <p:extLst>
      <p:ext uri="{BB962C8B-B14F-4D97-AF65-F5344CB8AC3E}">
        <p14:creationId xmlns:p14="http://schemas.microsoft.com/office/powerpoint/2010/main" val="3708367971"/>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own Arrow Callout 1"/>
          <p:cNvSpPr/>
          <p:nvPr/>
        </p:nvSpPr>
        <p:spPr>
          <a:xfrm>
            <a:off x="2057400" y="381000"/>
            <a:ext cx="4953000" cy="914400"/>
          </a:xfrm>
          <a:prstGeom prst="downArrowCallout">
            <a:avLst/>
          </a:prstGeom>
          <a:solidFill>
            <a:schemeClr val="accent1">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Look at the Flags</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4225" y="1430791"/>
            <a:ext cx="2163061" cy="147637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91200" y="1430791"/>
            <a:ext cx="1851825" cy="147637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91200" y="3810000"/>
            <a:ext cx="1851825" cy="14478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5800" y="1430791"/>
            <a:ext cx="2428875" cy="161244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52369" y="3810000"/>
            <a:ext cx="2163061" cy="14478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8"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6275" y="3810000"/>
            <a:ext cx="2428875" cy="14478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9" name="Rounded Rectangle 8"/>
          <p:cNvSpPr/>
          <p:nvPr/>
        </p:nvSpPr>
        <p:spPr>
          <a:xfrm>
            <a:off x="533400" y="6019800"/>
            <a:ext cx="7924800" cy="685800"/>
          </a:xfrm>
          <a:prstGeom prst="roundRect">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bg1"/>
                </a:solidFill>
                <a:latin typeface="Times New Roman" pitchFamily="18" charset="0"/>
                <a:cs typeface="Times New Roman" pitchFamily="18" charset="0"/>
              </a:rPr>
              <a:t>Do you know which countries belongs to these flags ?</a:t>
            </a:r>
            <a:endParaRPr lang="en-US" sz="2400" dirty="0">
              <a:solidFill>
                <a:schemeClr val="bg1"/>
              </a:solidFill>
              <a:latin typeface="Times New Roman" pitchFamily="18" charset="0"/>
              <a:cs typeface="Times New Roman" pitchFamily="18" charset="0"/>
            </a:endParaRPr>
          </a:p>
        </p:txBody>
      </p:sp>
      <p:sp>
        <p:nvSpPr>
          <p:cNvPr id="11" name="Round Diagonal Corner Rectangle 10"/>
          <p:cNvSpPr/>
          <p:nvPr/>
        </p:nvSpPr>
        <p:spPr>
          <a:xfrm>
            <a:off x="838200" y="3200400"/>
            <a:ext cx="2057400" cy="45720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Maldives</a:t>
            </a:r>
            <a:endParaRPr lang="en-US" dirty="0"/>
          </a:p>
        </p:txBody>
      </p:sp>
      <p:sp>
        <p:nvSpPr>
          <p:cNvPr id="12" name="Rounded Rectangle 11"/>
          <p:cNvSpPr/>
          <p:nvPr/>
        </p:nvSpPr>
        <p:spPr>
          <a:xfrm>
            <a:off x="3442844" y="3200400"/>
            <a:ext cx="2044442"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Sri Lanka</a:t>
            </a:r>
            <a:endParaRPr lang="en-US" dirty="0"/>
          </a:p>
        </p:txBody>
      </p:sp>
      <p:sp>
        <p:nvSpPr>
          <p:cNvPr id="13" name="Rounded Rectangle 12"/>
          <p:cNvSpPr/>
          <p:nvPr/>
        </p:nvSpPr>
        <p:spPr>
          <a:xfrm>
            <a:off x="5829300" y="3200400"/>
            <a:ext cx="1676400" cy="4619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India</a:t>
            </a:r>
            <a:endParaRPr lang="en-US" dirty="0"/>
          </a:p>
        </p:txBody>
      </p:sp>
      <p:sp>
        <p:nvSpPr>
          <p:cNvPr id="14" name="Rounded Rectangle 13"/>
          <p:cNvSpPr/>
          <p:nvPr/>
        </p:nvSpPr>
        <p:spPr>
          <a:xfrm>
            <a:off x="914400" y="5410200"/>
            <a:ext cx="19050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Nepal</a:t>
            </a:r>
            <a:endParaRPr lang="en-US" dirty="0"/>
          </a:p>
        </p:txBody>
      </p:sp>
      <p:sp>
        <p:nvSpPr>
          <p:cNvPr id="15" name="Rounded Rectangle 14"/>
          <p:cNvSpPr/>
          <p:nvPr/>
        </p:nvSpPr>
        <p:spPr>
          <a:xfrm>
            <a:off x="3442844" y="5410200"/>
            <a:ext cx="2163061"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Pakistan</a:t>
            </a:r>
            <a:endParaRPr lang="en-US" dirty="0"/>
          </a:p>
        </p:txBody>
      </p:sp>
      <p:sp>
        <p:nvSpPr>
          <p:cNvPr id="16" name="Rounded Rectangle 15"/>
          <p:cNvSpPr/>
          <p:nvPr/>
        </p:nvSpPr>
        <p:spPr>
          <a:xfrm>
            <a:off x="5943600" y="5410200"/>
            <a:ext cx="1699425"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Bhutan</a:t>
            </a:r>
            <a:endParaRPr lang="en-US" dirty="0"/>
          </a:p>
        </p:txBody>
      </p:sp>
      <p:sp>
        <p:nvSpPr>
          <p:cNvPr id="10" name="Rounded Rectangle 9"/>
          <p:cNvSpPr/>
          <p:nvPr/>
        </p:nvSpPr>
        <p:spPr>
          <a:xfrm>
            <a:off x="655065" y="6019800"/>
            <a:ext cx="7620000" cy="685800"/>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latin typeface="Times New Roman" pitchFamily="18" charset="0"/>
                <a:cs typeface="Times New Roman" pitchFamily="18" charset="0"/>
              </a:rPr>
              <a:t>These are our </a:t>
            </a:r>
            <a:r>
              <a:rPr lang="en-US" sz="3200" dirty="0" err="1" smtClean="0">
                <a:latin typeface="Times New Roman" pitchFamily="18" charset="0"/>
                <a:cs typeface="Times New Roman" pitchFamily="18" charset="0"/>
              </a:rPr>
              <a:t>neighbour</a:t>
            </a:r>
            <a:r>
              <a:rPr lang="en-US" sz="3200" dirty="0" smtClean="0">
                <a:latin typeface="Times New Roman" pitchFamily="18" charset="0"/>
                <a:cs typeface="Times New Roman" pitchFamily="18" charset="0"/>
              </a:rPr>
              <a:t> countries.</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115299158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down)">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down)">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down)">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fltVal val="0"/>
                                          </p:val>
                                        </p:tav>
                                        <p:tav tm="100000">
                                          <p:val>
                                            <p:strVal val="#ppt_w"/>
                                          </p:val>
                                        </p:tav>
                                      </p:tavLst>
                                    </p:anim>
                                    <p:anim calcmode="lin" valueType="num">
                                      <p:cBhvr>
                                        <p:cTn id="45" dur="500" fill="hold"/>
                                        <p:tgtEl>
                                          <p:spTgt spid="10"/>
                                        </p:tgtEl>
                                        <p:attrNameLst>
                                          <p:attrName>ppt_h</p:attrName>
                                        </p:attrNameLst>
                                      </p:cBhvr>
                                      <p:tavLst>
                                        <p:tav tm="0">
                                          <p:val>
                                            <p:fltVal val="0"/>
                                          </p:val>
                                        </p:tav>
                                        <p:tav tm="100000">
                                          <p:val>
                                            <p:strVal val="#ppt_h"/>
                                          </p:val>
                                        </p:tav>
                                      </p:tavLst>
                                    </p:anim>
                                    <p:animEffect transition="in" filter="fade">
                                      <p:cBhvr>
                                        <p:cTn id="4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P spid="14" grpId="0" animBg="1"/>
      <p:bldP spid="15" grpId="0" animBg="1"/>
      <p:bldP spid="16"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4600" y="1066800"/>
            <a:ext cx="4724400" cy="44196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3" name="Round Diagonal Corner Rectangle 2"/>
          <p:cNvSpPr/>
          <p:nvPr/>
        </p:nvSpPr>
        <p:spPr>
          <a:xfrm>
            <a:off x="2438400" y="304800"/>
            <a:ext cx="4724400" cy="609600"/>
          </a:xfrm>
          <a:prstGeom prst="round2Diag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latin typeface="Times New Roman" pitchFamily="18" charset="0"/>
                <a:cs typeface="Times New Roman" pitchFamily="18" charset="0"/>
              </a:rPr>
              <a:t>What is the name of this peak ?</a:t>
            </a:r>
            <a:endParaRPr lang="en-US" sz="2800" dirty="0">
              <a:latin typeface="Times New Roman" pitchFamily="18" charset="0"/>
              <a:cs typeface="Times New Roman" pitchFamily="18" charset="0"/>
            </a:endParaRPr>
          </a:p>
        </p:txBody>
      </p:sp>
      <p:sp>
        <p:nvSpPr>
          <p:cNvPr id="4" name="Round Diagonal Corner Rectangle 3"/>
          <p:cNvSpPr/>
          <p:nvPr/>
        </p:nvSpPr>
        <p:spPr>
          <a:xfrm>
            <a:off x="3040380" y="5562600"/>
            <a:ext cx="3810000" cy="609600"/>
          </a:xfrm>
          <a:prstGeom prst="round2Diag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latin typeface="Times New Roman" pitchFamily="18" charset="0"/>
                <a:cs typeface="Times New Roman" pitchFamily="18" charset="0"/>
              </a:rPr>
              <a:t>Mount Everest</a:t>
            </a:r>
            <a:endParaRPr lang="en-US" sz="32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3600" y="228600"/>
            <a:ext cx="5876925" cy="1116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2290" y="5329871"/>
            <a:ext cx="4198620" cy="165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33600" y="152400"/>
            <a:ext cx="60960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67000" y="4038600"/>
            <a:ext cx="4229100" cy="914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21140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050"/>
                                        </p:tgtEl>
                                        <p:attrNameLst>
                                          <p:attrName>style.visibility</p:attrName>
                                        </p:attrNameLst>
                                      </p:cBhvr>
                                      <p:to>
                                        <p:strVal val="visible"/>
                                      </p:to>
                                    </p:set>
                                    <p:anim calcmode="lin" valueType="num">
                                      <p:cBhvr>
                                        <p:cTn id="21" dur="500" fill="hold"/>
                                        <p:tgtEl>
                                          <p:spTgt spid="2050"/>
                                        </p:tgtEl>
                                        <p:attrNameLst>
                                          <p:attrName>ppt_w</p:attrName>
                                        </p:attrNameLst>
                                      </p:cBhvr>
                                      <p:tavLst>
                                        <p:tav tm="0">
                                          <p:val>
                                            <p:fltVal val="0"/>
                                          </p:val>
                                        </p:tav>
                                        <p:tav tm="100000">
                                          <p:val>
                                            <p:strVal val="#ppt_w"/>
                                          </p:val>
                                        </p:tav>
                                      </p:tavLst>
                                    </p:anim>
                                    <p:anim calcmode="lin" valueType="num">
                                      <p:cBhvr>
                                        <p:cTn id="22" dur="500" fill="hold"/>
                                        <p:tgtEl>
                                          <p:spTgt spid="2050"/>
                                        </p:tgtEl>
                                        <p:attrNameLst>
                                          <p:attrName>ppt_h</p:attrName>
                                        </p:attrNameLst>
                                      </p:cBhvr>
                                      <p:tavLst>
                                        <p:tav tm="0">
                                          <p:val>
                                            <p:fltVal val="0"/>
                                          </p:val>
                                        </p:tav>
                                        <p:tav tm="100000">
                                          <p:val>
                                            <p:strVal val="#ppt_h"/>
                                          </p:val>
                                        </p:tav>
                                      </p:tavLst>
                                    </p:anim>
                                    <p:animEffect transition="in" filter="fade">
                                      <p:cBhvr>
                                        <p:cTn id="23" dur="500"/>
                                        <p:tgtEl>
                                          <p:spTgt spid="2050"/>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052"/>
                                        </p:tgtEl>
                                        <p:attrNameLst>
                                          <p:attrName>style.visibility</p:attrName>
                                        </p:attrNameLst>
                                      </p:cBhvr>
                                      <p:to>
                                        <p:strVal val="visible"/>
                                      </p:to>
                                    </p:set>
                                    <p:anim calcmode="lin" valueType="num">
                                      <p:cBhvr>
                                        <p:cTn id="28" dur="500" fill="hold"/>
                                        <p:tgtEl>
                                          <p:spTgt spid="2052"/>
                                        </p:tgtEl>
                                        <p:attrNameLst>
                                          <p:attrName>ppt_w</p:attrName>
                                        </p:attrNameLst>
                                      </p:cBhvr>
                                      <p:tavLst>
                                        <p:tav tm="0">
                                          <p:val>
                                            <p:fltVal val="0"/>
                                          </p:val>
                                        </p:tav>
                                        <p:tav tm="100000">
                                          <p:val>
                                            <p:strVal val="#ppt_w"/>
                                          </p:val>
                                        </p:tav>
                                      </p:tavLst>
                                    </p:anim>
                                    <p:anim calcmode="lin" valueType="num">
                                      <p:cBhvr>
                                        <p:cTn id="29" dur="500" fill="hold"/>
                                        <p:tgtEl>
                                          <p:spTgt spid="2052"/>
                                        </p:tgtEl>
                                        <p:attrNameLst>
                                          <p:attrName>ppt_h</p:attrName>
                                        </p:attrNameLst>
                                      </p:cBhvr>
                                      <p:tavLst>
                                        <p:tav tm="0">
                                          <p:val>
                                            <p:fltVal val="0"/>
                                          </p:val>
                                        </p:tav>
                                        <p:tav tm="100000">
                                          <p:val>
                                            <p:strVal val="#ppt_h"/>
                                          </p:val>
                                        </p:tav>
                                      </p:tavLst>
                                    </p:anim>
                                    <p:animEffect transition="in" filter="fade">
                                      <p:cBhvr>
                                        <p:cTn id="30" dur="500"/>
                                        <p:tgtEl>
                                          <p:spTgt spid="2052"/>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053"/>
                                        </p:tgtEl>
                                        <p:attrNameLst>
                                          <p:attrName>style.visibility</p:attrName>
                                        </p:attrNameLst>
                                      </p:cBhvr>
                                      <p:to>
                                        <p:strVal val="visible"/>
                                      </p:to>
                                    </p:set>
                                    <p:anim calcmode="lin" valueType="num">
                                      <p:cBhvr>
                                        <p:cTn id="35" dur="500" fill="hold"/>
                                        <p:tgtEl>
                                          <p:spTgt spid="2053"/>
                                        </p:tgtEl>
                                        <p:attrNameLst>
                                          <p:attrName>ppt_w</p:attrName>
                                        </p:attrNameLst>
                                      </p:cBhvr>
                                      <p:tavLst>
                                        <p:tav tm="0">
                                          <p:val>
                                            <p:fltVal val="0"/>
                                          </p:val>
                                        </p:tav>
                                        <p:tav tm="100000">
                                          <p:val>
                                            <p:strVal val="#ppt_w"/>
                                          </p:val>
                                        </p:tav>
                                      </p:tavLst>
                                    </p:anim>
                                    <p:anim calcmode="lin" valueType="num">
                                      <p:cBhvr>
                                        <p:cTn id="36" dur="500" fill="hold"/>
                                        <p:tgtEl>
                                          <p:spTgt spid="2053"/>
                                        </p:tgtEl>
                                        <p:attrNameLst>
                                          <p:attrName>ppt_h</p:attrName>
                                        </p:attrNameLst>
                                      </p:cBhvr>
                                      <p:tavLst>
                                        <p:tav tm="0">
                                          <p:val>
                                            <p:fltVal val="0"/>
                                          </p:val>
                                        </p:tav>
                                        <p:tav tm="100000">
                                          <p:val>
                                            <p:strVal val="#ppt_h"/>
                                          </p:val>
                                        </p:tav>
                                      </p:tavLst>
                                    </p:anim>
                                    <p:animEffect transition="in" filter="fade">
                                      <p:cBhvr>
                                        <p:cTn id="37" dur="500"/>
                                        <p:tgtEl>
                                          <p:spTgt spid="2053"/>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2054"/>
                                        </p:tgtEl>
                                        <p:attrNameLst>
                                          <p:attrName>style.visibility</p:attrName>
                                        </p:attrNameLst>
                                      </p:cBhvr>
                                      <p:to>
                                        <p:strVal val="visible"/>
                                      </p:to>
                                    </p:set>
                                    <p:anim calcmode="lin" valueType="num">
                                      <p:cBhvr>
                                        <p:cTn id="42" dur="500" fill="hold"/>
                                        <p:tgtEl>
                                          <p:spTgt spid="2054"/>
                                        </p:tgtEl>
                                        <p:attrNameLst>
                                          <p:attrName>ppt_w</p:attrName>
                                        </p:attrNameLst>
                                      </p:cBhvr>
                                      <p:tavLst>
                                        <p:tav tm="0">
                                          <p:val>
                                            <p:fltVal val="0"/>
                                          </p:val>
                                        </p:tav>
                                        <p:tav tm="100000">
                                          <p:val>
                                            <p:strVal val="#ppt_w"/>
                                          </p:val>
                                        </p:tav>
                                      </p:tavLst>
                                    </p:anim>
                                    <p:anim calcmode="lin" valueType="num">
                                      <p:cBhvr>
                                        <p:cTn id="43" dur="500" fill="hold"/>
                                        <p:tgtEl>
                                          <p:spTgt spid="2054"/>
                                        </p:tgtEl>
                                        <p:attrNameLst>
                                          <p:attrName>ppt_h</p:attrName>
                                        </p:attrNameLst>
                                      </p:cBhvr>
                                      <p:tavLst>
                                        <p:tav tm="0">
                                          <p:val>
                                            <p:fltVal val="0"/>
                                          </p:val>
                                        </p:tav>
                                        <p:tav tm="100000">
                                          <p:val>
                                            <p:strVal val="#ppt_h"/>
                                          </p:val>
                                        </p:tav>
                                      </p:tavLst>
                                    </p:anim>
                                    <p:animEffect transition="in" filter="fade">
                                      <p:cBhvr>
                                        <p:cTn id="44"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p:cNvSpPr/>
          <p:nvPr/>
        </p:nvSpPr>
        <p:spPr>
          <a:xfrm>
            <a:off x="2362200" y="533400"/>
            <a:ext cx="4419600" cy="685800"/>
          </a:xfrm>
          <a:prstGeom prst="round2Diag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latin typeface="Times New Roman" pitchFamily="18" charset="0"/>
                <a:cs typeface="Times New Roman" pitchFamily="18" charset="0"/>
              </a:rPr>
              <a:t>Learning  Outcomes</a:t>
            </a:r>
            <a:endParaRPr lang="en-US" sz="3200" dirty="0">
              <a:latin typeface="Times New Roman" pitchFamily="18" charset="0"/>
              <a:cs typeface="Times New Roman" pitchFamily="18" charset="0"/>
            </a:endParaRPr>
          </a:p>
        </p:txBody>
      </p:sp>
      <p:sp>
        <p:nvSpPr>
          <p:cNvPr id="3" name="Round Diagonal Corner Rectangle 2"/>
          <p:cNvSpPr/>
          <p:nvPr/>
        </p:nvSpPr>
        <p:spPr>
          <a:xfrm>
            <a:off x="685800" y="1524000"/>
            <a:ext cx="7162800" cy="4038600"/>
          </a:xfrm>
          <a:prstGeom prst="round2Diag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00"/>
                </a:solidFill>
                <a:latin typeface="Times New Roman" pitchFamily="18" charset="0"/>
                <a:cs typeface="Times New Roman" pitchFamily="18" charset="0"/>
              </a:rPr>
              <a:t>After we have studied this unit, we will be able to</a:t>
            </a:r>
          </a:p>
          <a:p>
            <a:pPr algn="ctr"/>
            <a:endParaRPr lang="en-US" dirty="0" smtClean="0">
              <a:latin typeface="Times New Roman" pitchFamily="18" charset="0"/>
              <a:cs typeface="Times New Roman" pitchFamily="18" charset="0"/>
            </a:endParaRPr>
          </a:p>
          <a:p>
            <a:pPr marL="285750" indent="-285750">
              <a:buFont typeface="Wingdings" pitchFamily="2" charset="2"/>
              <a:buChar char="v"/>
            </a:pPr>
            <a:r>
              <a:rPr lang="en-US" dirty="0" smtClean="0">
                <a:latin typeface="Times New Roman" pitchFamily="18" charset="0"/>
                <a:cs typeface="Times New Roman" pitchFamily="18" charset="0"/>
              </a:rPr>
              <a:t>Read, comprehend and </a:t>
            </a:r>
            <a:r>
              <a:rPr lang="en-US" dirty="0" err="1" smtClean="0">
                <a:latin typeface="Times New Roman" pitchFamily="18" charset="0"/>
                <a:cs typeface="Times New Roman" pitchFamily="18" charset="0"/>
              </a:rPr>
              <a:t>summerise</a:t>
            </a:r>
            <a:r>
              <a:rPr lang="en-US" dirty="0" smtClean="0">
                <a:latin typeface="Times New Roman" pitchFamily="18" charset="0"/>
                <a:cs typeface="Times New Roman" pitchFamily="18" charset="0"/>
              </a:rPr>
              <a:t> texts.</a:t>
            </a:r>
          </a:p>
          <a:p>
            <a:pPr marL="285750" indent="-285750">
              <a:buFont typeface="Wingdings" pitchFamily="2" charset="2"/>
              <a:buChar char="v"/>
            </a:pPr>
            <a:endParaRPr lang="en-US" dirty="0" smtClean="0">
              <a:latin typeface="Times New Roman" pitchFamily="18" charset="0"/>
              <a:cs typeface="Times New Roman" pitchFamily="18" charset="0"/>
            </a:endParaRPr>
          </a:p>
          <a:p>
            <a:pPr marL="285750" indent="-285750">
              <a:buFont typeface="Wingdings" pitchFamily="2" charset="2"/>
              <a:buChar char="v"/>
            </a:pPr>
            <a:r>
              <a:rPr lang="en-US" dirty="0" smtClean="0">
                <a:latin typeface="Times New Roman" pitchFamily="18" charset="0"/>
                <a:cs typeface="Times New Roman" pitchFamily="18" charset="0"/>
              </a:rPr>
              <a:t>Ask and answer questions.</a:t>
            </a:r>
          </a:p>
          <a:p>
            <a:endParaRPr lang="en-US" dirty="0" smtClean="0">
              <a:latin typeface="Times New Roman" pitchFamily="18" charset="0"/>
              <a:cs typeface="Times New Roman" pitchFamily="18" charset="0"/>
            </a:endParaRPr>
          </a:p>
          <a:p>
            <a:pPr marL="285750" indent="-285750">
              <a:buFont typeface="Wingdings" pitchFamily="2" charset="2"/>
              <a:buChar char="v"/>
            </a:pPr>
            <a:r>
              <a:rPr lang="en-US" dirty="0" smtClean="0">
                <a:latin typeface="Times New Roman" pitchFamily="18" charset="0"/>
                <a:cs typeface="Times New Roman" pitchFamily="18" charset="0"/>
              </a:rPr>
              <a:t>Read travel ads and talk about them.</a:t>
            </a:r>
          </a:p>
          <a:p>
            <a:endParaRPr lang="en-US" dirty="0" smtClean="0">
              <a:latin typeface="Times New Roman" pitchFamily="18" charset="0"/>
              <a:cs typeface="Times New Roman" pitchFamily="18" charset="0"/>
            </a:endParaRPr>
          </a:p>
          <a:p>
            <a:pPr marL="285750" indent="-285750">
              <a:buFont typeface="Wingdings" pitchFamily="2" charset="2"/>
              <a:buChar char="v"/>
            </a:pPr>
            <a:r>
              <a:rPr lang="en-US" dirty="0" smtClean="0">
                <a:latin typeface="Times New Roman" pitchFamily="18" charset="0"/>
                <a:cs typeface="Times New Roman" pitchFamily="18" charset="0"/>
              </a:rPr>
              <a:t>Write letters to friends describing places of interest. </a:t>
            </a:r>
          </a:p>
          <a:p>
            <a:pPr marL="285750" indent="-285750">
              <a:buFont typeface="Wingdings" pitchFamily="2" charset="2"/>
              <a:buChar char="v"/>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811755171"/>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p:cNvSpPr/>
          <p:nvPr/>
        </p:nvSpPr>
        <p:spPr>
          <a:xfrm>
            <a:off x="1761173" y="381000"/>
            <a:ext cx="6248400" cy="609600"/>
          </a:xfrm>
          <a:prstGeom prst="round2DiagRect">
            <a:avLst/>
          </a:prstGeom>
          <a:solidFill>
            <a:schemeClr val="accent1">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Presentation ( Model reading by the teacher )</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167396"/>
            <a:ext cx="1428750" cy="2059991"/>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91100" y="1195971"/>
            <a:ext cx="1676400" cy="2059992"/>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57800" y="4737178"/>
            <a:ext cx="1562100" cy="1931083"/>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29000" y="4737177"/>
            <a:ext cx="1600200" cy="1931083"/>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19900" y="1167396"/>
            <a:ext cx="1946382" cy="2050466"/>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4098"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1175" y="4693159"/>
            <a:ext cx="1395413" cy="1975102"/>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738313" y="1143000"/>
            <a:ext cx="1447800" cy="208438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1" name="Pictur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68546" y="4693158"/>
            <a:ext cx="1697736" cy="1975104"/>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2" name="Picture 1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95275" y="2436190"/>
            <a:ext cx="1457325" cy="2256969"/>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13" name="Round Diagonal Corner Rectangle 12"/>
          <p:cNvSpPr/>
          <p:nvPr/>
        </p:nvSpPr>
        <p:spPr>
          <a:xfrm>
            <a:off x="1828800" y="3505200"/>
            <a:ext cx="6937482" cy="990600"/>
          </a:xfrm>
          <a:prstGeom prst="round2DiagRect">
            <a:avLst/>
          </a:prstGeom>
          <a:solidFill>
            <a:schemeClr val="bg2">
              <a:lumMod val="2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bg1"/>
                </a:solidFill>
                <a:latin typeface="Times New Roman" pitchFamily="18" charset="0"/>
                <a:cs typeface="Times New Roman" pitchFamily="18" charset="0"/>
              </a:rPr>
              <a:t>a. Known as the Land of Everest. Nepal is one of the most charming countries in Asia. It Is also known as the only Hindu Kingdom in the world………………………New year.</a:t>
            </a:r>
          </a:p>
        </p:txBody>
      </p:sp>
    </p:spTree>
    <p:extLst>
      <p:ext uri="{BB962C8B-B14F-4D97-AF65-F5344CB8AC3E}">
        <p14:creationId xmlns:p14="http://schemas.microsoft.com/office/powerpoint/2010/main" val="26613993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p:cNvSpPr/>
          <p:nvPr/>
        </p:nvSpPr>
        <p:spPr>
          <a:xfrm>
            <a:off x="1676400" y="304800"/>
            <a:ext cx="5562600" cy="533400"/>
          </a:xfrm>
          <a:prstGeom prst="round2Diag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Times New Roman" pitchFamily="18" charset="0"/>
                <a:cs typeface="Times New Roman" pitchFamily="18" charset="0"/>
              </a:rPr>
              <a:t>Presentation ( Word Meaning )</a:t>
            </a:r>
            <a:endParaRPr lang="en-US" sz="2400" dirty="0">
              <a:latin typeface="Times New Roman" pitchFamily="18" charset="0"/>
              <a:cs typeface="Times New Roman"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923101126"/>
              </p:ext>
            </p:extLst>
          </p:nvPr>
        </p:nvGraphicFramePr>
        <p:xfrm>
          <a:off x="228600" y="990598"/>
          <a:ext cx="8686800" cy="5638802"/>
        </p:xfrm>
        <a:graphic>
          <a:graphicData uri="http://schemas.openxmlformats.org/drawingml/2006/table">
            <a:tbl>
              <a:tblPr firstRow="1" bandRow="1">
                <a:tableStyleId>{5C22544A-7EE6-4342-B048-85BDC9FD1C3A}</a:tableStyleId>
              </a:tblPr>
              <a:tblGrid>
                <a:gridCol w="2171700"/>
                <a:gridCol w="2171700"/>
                <a:gridCol w="2171700"/>
                <a:gridCol w="2171700"/>
              </a:tblGrid>
              <a:tr h="898761">
                <a:tc>
                  <a:txBody>
                    <a:bodyPr/>
                    <a:lstStyle/>
                    <a:p>
                      <a:r>
                        <a:rPr lang="en-US" dirty="0" smtClean="0">
                          <a:latin typeface="Times New Roman" pitchFamily="18" charset="0"/>
                          <a:cs typeface="Times New Roman" pitchFamily="18" charset="0"/>
                        </a:rPr>
                        <a:t>Sublime</a:t>
                      </a:r>
                      <a:endParaRPr lang="en-US" dirty="0">
                        <a:latin typeface="Times New Roman" pitchFamily="18" charset="0"/>
                        <a:cs typeface="Times New Roman" pitchFamily="18" charset="0"/>
                      </a:endParaRPr>
                    </a:p>
                  </a:txBody>
                  <a:tcPr/>
                </a:tc>
                <a:tc>
                  <a:txBody>
                    <a:bodyPr/>
                    <a:lstStyle/>
                    <a:p>
                      <a:endParaRPr lang="en-US" dirty="0"/>
                    </a:p>
                  </a:txBody>
                  <a:tcPr/>
                </a:tc>
                <a:tc>
                  <a:txBody>
                    <a:bodyPr/>
                    <a:lstStyle/>
                    <a:p>
                      <a:r>
                        <a:rPr lang="en-US" dirty="0" smtClean="0">
                          <a:latin typeface="Times New Roman" pitchFamily="18" charset="0"/>
                          <a:cs typeface="Times New Roman" pitchFamily="18" charset="0"/>
                        </a:rPr>
                        <a:t>Vibrant</a:t>
                      </a:r>
                    </a:p>
                    <a:p>
                      <a:endParaRPr lang="en-US" dirty="0">
                        <a:latin typeface="Times New Roman" pitchFamily="18" charset="0"/>
                        <a:cs typeface="Times New Roman" pitchFamily="18" charset="0"/>
                      </a:endParaRPr>
                    </a:p>
                  </a:txBody>
                  <a:tcPr/>
                </a:tc>
                <a:tc>
                  <a:txBody>
                    <a:bodyPr/>
                    <a:lstStyle/>
                    <a:p>
                      <a:endParaRPr lang="en-US" dirty="0"/>
                    </a:p>
                  </a:txBody>
                  <a:tcPr/>
                </a:tc>
              </a:tr>
              <a:tr h="898761">
                <a:tc>
                  <a:txBody>
                    <a:bodyPr/>
                    <a:lstStyle/>
                    <a:p>
                      <a:r>
                        <a:rPr lang="en-US" dirty="0" smtClean="0">
                          <a:latin typeface="Times New Roman" pitchFamily="18" charset="0"/>
                          <a:cs typeface="Times New Roman" pitchFamily="18" charset="0"/>
                        </a:rPr>
                        <a:t>Charming</a:t>
                      </a:r>
                      <a:endParaRPr lang="en-US" dirty="0">
                        <a:latin typeface="Times New Roman" pitchFamily="18" charset="0"/>
                        <a:cs typeface="Times New Roman" pitchFamily="18" charset="0"/>
                      </a:endParaRPr>
                    </a:p>
                  </a:txBody>
                  <a:tcPr/>
                </a:tc>
                <a:tc>
                  <a:txBody>
                    <a:bodyPr/>
                    <a:lstStyle/>
                    <a:p>
                      <a:endParaRPr lang="en-US" dirty="0"/>
                    </a:p>
                  </a:txBody>
                  <a:tcPr/>
                </a:tc>
                <a:tc>
                  <a:txBody>
                    <a:bodyPr/>
                    <a:lstStyle/>
                    <a:p>
                      <a:r>
                        <a:rPr lang="en-US" dirty="0" smtClean="0">
                          <a:latin typeface="Times New Roman" pitchFamily="18" charset="0"/>
                          <a:cs typeface="Times New Roman" pitchFamily="18" charset="0"/>
                        </a:rPr>
                        <a:t>Heritage</a:t>
                      </a:r>
                      <a:endParaRPr lang="en-US" dirty="0">
                        <a:latin typeface="Times New Roman" pitchFamily="18" charset="0"/>
                        <a:cs typeface="Times New Roman" pitchFamily="18" charset="0"/>
                      </a:endParaRPr>
                    </a:p>
                  </a:txBody>
                  <a:tcPr/>
                </a:tc>
                <a:tc>
                  <a:txBody>
                    <a:bodyPr/>
                    <a:lstStyle/>
                    <a:p>
                      <a:endParaRPr lang="en-US" dirty="0"/>
                    </a:p>
                  </a:txBody>
                  <a:tcPr/>
                </a:tc>
              </a:tr>
              <a:tr h="935697">
                <a:tc>
                  <a:txBody>
                    <a:bodyPr/>
                    <a:lstStyle/>
                    <a:p>
                      <a:r>
                        <a:rPr lang="en-US" dirty="0" smtClean="0">
                          <a:latin typeface="Times New Roman" pitchFamily="18" charset="0"/>
                          <a:cs typeface="Times New Roman" pitchFamily="18" charset="0"/>
                        </a:rPr>
                        <a:t>Peak</a:t>
                      </a:r>
                      <a:endParaRPr lang="en-US" dirty="0">
                        <a:latin typeface="Times New Roman" pitchFamily="18" charset="0"/>
                        <a:cs typeface="Times New Roman" pitchFamily="18" charset="0"/>
                      </a:endParaRPr>
                    </a:p>
                  </a:txBody>
                  <a:tcPr/>
                </a:tc>
                <a:tc>
                  <a:txBody>
                    <a:bodyPr/>
                    <a:lstStyle/>
                    <a:p>
                      <a:endParaRPr lang="en-US" dirty="0"/>
                    </a:p>
                  </a:txBody>
                  <a:tcPr/>
                </a:tc>
                <a:tc>
                  <a:txBody>
                    <a:bodyPr/>
                    <a:lstStyle/>
                    <a:p>
                      <a:r>
                        <a:rPr lang="en-US" dirty="0" smtClean="0">
                          <a:latin typeface="Times New Roman" pitchFamily="18" charset="0"/>
                          <a:cs typeface="Times New Roman" pitchFamily="18" charset="0"/>
                        </a:rPr>
                        <a:t>Worshipper</a:t>
                      </a:r>
                      <a:endParaRPr lang="en-US" dirty="0">
                        <a:latin typeface="Times New Roman" pitchFamily="18" charset="0"/>
                        <a:cs typeface="Times New Roman" pitchFamily="18" charset="0"/>
                      </a:endParaRPr>
                    </a:p>
                  </a:txBody>
                  <a:tcPr/>
                </a:tc>
                <a:tc>
                  <a:txBody>
                    <a:bodyPr/>
                    <a:lstStyle/>
                    <a:p>
                      <a:endParaRPr lang="en-US"/>
                    </a:p>
                  </a:txBody>
                  <a:tcPr/>
                </a:tc>
              </a:tr>
              <a:tr h="1108061">
                <a:tc>
                  <a:txBody>
                    <a:bodyPr/>
                    <a:lstStyle/>
                    <a:p>
                      <a:r>
                        <a:rPr lang="en-US" dirty="0" smtClean="0">
                          <a:latin typeface="Times New Roman" pitchFamily="18" charset="0"/>
                          <a:cs typeface="Times New Roman" pitchFamily="18" charset="0"/>
                        </a:rPr>
                        <a:t>Temple</a:t>
                      </a:r>
                      <a:endParaRPr lang="en-US" dirty="0">
                        <a:latin typeface="Times New Roman" pitchFamily="18" charset="0"/>
                        <a:cs typeface="Times New Roman" pitchFamily="18" charset="0"/>
                      </a:endParaRPr>
                    </a:p>
                  </a:txBody>
                  <a:tcPr/>
                </a:tc>
                <a:tc>
                  <a:txBody>
                    <a:bodyPr/>
                    <a:lstStyle/>
                    <a:p>
                      <a:endParaRPr lang="en-US" dirty="0"/>
                    </a:p>
                  </a:txBody>
                  <a:tcPr/>
                </a:tc>
                <a:tc>
                  <a:txBody>
                    <a:bodyPr/>
                    <a:lstStyle/>
                    <a:p>
                      <a:r>
                        <a:rPr lang="en-US" dirty="0" smtClean="0">
                          <a:latin typeface="Times New Roman" pitchFamily="18" charset="0"/>
                          <a:cs typeface="Times New Roman" pitchFamily="18" charset="0"/>
                        </a:rPr>
                        <a:t>Shrine</a:t>
                      </a:r>
                      <a:endParaRPr lang="en-US" dirty="0">
                        <a:latin typeface="Times New Roman" pitchFamily="18" charset="0"/>
                        <a:cs typeface="Times New Roman" pitchFamily="18" charset="0"/>
                      </a:endParaRPr>
                    </a:p>
                  </a:txBody>
                  <a:tcPr/>
                </a:tc>
                <a:tc>
                  <a:txBody>
                    <a:bodyPr/>
                    <a:lstStyle/>
                    <a:p>
                      <a:endParaRPr lang="en-US" dirty="0"/>
                    </a:p>
                  </a:txBody>
                  <a:tcPr/>
                </a:tc>
              </a:tr>
              <a:tr h="898761">
                <a:tc>
                  <a:txBody>
                    <a:bodyPr/>
                    <a:lstStyle/>
                    <a:p>
                      <a:r>
                        <a:rPr lang="en-US" dirty="0" smtClean="0">
                          <a:latin typeface="Times New Roman" pitchFamily="18" charset="0"/>
                          <a:cs typeface="Times New Roman" pitchFamily="18" charset="0"/>
                        </a:rPr>
                        <a:t>Valley</a:t>
                      </a:r>
                      <a:endParaRPr lang="en-US" dirty="0">
                        <a:latin typeface="Times New Roman" pitchFamily="18" charset="0"/>
                        <a:cs typeface="Times New Roman" pitchFamily="18" charset="0"/>
                      </a:endParaRPr>
                    </a:p>
                  </a:txBody>
                  <a:tcPr/>
                </a:tc>
                <a:tc>
                  <a:txBody>
                    <a:bodyPr/>
                    <a:lstStyle/>
                    <a:p>
                      <a:endParaRPr lang="en-US" dirty="0"/>
                    </a:p>
                  </a:txBody>
                  <a:tcPr/>
                </a:tc>
                <a:tc>
                  <a:txBody>
                    <a:bodyPr/>
                    <a:lstStyle/>
                    <a:p>
                      <a:r>
                        <a:rPr lang="en-US" dirty="0" smtClean="0">
                          <a:latin typeface="Times New Roman" pitchFamily="18" charset="0"/>
                          <a:cs typeface="Times New Roman" pitchFamily="18" charset="0"/>
                        </a:rPr>
                        <a:t>Deities</a:t>
                      </a:r>
                      <a:endParaRPr lang="en-US" dirty="0">
                        <a:latin typeface="Times New Roman" pitchFamily="18" charset="0"/>
                        <a:cs typeface="Times New Roman" pitchFamily="18" charset="0"/>
                      </a:endParaRPr>
                    </a:p>
                  </a:txBody>
                  <a:tcPr/>
                </a:tc>
                <a:tc>
                  <a:txBody>
                    <a:bodyPr/>
                    <a:lstStyle/>
                    <a:p>
                      <a:endParaRPr lang="en-US"/>
                    </a:p>
                  </a:txBody>
                  <a:tcPr/>
                </a:tc>
              </a:tr>
              <a:tr h="898761">
                <a:tc>
                  <a:txBody>
                    <a:bodyPr/>
                    <a:lstStyle/>
                    <a:p>
                      <a:r>
                        <a:rPr lang="en-US" dirty="0" smtClean="0">
                          <a:latin typeface="Times New Roman" pitchFamily="18" charset="0"/>
                          <a:cs typeface="Times New Roman" pitchFamily="18" charset="0"/>
                        </a:rPr>
                        <a:t>Ethnic</a:t>
                      </a:r>
                      <a:endParaRPr lang="en-US" dirty="0">
                        <a:latin typeface="Times New Roman" pitchFamily="18" charset="0"/>
                        <a:cs typeface="Times New Roman" pitchFamily="18" charset="0"/>
                      </a:endParaRPr>
                    </a:p>
                  </a:txBody>
                  <a:tcPr/>
                </a:tc>
                <a:tc>
                  <a:txBody>
                    <a:bodyPr/>
                    <a:lstStyle/>
                    <a:p>
                      <a:endParaRPr lang="en-US" dirty="0"/>
                    </a:p>
                  </a:txBody>
                  <a:tcPr/>
                </a:tc>
                <a:tc>
                  <a:txBody>
                    <a:bodyPr/>
                    <a:lstStyle/>
                    <a:p>
                      <a:r>
                        <a:rPr lang="en-US" dirty="0" smtClean="0"/>
                        <a:t>Dazzling</a:t>
                      </a:r>
                      <a:endParaRPr lang="en-US" dirty="0"/>
                    </a:p>
                  </a:txBody>
                  <a:tcPr/>
                </a:tc>
                <a:tc>
                  <a:txBody>
                    <a:bodyPr/>
                    <a:lstStyle/>
                    <a:p>
                      <a:endParaRPr lang="en-US" dirty="0"/>
                    </a:p>
                  </a:txBody>
                  <a:tcPr/>
                </a:tc>
              </a:tr>
            </a:tbl>
          </a:graphicData>
        </a:graphic>
      </p:graphicFrame>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2819400"/>
            <a:ext cx="2057400" cy="9144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8400" y="4876800"/>
            <a:ext cx="2133600" cy="8382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81800" y="3733800"/>
            <a:ext cx="2133600" cy="106680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06565" y="2819400"/>
            <a:ext cx="2133600" cy="849527"/>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38400" y="1904524"/>
            <a:ext cx="2057400" cy="761524"/>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81192" y="1066800"/>
            <a:ext cx="2014608" cy="788773"/>
          </a:xfrm>
          <a:prstGeom prst="rect">
            <a:avLst/>
          </a:prstGeom>
        </p:spPr>
      </p:pic>
      <p:pic>
        <p:nvPicPr>
          <p:cNvPr id="2050"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38400" y="3733800"/>
            <a:ext cx="2057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81800" y="4800600"/>
            <a:ext cx="2133600" cy="914400"/>
          </a:xfrm>
          <a:prstGeom prst="rect">
            <a:avLst/>
          </a:prstGeom>
        </p:spPr>
      </p:pic>
      <p:pic>
        <p:nvPicPr>
          <p:cNvPr id="11" name="Pictur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00850" y="5715000"/>
            <a:ext cx="2114550" cy="914400"/>
          </a:xfrm>
          <a:prstGeom prst="rect">
            <a:avLst/>
          </a:prstGeom>
        </p:spPr>
      </p:pic>
      <p:pic>
        <p:nvPicPr>
          <p:cNvPr id="1026"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481192" y="5791200"/>
            <a:ext cx="2090808" cy="812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781800" y="1904524"/>
            <a:ext cx="2133600" cy="81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2705100" y="1393908"/>
            <a:ext cx="1600200" cy="400110"/>
          </a:xfrm>
          <a:prstGeom prst="rect">
            <a:avLst/>
          </a:prstGeom>
          <a:noFill/>
        </p:spPr>
        <p:txBody>
          <a:bodyPr wrap="square" rtlCol="0">
            <a:spAutoFit/>
          </a:bodyPr>
          <a:lstStyle/>
          <a:p>
            <a:pPr algn="ctr"/>
            <a:r>
              <a:rPr lang="en-US" sz="2000" dirty="0" err="1" smtClean="0">
                <a:solidFill>
                  <a:srgbClr val="FFFF00"/>
                </a:solidFill>
                <a:latin typeface="Times New Roman" pitchFamily="18" charset="0"/>
                <a:cs typeface="Times New Roman" pitchFamily="18" charset="0"/>
              </a:rPr>
              <a:t>execllent</a:t>
            </a:r>
            <a:endParaRPr lang="en-US" sz="2000" dirty="0">
              <a:solidFill>
                <a:srgbClr val="FFFF00"/>
              </a:solidFill>
              <a:latin typeface="Times New Roman" pitchFamily="18" charset="0"/>
              <a:cs typeface="Times New Roman" pitchFamily="18" charset="0"/>
            </a:endParaRPr>
          </a:p>
        </p:txBody>
      </p:sp>
      <p:sp>
        <p:nvSpPr>
          <p:cNvPr id="14" name="TextBox 13"/>
          <p:cNvSpPr txBox="1"/>
          <p:nvPr/>
        </p:nvSpPr>
        <p:spPr>
          <a:xfrm>
            <a:off x="2481192" y="2362200"/>
            <a:ext cx="1786008" cy="400110"/>
          </a:xfrm>
          <a:prstGeom prst="rect">
            <a:avLst/>
          </a:prstGeom>
          <a:noFill/>
        </p:spPr>
        <p:txBody>
          <a:bodyPr wrap="square" rtlCol="0">
            <a:spAutoFit/>
          </a:bodyPr>
          <a:lstStyle/>
          <a:p>
            <a:pPr algn="ctr"/>
            <a:r>
              <a:rPr lang="en-US" sz="2000" dirty="0" smtClean="0">
                <a:solidFill>
                  <a:srgbClr val="FFFF00"/>
                </a:solidFill>
                <a:latin typeface="Times New Roman" pitchFamily="18" charset="0"/>
                <a:cs typeface="Times New Roman" pitchFamily="18" charset="0"/>
              </a:rPr>
              <a:t>Very beautiful</a:t>
            </a:r>
            <a:endParaRPr lang="en-US" sz="2000" dirty="0">
              <a:solidFill>
                <a:srgbClr val="FFFF00"/>
              </a:solidFill>
              <a:latin typeface="Times New Roman" pitchFamily="18" charset="0"/>
              <a:cs typeface="Times New Roman" pitchFamily="18" charset="0"/>
            </a:endParaRPr>
          </a:p>
        </p:txBody>
      </p:sp>
      <p:sp>
        <p:nvSpPr>
          <p:cNvPr id="15" name="TextBox 14"/>
          <p:cNvSpPr txBox="1"/>
          <p:nvPr/>
        </p:nvSpPr>
        <p:spPr>
          <a:xfrm>
            <a:off x="2735580" y="3333690"/>
            <a:ext cx="1562100" cy="400110"/>
          </a:xfrm>
          <a:prstGeom prst="rect">
            <a:avLst/>
          </a:prstGeom>
          <a:noFill/>
        </p:spPr>
        <p:txBody>
          <a:bodyPr wrap="square" rtlCol="0">
            <a:spAutoFit/>
          </a:bodyPr>
          <a:lstStyle/>
          <a:p>
            <a:pPr algn="ctr"/>
            <a:r>
              <a:rPr lang="en-US" sz="2000" dirty="0" smtClean="0">
                <a:solidFill>
                  <a:srgbClr val="FFFF00"/>
                </a:solidFill>
                <a:latin typeface="Times New Roman" pitchFamily="18" charset="0"/>
                <a:cs typeface="Times New Roman" pitchFamily="18" charset="0"/>
              </a:rPr>
              <a:t>mountain</a:t>
            </a:r>
            <a:endParaRPr lang="en-US" sz="2000" dirty="0">
              <a:solidFill>
                <a:srgbClr val="FFFF00"/>
              </a:solidFill>
              <a:latin typeface="Times New Roman" pitchFamily="18" charset="0"/>
              <a:cs typeface="Times New Roman" pitchFamily="18" charset="0"/>
            </a:endParaRPr>
          </a:p>
        </p:txBody>
      </p:sp>
      <p:sp>
        <p:nvSpPr>
          <p:cNvPr id="16" name="TextBox 15"/>
          <p:cNvSpPr txBox="1"/>
          <p:nvPr/>
        </p:nvSpPr>
        <p:spPr>
          <a:xfrm>
            <a:off x="2628900" y="4047142"/>
            <a:ext cx="1638300" cy="646331"/>
          </a:xfrm>
          <a:prstGeom prst="rect">
            <a:avLst/>
          </a:prstGeom>
          <a:noFill/>
        </p:spPr>
        <p:txBody>
          <a:bodyPr wrap="square" rtlCol="0">
            <a:spAutoFit/>
          </a:bodyPr>
          <a:lstStyle/>
          <a:p>
            <a:pPr algn="ctr"/>
            <a:r>
              <a:rPr lang="en-US" dirty="0" smtClean="0">
                <a:solidFill>
                  <a:srgbClr val="FFFF00"/>
                </a:solidFill>
                <a:latin typeface="Times New Roman" pitchFamily="18" charset="0"/>
                <a:cs typeface="Times New Roman" pitchFamily="18" charset="0"/>
              </a:rPr>
              <a:t>A building for worship</a:t>
            </a:r>
            <a:endParaRPr lang="en-US" dirty="0">
              <a:solidFill>
                <a:srgbClr val="FFFF00"/>
              </a:solidFill>
              <a:latin typeface="Times New Roman" pitchFamily="18" charset="0"/>
              <a:cs typeface="Times New Roman" pitchFamily="18" charset="0"/>
            </a:endParaRPr>
          </a:p>
        </p:txBody>
      </p:sp>
      <p:sp>
        <p:nvSpPr>
          <p:cNvPr id="17" name="TextBox 16"/>
          <p:cNvSpPr txBox="1"/>
          <p:nvPr/>
        </p:nvSpPr>
        <p:spPr>
          <a:xfrm>
            <a:off x="2537460" y="5111234"/>
            <a:ext cx="1981200" cy="369332"/>
          </a:xfrm>
          <a:prstGeom prst="rect">
            <a:avLst/>
          </a:prstGeom>
          <a:noFill/>
        </p:spPr>
        <p:txBody>
          <a:bodyPr wrap="square" rtlCol="0">
            <a:spAutoFit/>
          </a:bodyPr>
          <a:lstStyle/>
          <a:p>
            <a:r>
              <a:rPr lang="en-US" dirty="0" smtClean="0">
                <a:solidFill>
                  <a:srgbClr val="FFFF00"/>
                </a:solidFill>
                <a:latin typeface="Times New Roman" pitchFamily="18" charset="0"/>
                <a:cs typeface="Times New Roman" pitchFamily="18" charset="0"/>
              </a:rPr>
              <a:t>Land between hills</a:t>
            </a:r>
            <a:endParaRPr lang="en-US" dirty="0">
              <a:solidFill>
                <a:srgbClr val="FFFF00"/>
              </a:solidFill>
              <a:latin typeface="Times New Roman" pitchFamily="18" charset="0"/>
              <a:cs typeface="Times New Roman" pitchFamily="18" charset="0"/>
            </a:endParaRPr>
          </a:p>
        </p:txBody>
      </p:sp>
      <p:sp>
        <p:nvSpPr>
          <p:cNvPr id="18" name="TextBox 17"/>
          <p:cNvSpPr txBox="1"/>
          <p:nvPr/>
        </p:nvSpPr>
        <p:spPr>
          <a:xfrm>
            <a:off x="2697480" y="6096000"/>
            <a:ext cx="1760220" cy="400110"/>
          </a:xfrm>
          <a:prstGeom prst="rect">
            <a:avLst/>
          </a:prstGeom>
          <a:noFill/>
        </p:spPr>
        <p:txBody>
          <a:bodyPr wrap="square" rtlCol="0">
            <a:spAutoFit/>
          </a:bodyPr>
          <a:lstStyle/>
          <a:p>
            <a:r>
              <a:rPr lang="en-US" sz="2000" dirty="0" smtClean="0">
                <a:solidFill>
                  <a:srgbClr val="FFFF00"/>
                </a:solidFill>
                <a:latin typeface="Times New Roman" pitchFamily="18" charset="0"/>
                <a:cs typeface="Times New Roman" pitchFamily="18" charset="0"/>
              </a:rPr>
              <a:t>Of a nation</a:t>
            </a:r>
            <a:endParaRPr lang="en-US" sz="2000" dirty="0">
              <a:solidFill>
                <a:srgbClr val="FFFF00"/>
              </a:solidFill>
              <a:latin typeface="Times New Roman" pitchFamily="18" charset="0"/>
              <a:cs typeface="Times New Roman" pitchFamily="18" charset="0"/>
            </a:endParaRPr>
          </a:p>
        </p:txBody>
      </p:sp>
      <p:pic>
        <p:nvPicPr>
          <p:cNvPr id="19" name="Picture 1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800850" y="990600"/>
            <a:ext cx="2133600" cy="875041"/>
          </a:xfrm>
          <a:prstGeom prst="rect">
            <a:avLst/>
          </a:prstGeom>
        </p:spPr>
      </p:pic>
      <p:sp>
        <p:nvSpPr>
          <p:cNvPr id="20" name="TextBox 19"/>
          <p:cNvSpPr txBox="1"/>
          <p:nvPr/>
        </p:nvSpPr>
        <p:spPr>
          <a:xfrm>
            <a:off x="7086600" y="1461186"/>
            <a:ext cx="1600200" cy="400110"/>
          </a:xfrm>
          <a:prstGeom prst="rect">
            <a:avLst/>
          </a:prstGeom>
          <a:noFill/>
        </p:spPr>
        <p:txBody>
          <a:bodyPr wrap="square" rtlCol="0">
            <a:spAutoFit/>
          </a:bodyPr>
          <a:lstStyle/>
          <a:p>
            <a:pPr algn="ctr"/>
            <a:r>
              <a:rPr lang="en-US" sz="2000" dirty="0" smtClean="0">
                <a:solidFill>
                  <a:srgbClr val="FFFF00"/>
                </a:solidFill>
                <a:latin typeface="Times New Roman" pitchFamily="18" charset="0"/>
                <a:cs typeface="Times New Roman" pitchFamily="18" charset="0"/>
              </a:rPr>
              <a:t>striking</a:t>
            </a:r>
            <a:endParaRPr lang="en-US" sz="2000" dirty="0">
              <a:solidFill>
                <a:srgbClr val="FFFF00"/>
              </a:solidFill>
              <a:latin typeface="Times New Roman" pitchFamily="18" charset="0"/>
              <a:cs typeface="Times New Roman" pitchFamily="18" charset="0"/>
            </a:endParaRPr>
          </a:p>
        </p:txBody>
      </p:sp>
      <p:sp>
        <p:nvSpPr>
          <p:cNvPr id="21" name="TextBox 20"/>
          <p:cNvSpPr txBox="1"/>
          <p:nvPr/>
        </p:nvSpPr>
        <p:spPr>
          <a:xfrm>
            <a:off x="6934200" y="2309761"/>
            <a:ext cx="1752600" cy="400110"/>
          </a:xfrm>
          <a:prstGeom prst="rect">
            <a:avLst/>
          </a:prstGeom>
          <a:noFill/>
        </p:spPr>
        <p:txBody>
          <a:bodyPr wrap="square" rtlCol="0">
            <a:spAutoFit/>
          </a:bodyPr>
          <a:lstStyle/>
          <a:p>
            <a:r>
              <a:rPr lang="en-US" sz="2000" dirty="0" smtClean="0">
                <a:solidFill>
                  <a:srgbClr val="FFFF00"/>
                </a:solidFill>
                <a:latin typeface="Times New Roman" pitchFamily="18" charset="0"/>
                <a:cs typeface="Times New Roman" pitchFamily="18" charset="0"/>
              </a:rPr>
              <a:t>Works of arts</a:t>
            </a:r>
            <a:endParaRPr lang="en-US" sz="2000" dirty="0">
              <a:solidFill>
                <a:srgbClr val="FFFF00"/>
              </a:solidFill>
              <a:latin typeface="Times New Roman" pitchFamily="18" charset="0"/>
              <a:cs typeface="Times New Roman" pitchFamily="18" charset="0"/>
            </a:endParaRPr>
          </a:p>
        </p:txBody>
      </p:sp>
      <p:sp>
        <p:nvSpPr>
          <p:cNvPr id="22" name="TextBox 21"/>
          <p:cNvSpPr txBox="1"/>
          <p:nvPr/>
        </p:nvSpPr>
        <p:spPr>
          <a:xfrm>
            <a:off x="6896100" y="2918490"/>
            <a:ext cx="1981200" cy="584775"/>
          </a:xfrm>
          <a:prstGeom prst="rect">
            <a:avLst/>
          </a:prstGeom>
          <a:noFill/>
        </p:spPr>
        <p:txBody>
          <a:bodyPr wrap="square" rtlCol="0">
            <a:spAutoFit/>
          </a:bodyPr>
          <a:lstStyle/>
          <a:p>
            <a:pPr algn="ctr"/>
            <a:r>
              <a:rPr lang="en-US" sz="1600" dirty="0" smtClean="0">
                <a:solidFill>
                  <a:srgbClr val="FFFF00"/>
                </a:solidFill>
                <a:latin typeface="Times New Roman" pitchFamily="18" charset="0"/>
                <a:cs typeface="Times New Roman" pitchFamily="18" charset="0"/>
              </a:rPr>
              <a:t>A person who worships or pray</a:t>
            </a:r>
            <a:endParaRPr lang="en-US" sz="1600" dirty="0">
              <a:solidFill>
                <a:srgbClr val="FFFF00"/>
              </a:solidFill>
              <a:latin typeface="Times New Roman" pitchFamily="18" charset="0"/>
              <a:cs typeface="Times New Roman" pitchFamily="18" charset="0"/>
            </a:endParaRPr>
          </a:p>
        </p:txBody>
      </p:sp>
      <p:sp>
        <p:nvSpPr>
          <p:cNvPr id="23" name="TextBox 22"/>
          <p:cNvSpPr txBox="1"/>
          <p:nvPr/>
        </p:nvSpPr>
        <p:spPr>
          <a:xfrm>
            <a:off x="7086600" y="4191000"/>
            <a:ext cx="1524000" cy="369332"/>
          </a:xfrm>
          <a:prstGeom prst="rect">
            <a:avLst/>
          </a:prstGeom>
          <a:noFill/>
        </p:spPr>
        <p:txBody>
          <a:bodyPr wrap="square" rtlCol="0">
            <a:spAutoFit/>
          </a:bodyPr>
          <a:lstStyle/>
          <a:p>
            <a:pPr algn="ctr"/>
            <a:r>
              <a:rPr lang="en-US" dirty="0" smtClean="0">
                <a:solidFill>
                  <a:srgbClr val="FFFF00"/>
                </a:solidFill>
                <a:latin typeface="Times New Roman" pitchFamily="18" charset="0"/>
                <a:cs typeface="Times New Roman" pitchFamily="18" charset="0"/>
              </a:rPr>
              <a:t>Holy place</a:t>
            </a:r>
            <a:endParaRPr lang="en-US" dirty="0">
              <a:solidFill>
                <a:srgbClr val="FFFF00"/>
              </a:solidFill>
              <a:latin typeface="Times New Roman" pitchFamily="18" charset="0"/>
              <a:cs typeface="Times New Roman" pitchFamily="18" charset="0"/>
            </a:endParaRPr>
          </a:p>
        </p:txBody>
      </p:sp>
      <p:sp>
        <p:nvSpPr>
          <p:cNvPr id="24" name="TextBox 23"/>
          <p:cNvSpPr txBox="1"/>
          <p:nvPr/>
        </p:nvSpPr>
        <p:spPr>
          <a:xfrm>
            <a:off x="6934200" y="5181600"/>
            <a:ext cx="1943100" cy="369332"/>
          </a:xfrm>
          <a:prstGeom prst="rect">
            <a:avLst/>
          </a:prstGeom>
          <a:noFill/>
        </p:spPr>
        <p:txBody>
          <a:bodyPr wrap="square" rtlCol="0">
            <a:spAutoFit/>
          </a:bodyPr>
          <a:lstStyle/>
          <a:p>
            <a:pPr algn="ctr"/>
            <a:r>
              <a:rPr lang="en-US" dirty="0" smtClean="0">
                <a:solidFill>
                  <a:srgbClr val="FFFF00"/>
                </a:solidFill>
                <a:latin typeface="Times New Roman" pitchFamily="18" charset="0"/>
                <a:cs typeface="Times New Roman" pitchFamily="18" charset="0"/>
              </a:rPr>
              <a:t>Gods or goddesses</a:t>
            </a:r>
            <a:endParaRPr lang="en-US" dirty="0">
              <a:solidFill>
                <a:srgbClr val="FFFF00"/>
              </a:solidFill>
              <a:latin typeface="Times New Roman" pitchFamily="18" charset="0"/>
              <a:cs typeface="Times New Roman" pitchFamily="18" charset="0"/>
            </a:endParaRPr>
          </a:p>
        </p:txBody>
      </p:sp>
      <p:sp>
        <p:nvSpPr>
          <p:cNvPr id="26" name="TextBox 25"/>
          <p:cNvSpPr txBox="1"/>
          <p:nvPr/>
        </p:nvSpPr>
        <p:spPr>
          <a:xfrm>
            <a:off x="7086600" y="6096000"/>
            <a:ext cx="1752600" cy="369332"/>
          </a:xfrm>
          <a:prstGeom prst="rect">
            <a:avLst/>
          </a:prstGeom>
          <a:noFill/>
        </p:spPr>
        <p:txBody>
          <a:bodyPr wrap="square" rtlCol="0">
            <a:spAutoFit/>
          </a:bodyPr>
          <a:lstStyle/>
          <a:p>
            <a:pPr algn="ctr"/>
            <a:r>
              <a:rPr lang="en-US" dirty="0" smtClean="0">
                <a:solidFill>
                  <a:srgbClr val="FFFF00"/>
                </a:solidFill>
                <a:latin typeface="Times New Roman" pitchFamily="18" charset="0"/>
                <a:cs typeface="Times New Roman" pitchFamily="18" charset="0"/>
              </a:rPr>
              <a:t>Very beautiful</a:t>
            </a:r>
            <a:endParaRPr lang="en-US"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val="77270728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p:cTn id="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fill="hold"/>
                                        <p:tgtEl>
                                          <p:spTgt spid="17"/>
                                        </p:tgtEl>
                                        <p:attrNameLst>
                                          <p:attrName>ppt_w</p:attrName>
                                        </p:attrNameLst>
                                      </p:cBhvr>
                                      <p:tavLst>
                                        <p:tav tm="0">
                                          <p:val>
                                            <p:fltVal val="0"/>
                                          </p:val>
                                        </p:tav>
                                        <p:tav tm="100000">
                                          <p:val>
                                            <p:strVal val="#ppt_w"/>
                                          </p:val>
                                        </p:tav>
                                      </p:tavLst>
                                    </p:anim>
                                    <p:anim calcmode="lin" valueType="num">
                                      <p:cBhvr>
                                        <p:cTn id="36" dur="500" fill="hold"/>
                                        <p:tgtEl>
                                          <p:spTgt spid="17"/>
                                        </p:tgtEl>
                                        <p:attrNameLst>
                                          <p:attrName>ppt_h</p:attrName>
                                        </p:attrNameLst>
                                      </p:cBhvr>
                                      <p:tavLst>
                                        <p:tav tm="0">
                                          <p:val>
                                            <p:fltVal val="0"/>
                                          </p:val>
                                        </p:tav>
                                        <p:tav tm="100000">
                                          <p:val>
                                            <p:strVal val="#ppt_h"/>
                                          </p:val>
                                        </p:tav>
                                      </p:tavLst>
                                    </p:anim>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animEffect transition="in" filter="fade">
                                      <p:cBhvr>
                                        <p:cTn id="51" dur="500"/>
                                        <p:tgtEl>
                                          <p:spTgt spid="20"/>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p:cTn id="56" dur="500" fill="hold"/>
                                        <p:tgtEl>
                                          <p:spTgt spid="21"/>
                                        </p:tgtEl>
                                        <p:attrNameLst>
                                          <p:attrName>ppt_w</p:attrName>
                                        </p:attrNameLst>
                                      </p:cBhvr>
                                      <p:tavLst>
                                        <p:tav tm="0">
                                          <p:val>
                                            <p:fltVal val="0"/>
                                          </p:val>
                                        </p:tav>
                                        <p:tav tm="100000">
                                          <p:val>
                                            <p:strVal val="#ppt_w"/>
                                          </p:val>
                                        </p:tav>
                                      </p:tavLst>
                                    </p:anim>
                                    <p:anim calcmode="lin" valueType="num">
                                      <p:cBhvr>
                                        <p:cTn id="57" dur="500" fill="hold"/>
                                        <p:tgtEl>
                                          <p:spTgt spid="21"/>
                                        </p:tgtEl>
                                        <p:attrNameLst>
                                          <p:attrName>ppt_h</p:attrName>
                                        </p:attrNameLst>
                                      </p:cBhvr>
                                      <p:tavLst>
                                        <p:tav tm="0">
                                          <p:val>
                                            <p:fltVal val="0"/>
                                          </p:val>
                                        </p:tav>
                                        <p:tav tm="100000">
                                          <p:val>
                                            <p:strVal val="#ppt_h"/>
                                          </p:val>
                                        </p:tav>
                                      </p:tavLst>
                                    </p:anim>
                                    <p:animEffect transition="in" filter="fade">
                                      <p:cBhvr>
                                        <p:cTn id="58" dur="500"/>
                                        <p:tgtEl>
                                          <p:spTgt spid="21"/>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p:cTn id="63" dur="500" fill="hold"/>
                                        <p:tgtEl>
                                          <p:spTgt spid="22"/>
                                        </p:tgtEl>
                                        <p:attrNameLst>
                                          <p:attrName>ppt_w</p:attrName>
                                        </p:attrNameLst>
                                      </p:cBhvr>
                                      <p:tavLst>
                                        <p:tav tm="0">
                                          <p:val>
                                            <p:fltVal val="0"/>
                                          </p:val>
                                        </p:tav>
                                        <p:tav tm="100000">
                                          <p:val>
                                            <p:strVal val="#ppt_w"/>
                                          </p:val>
                                        </p:tav>
                                      </p:tavLst>
                                    </p:anim>
                                    <p:anim calcmode="lin" valueType="num">
                                      <p:cBhvr>
                                        <p:cTn id="64" dur="500" fill="hold"/>
                                        <p:tgtEl>
                                          <p:spTgt spid="22"/>
                                        </p:tgtEl>
                                        <p:attrNameLst>
                                          <p:attrName>ppt_h</p:attrName>
                                        </p:attrNameLst>
                                      </p:cBhvr>
                                      <p:tavLst>
                                        <p:tav tm="0">
                                          <p:val>
                                            <p:fltVal val="0"/>
                                          </p:val>
                                        </p:tav>
                                        <p:tav tm="100000">
                                          <p:val>
                                            <p:strVal val="#ppt_h"/>
                                          </p:val>
                                        </p:tav>
                                      </p:tavLst>
                                    </p:anim>
                                    <p:animEffect transition="in" filter="fade">
                                      <p:cBhvr>
                                        <p:cTn id="65" dur="500"/>
                                        <p:tgtEl>
                                          <p:spTgt spid="22"/>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23"/>
                                        </p:tgtEl>
                                        <p:attrNameLst>
                                          <p:attrName>style.visibility</p:attrName>
                                        </p:attrNameLst>
                                      </p:cBhvr>
                                      <p:to>
                                        <p:strVal val="visible"/>
                                      </p:to>
                                    </p:set>
                                    <p:anim calcmode="lin" valueType="num">
                                      <p:cBhvr>
                                        <p:cTn id="70" dur="500" fill="hold"/>
                                        <p:tgtEl>
                                          <p:spTgt spid="23"/>
                                        </p:tgtEl>
                                        <p:attrNameLst>
                                          <p:attrName>ppt_w</p:attrName>
                                        </p:attrNameLst>
                                      </p:cBhvr>
                                      <p:tavLst>
                                        <p:tav tm="0">
                                          <p:val>
                                            <p:fltVal val="0"/>
                                          </p:val>
                                        </p:tav>
                                        <p:tav tm="100000">
                                          <p:val>
                                            <p:strVal val="#ppt_w"/>
                                          </p:val>
                                        </p:tav>
                                      </p:tavLst>
                                    </p:anim>
                                    <p:anim calcmode="lin" valueType="num">
                                      <p:cBhvr>
                                        <p:cTn id="71" dur="500" fill="hold"/>
                                        <p:tgtEl>
                                          <p:spTgt spid="23"/>
                                        </p:tgtEl>
                                        <p:attrNameLst>
                                          <p:attrName>ppt_h</p:attrName>
                                        </p:attrNameLst>
                                      </p:cBhvr>
                                      <p:tavLst>
                                        <p:tav tm="0">
                                          <p:val>
                                            <p:fltVal val="0"/>
                                          </p:val>
                                        </p:tav>
                                        <p:tav tm="100000">
                                          <p:val>
                                            <p:strVal val="#ppt_h"/>
                                          </p:val>
                                        </p:tav>
                                      </p:tavLst>
                                    </p:anim>
                                    <p:animEffect transition="in" filter="fade">
                                      <p:cBhvr>
                                        <p:cTn id="72" dur="500"/>
                                        <p:tgtEl>
                                          <p:spTgt spid="23"/>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24"/>
                                        </p:tgtEl>
                                        <p:attrNameLst>
                                          <p:attrName>style.visibility</p:attrName>
                                        </p:attrNameLst>
                                      </p:cBhvr>
                                      <p:to>
                                        <p:strVal val="visible"/>
                                      </p:to>
                                    </p:set>
                                    <p:anim calcmode="lin" valueType="num">
                                      <p:cBhvr>
                                        <p:cTn id="77" dur="500" fill="hold"/>
                                        <p:tgtEl>
                                          <p:spTgt spid="24"/>
                                        </p:tgtEl>
                                        <p:attrNameLst>
                                          <p:attrName>ppt_w</p:attrName>
                                        </p:attrNameLst>
                                      </p:cBhvr>
                                      <p:tavLst>
                                        <p:tav tm="0">
                                          <p:val>
                                            <p:fltVal val="0"/>
                                          </p:val>
                                        </p:tav>
                                        <p:tav tm="100000">
                                          <p:val>
                                            <p:strVal val="#ppt_w"/>
                                          </p:val>
                                        </p:tav>
                                      </p:tavLst>
                                    </p:anim>
                                    <p:anim calcmode="lin" valueType="num">
                                      <p:cBhvr>
                                        <p:cTn id="78" dur="500" fill="hold"/>
                                        <p:tgtEl>
                                          <p:spTgt spid="24"/>
                                        </p:tgtEl>
                                        <p:attrNameLst>
                                          <p:attrName>ppt_h</p:attrName>
                                        </p:attrNameLst>
                                      </p:cBhvr>
                                      <p:tavLst>
                                        <p:tav tm="0">
                                          <p:val>
                                            <p:fltVal val="0"/>
                                          </p:val>
                                        </p:tav>
                                        <p:tav tm="100000">
                                          <p:val>
                                            <p:strVal val="#ppt_h"/>
                                          </p:val>
                                        </p:tav>
                                      </p:tavLst>
                                    </p:anim>
                                    <p:animEffect transition="in" filter="fade">
                                      <p:cBhvr>
                                        <p:cTn id="79" dur="500"/>
                                        <p:tgtEl>
                                          <p:spTgt spid="24"/>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26"/>
                                        </p:tgtEl>
                                        <p:attrNameLst>
                                          <p:attrName>style.visibility</p:attrName>
                                        </p:attrNameLst>
                                      </p:cBhvr>
                                      <p:to>
                                        <p:strVal val="visible"/>
                                      </p:to>
                                    </p:set>
                                    <p:anim calcmode="lin" valueType="num">
                                      <p:cBhvr>
                                        <p:cTn id="84" dur="500" fill="hold"/>
                                        <p:tgtEl>
                                          <p:spTgt spid="26"/>
                                        </p:tgtEl>
                                        <p:attrNameLst>
                                          <p:attrName>ppt_w</p:attrName>
                                        </p:attrNameLst>
                                      </p:cBhvr>
                                      <p:tavLst>
                                        <p:tav tm="0">
                                          <p:val>
                                            <p:fltVal val="0"/>
                                          </p:val>
                                        </p:tav>
                                        <p:tav tm="100000">
                                          <p:val>
                                            <p:strVal val="#ppt_w"/>
                                          </p:val>
                                        </p:tav>
                                      </p:tavLst>
                                    </p:anim>
                                    <p:anim calcmode="lin" valueType="num">
                                      <p:cBhvr>
                                        <p:cTn id="85" dur="500" fill="hold"/>
                                        <p:tgtEl>
                                          <p:spTgt spid="26"/>
                                        </p:tgtEl>
                                        <p:attrNameLst>
                                          <p:attrName>ppt_h</p:attrName>
                                        </p:attrNameLst>
                                      </p:cBhvr>
                                      <p:tavLst>
                                        <p:tav tm="0">
                                          <p:val>
                                            <p:fltVal val="0"/>
                                          </p:val>
                                        </p:tav>
                                        <p:tav tm="100000">
                                          <p:val>
                                            <p:strVal val="#ppt_h"/>
                                          </p:val>
                                        </p:tav>
                                      </p:tavLst>
                                    </p:anim>
                                    <p:animEffect transition="in" filter="fade">
                                      <p:cBhvr>
                                        <p:cTn id="8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20" grpId="0"/>
      <p:bldP spid="21" grpId="0"/>
      <p:bldP spid="22" grpId="0"/>
      <p:bldP spid="23" grpId="0"/>
      <p:bldP spid="24"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p:cNvSpPr/>
          <p:nvPr/>
        </p:nvSpPr>
        <p:spPr>
          <a:xfrm>
            <a:off x="1981200" y="304800"/>
            <a:ext cx="5410200" cy="685800"/>
          </a:xfrm>
          <a:prstGeom prst="round2Diag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Times New Roman" pitchFamily="18" charset="0"/>
                <a:cs typeface="Times New Roman" pitchFamily="18" charset="0"/>
              </a:rPr>
              <a:t>Presentation ( Synonym and Antonym )</a:t>
            </a:r>
            <a:endParaRPr lang="en-US" sz="2400" dirty="0">
              <a:latin typeface="Times New Roman" pitchFamily="18" charset="0"/>
              <a:cs typeface="Times New Roman"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448212669"/>
              </p:ext>
            </p:extLst>
          </p:nvPr>
        </p:nvGraphicFramePr>
        <p:xfrm>
          <a:off x="304800" y="1143000"/>
          <a:ext cx="8458200" cy="5156195"/>
        </p:xfrm>
        <a:graphic>
          <a:graphicData uri="http://schemas.openxmlformats.org/drawingml/2006/table">
            <a:tbl>
              <a:tblPr firstRow="1" bandRow="1">
                <a:effectLst>
                  <a:outerShdw blurRad="50800" dist="38100" dir="16200000" rotWithShape="0">
                    <a:prstClr val="black">
                      <a:alpha val="40000"/>
                    </a:prstClr>
                  </a:outerShdw>
                </a:effectLst>
                <a:tableStyleId>{5C22544A-7EE6-4342-B048-85BDC9FD1C3A}</a:tableStyleId>
              </a:tblPr>
              <a:tblGrid>
                <a:gridCol w="2819400"/>
                <a:gridCol w="2819400"/>
                <a:gridCol w="2819400"/>
              </a:tblGrid>
              <a:tr h="468745">
                <a:tc>
                  <a:txBody>
                    <a:bodyPr/>
                    <a:lstStyle/>
                    <a:p>
                      <a:r>
                        <a:rPr lang="en-US" dirty="0" smtClean="0">
                          <a:latin typeface="Times New Roman" pitchFamily="18" charset="0"/>
                          <a:cs typeface="Times New Roman" pitchFamily="18" charset="0"/>
                        </a:rPr>
                        <a:t>Main word</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Synonym</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Antonym</a:t>
                      </a:r>
                      <a:endParaRPr lang="en-US" dirty="0">
                        <a:latin typeface="Times New Roman" pitchFamily="18" charset="0"/>
                        <a:cs typeface="Times New Roman" pitchFamily="18" charset="0"/>
                      </a:endParaRPr>
                    </a:p>
                  </a:txBody>
                  <a:tcPr/>
                </a:tc>
              </a:tr>
              <a:tr h="468745">
                <a:tc>
                  <a:txBody>
                    <a:bodyPr/>
                    <a:lstStyle/>
                    <a:p>
                      <a:r>
                        <a:rPr lang="en-US" dirty="0" smtClean="0">
                          <a:latin typeface="Times New Roman" pitchFamily="18" charset="0"/>
                          <a:cs typeface="Times New Roman" pitchFamily="18" charset="0"/>
                        </a:rPr>
                        <a:t>Charming</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Delightful</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Repulsive</a:t>
                      </a:r>
                      <a:endParaRPr lang="en-US" dirty="0">
                        <a:latin typeface="Times New Roman" pitchFamily="18" charset="0"/>
                        <a:cs typeface="Times New Roman" pitchFamily="18" charset="0"/>
                      </a:endParaRPr>
                    </a:p>
                  </a:txBody>
                  <a:tcPr/>
                </a:tc>
              </a:tr>
              <a:tr h="468745">
                <a:tc>
                  <a:txBody>
                    <a:bodyPr/>
                    <a:lstStyle/>
                    <a:p>
                      <a:r>
                        <a:rPr lang="en-US" dirty="0" smtClean="0">
                          <a:latin typeface="Times New Roman" pitchFamily="18" charset="0"/>
                          <a:cs typeface="Times New Roman" pitchFamily="18" charset="0"/>
                        </a:rPr>
                        <a:t>Sublime</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Attractive</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Usual</a:t>
                      </a:r>
                      <a:endParaRPr lang="en-US" dirty="0">
                        <a:latin typeface="Times New Roman" pitchFamily="18" charset="0"/>
                        <a:cs typeface="Times New Roman" pitchFamily="18" charset="0"/>
                      </a:endParaRPr>
                    </a:p>
                  </a:txBody>
                  <a:tcPr/>
                </a:tc>
              </a:tr>
              <a:tr h="468745">
                <a:tc>
                  <a:txBody>
                    <a:bodyPr/>
                    <a:lstStyle/>
                    <a:p>
                      <a:r>
                        <a:rPr lang="en-US" dirty="0" smtClean="0">
                          <a:latin typeface="Times New Roman" pitchFamily="18" charset="0"/>
                          <a:cs typeface="Times New Roman" pitchFamily="18" charset="0"/>
                        </a:rPr>
                        <a:t>Luxury</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Daintiness</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Hardship</a:t>
                      </a:r>
                      <a:endParaRPr lang="en-US" dirty="0">
                        <a:latin typeface="Times New Roman" pitchFamily="18" charset="0"/>
                        <a:cs typeface="Times New Roman" pitchFamily="18" charset="0"/>
                      </a:endParaRPr>
                    </a:p>
                  </a:txBody>
                  <a:tcPr/>
                </a:tc>
              </a:tr>
              <a:tr h="468745">
                <a:tc>
                  <a:txBody>
                    <a:bodyPr/>
                    <a:lstStyle/>
                    <a:p>
                      <a:r>
                        <a:rPr lang="en-US" dirty="0" smtClean="0">
                          <a:latin typeface="Times New Roman" pitchFamily="18" charset="0"/>
                          <a:cs typeface="Times New Roman" pitchFamily="18" charset="0"/>
                        </a:rPr>
                        <a:t>Tropical</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Summer</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Winter</a:t>
                      </a:r>
                      <a:endParaRPr lang="en-US" dirty="0">
                        <a:latin typeface="Times New Roman" pitchFamily="18" charset="0"/>
                        <a:cs typeface="Times New Roman" pitchFamily="18" charset="0"/>
                      </a:endParaRPr>
                    </a:p>
                  </a:txBody>
                  <a:tcPr/>
                </a:tc>
              </a:tr>
              <a:tr h="468745">
                <a:tc>
                  <a:txBody>
                    <a:bodyPr/>
                    <a:lstStyle/>
                    <a:p>
                      <a:r>
                        <a:rPr lang="en-US" dirty="0" smtClean="0">
                          <a:latin typeface="Times New Roman" pitchFamily="18" charset="0"/>
                          <a:cs typeface="Times New Roman" pitchFamily="18" charset="0"/>
                        </a:rPr>
                        <a:t>Peak</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High</a:t>
                      </a:r>
                      <a:r>
                        <a:rPr lang="en-US" baseline="0" dirty="0" smtClean="0">
                          <a:latin typeface="Times New Roman" pitchFamily="18" charset="0"/>
                          <a:cs typeface="Times New Roman" pitchFamily="18" charset="0"/>
                        </a:rPr>
                        <a:t> point</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Bottom</a:t>
                      </a:r>
                      <a:endParaRPr lang="en-US" dirty="0">
                        <a:latin typeface="Times New Roman" pitchFamily="18" charset="0"/>
                        <a:cs typeface="Times New Roman" pitchFamily="18" charset="0"/>
                      </a:endParaRPr>
                    </a:p>
                  </a:txBody>
                  <a:tcPr/>
                </a:tc>
              </a:tr>
              <a:tr h="468745">
                <a:tc>
                  <a:txBody>
                    <a:bodyPr/>
                    <a:lstStyle/>
                    <a:p>
                      <a:r>
                        <a:rPr lang="en-US" dirty="0" smtClean="0">
                          <a:latin typeface="Times New Roman" pitchFamily="18" charset="0"/>
                          <a:cs typeface="Times New Roman" pitchFamily="18" charset="0"/>
                        </a:rPr>
                        <a:t>Rural</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Rustic</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Urban</a:t>
                      </a:r>
                      <a:endParaRPr lang="en-US" dirty="0">
                        <a:latin typeface="Times New Roman" pitchFamily="18" charset="0"/>
                        <a:cs typeface="Times New Roman" pitchFamily="18" charset="0"/>
                      </a:endParaRPr>
                    </a:p>
                  </a:txBody>
                  <a:tcPr/>
                </a:tc>
              </a:tr>
              <a:tr h="468745">
                <a:tc>
                  <a:txBody>
                    <a:bodyPr/>
                    <a:lstStyle/>
                    <a:p>
                      <a:r>
                        <a:rPr lang="en-US" dirty="0" smtClean="0">
                          <a:latin typeface="Times New Roman" pitchFamily="18" charset="0"/>
                          <a:cs typeface="Times New Roman" pitchFamily="18" charset="0"/>
                        </a:rPr>
                        <a:t>Combine</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Unite</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Separate</a:t>
                      </a:r>
                      <a:endParaRPr lang="en-US" dirty="0">
                        <a:latin typeface="Times New Roman" pitchFamily="18" charset="0"/>
                        <a:cs typeface="Times New Roman" pitchFamily="18" charset="0"/>
                      </a:endParaRPr>
                    </a:p>
                  </a:txBody>
                  <a:tcPr/>
                </a:tc>
              </a:tr>
              <a:tr h="468745">
                <a:tc>
                  <a:txBody>
                    <a:bodyPr/>
                    <a:lstStyle/>
                    <a:p>
                      <a:r>
                        <a:rPr lang="en-US" dirty="0" smtClean="0">
                          <a:latin typeface="Times New Roman" pitchFamily="18" charset="0"/>
                          <a:cs typeface="Times New Roman" pitchFamily="18" charset="0"/>
                        </a:rPr>
                        <a:t>Elegant</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Graceful</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Ungraceful</a:t>
                      </a:r>
                      <a:endParaRPr lang="en-US" dirty="0">
                        <a:latin typeface="Times New Roman" pitchFamily="18" charset="0"/>
                        <a:cs typeface="Times New Roman" pitchFamily="18" charset="0"/>
                      </a:endParaRPr>
                    </a:p>
                  </a:txBody>
                  <a:tcPr/>
                </a:tc>
              </a:tr>
              <a:tr h="468745">
                <a:tc>
                  <a:txBody>
                    <a:bodyPr/>
                    <a:lstStyle/>
                    <a:p>
                      <a:r>
                        <a:rPr lang="en-US" dirty="0" smtClean="0">
                          <a:latin typeface="Times New Roman" pitchFamily="18" charset="0"/>
                          <a:cs typeface="Times New Roman" pitchFamily="18" charset="0"/>
                        </a:rPr>
                        <a:t>Religious</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Pious</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Irreligious</a:t>
                      </a:r>
                      <a:endParaRPr lang="en-US" dirty="0">
                        <a:latin typeface="Times New Roman" pitchFamily="18" charset="0"/>
                        <a:cs typeface="Times New Roman" pitchFamily="18" charset="0"/>
                      </a:endParaRPr>
                    </a:p>
                  </a:txBody>
                  <a:tcPr/>
                </a:tc>
              </a:tr>
              <a:tr h="468745">
                <a:tc>
                  <a:txBody>
                    <a:bodyPr/>
                    <a:lstStyle/>
                    <a:p>
                      <a:r>
                        <a:rPr lang="en-US" dirty="0" smtClean="0">
                          <a:latin typeface="Times New Roman" pitchFamily="18" charset="0"/>
                          <a:cs typeface="Times New Roman" pitchFamily="18" charset="0"/>
                        </a:rPr>
                        <a:t>Drench</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Wet</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dry</a:t>
                      </a:r>
                      <a:endParaRPr lang="en-US" dirty="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1909732940"/>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p:cNvSpPr/>
          <p:nvPr/>
        </p:nvSpPr>
        <p:spPr>
          <a:xfrm>
            <a:off x="1981200" y="533400"/>
            <a:ext cx="5410200" cy="685800"/>
          </a:xfrm>
          <a:prstGeom prst="round2Diag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latin typeface="Times New Roman" pitchFamily="18" charset="0"/>
                <a:cs typeface="Times New Roman" pitchFamily="18" charset="0"/>
              </a:rPr>
              <a:t>Silent reading by the students</a:t>
            </a:r>
            <a:endParaRPr lang="en-US" sz="2800" dirty="0">
              <a:latin typeface="Times New Roman" pitchFamily="18" charset="0"/>
              <a:cs typeface="Times New Roman"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2864" y="1600200"/>
            <a:ext cx="5906872" cy="3048000"/>
          </a:xfrm>
          <a:prstGeom prst="ellipse">
            <a:avLst/>
          </a:prstGeom>
          <a:ln w="63500" cap="rnd">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4" name="Round Diagonal Corner Rectangle 3"/>
          <p:cNvSpPr/>
          <p:nvPr/>
        </p:nvSpPr>
        <p:spPr>
          <a:xfrm>
            <a:off x="1219200" y="4800600"/>
            <a:ext cx="7162800" cy="914400"/>
          </a:xfrm>
          <a:prstGeom prst="round2Diag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latin typeface="Times New Roman" pitchFamily="18" charset="0"/>
                <a:cs typeface="Times New Roman" pitchFamily="18" charset="0"/>
              </a:rPr>
              <a:t>Teacher will monitor and help the learners .</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3782646754"/>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p:cNvSpPr/>
          <p:nvPr/>
        </p:nvSpPr>
        <p:spPr>
          <a:xfrm>
            <a:off x="2133600" y="238125"/>
            <a:ext cx="4876800" cy="533400"/>
          </a:xfrm>
          <a:prstGeom prst="round2Diag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latin typeface="Times New Roman" pitchFamily="18" charset="0"/>
                <a:cs typeface="Times New Roman" pitchFamily="18" charset="0"/>
              </a:rPr>
              <a:t>Group works ( Group – A )</a:t>
            </a:r>
            <a:endParaRPr lang="en-US" sz="3200" dirty="0">
              <a:latin typeface="Times New Roman" pitchFamily="18" charset="0"/>
              <a:cs typeface="Times New Roman" pitchFamily="18" charset="0"/>
            </a:endParaRPr>
          </a:p>
        </p:txBody>
      </p:sp>
      <p:sp>
        <p:nvSpPr>
          <p:cNvPr id="5" name="Rounded Rectangle 4"/>
          <p:cNvSpPr/>
          <p:nvPr/>
        </p:nvSpPr>
        <p:spPr>
          <a:xfrm>
            <a:off x="685800" y="1295400"/>
            <a:ext cx="7696200" cy="4800600"/>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rgbClr val="FFFF00"/>
                </a:solidFill>
                <a:latin typeface="Times New Roman" pitchFamily="18" charset="0"/>
                <a:cs typeface="Times New Roman" pitchFamily="18" charset="0"/>
              </a:rPr>
              <a:t>Write the meaning of the following Phrase:</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1. Tropical lowland.</a:t>
            </a:r>
          </a:p>
          <a:p>
            <a:r>
              <a:rPr lang="en-US" sz="2000" dirty="0" err="1" smtClean="0">
                <a:solidFill>
                  <a:srgbClr val="002060"/>
                </a:solidFill>
                <a:latin typeface="Times New Roman" pitchFamily="18" charset="0"/>
                <a:cs typeface="Times New Roman" pitchFamily="18" charset="0"/>
              </a:rPr>
              <a:t>Ans</a:t>
            </a:r>
            <a:r>
              <a:rPr lang="en-US" sz="2000" dirty="0" smtClean="0">
                <a:solidFill>
                  <a:srgbClr val="002060"/>
                </a:solidFill>
                <a:latin typeface="Times New Roman" pitchFamily="18" charset="0"/>
                <a:cs typeface="Times New Roman" pitchFamily="18" charset="0"/>
              </a:rPr>
              <a:t>: a land that lies at the foot of a hill.</a:t>
            </a:r>
          </a:p>
          <a:p>
            <a:r>
              <a:rPr lang="en-US" sz="2000" dirty="0" smtClean="0">
                <a:latin typeface="Times New Roman" pitchFamily="18" charset="0"/>
                <a:cs typeface="Times New Roman" pitchFamily="18" charset="0"/>
              </a:rPr>
              <a:t>2. Temperate climate.</a:t>
            </a:r>
          </a:p>
          <a:p>
            <a:r>
              <a:rPr lang="en-US" sz="2000" dirty="0" err="1" smtClean="0">
                <a:solidFill>
                  <a:srgbClr val="002060"/>
                </a:solidFill>
                <a:latin typeface="Times New Roman" pitchFamily="18" charset="0"/>
                <a:cs typeface="Times New Roman" pitchFamily="18" charset="0"/>
              </a:rPr>
              <a:t>Ans</a:t>
            </a:r>
            <a:r>
              <a:rPr lang="en-US" sz="2000" dirty="0" smtClean="0">
                <a:solidFill>
                  <a:srgbClr val="002060"/>
                </a:solidFill>
                <a:latin typeface="Times New Roman" pitchFamily="18" charset="0"/>
                <a:cs typeface="Times New Roman" pitchFamily="18" charset="0"/>
              </a:rPr>
              <a:t>: a moderate climate.</a:t>
            </a:r>
          </a:p>
          <a:p>
            <a:r>
              <a:rPr lang="en-US" sz="2000" dirty="0" smtClean="0">
                <a:latin typeface="Times New Roman" pitchFamily="18" charset="0"/>
                <a:cs typeface="Times New Roman" pitchFamily="18" charset="0"/>
              </a:rPr>
              <a:t>3. Ethnic groups.</a:t>
            </a:r>
          </a:p>
          <a:p>
            <a:r>
              <a:rPr lang="en-US" sz="2000" dirty="0" err="1" smtClean="0">
                <a:solidFill>
                  <a:srgbClr val="002060"/>
                </a:solidFill>
                <a:latin typeface="Times New Roman" pitchFamily="18" charset="0"/>
                <a:cs typeface="Times New Roman" pitchFamily="18" charset="0"/>
              </a:rPr>
              <a:t>Ans</a:t>
            </a:r>
            <a:r>
              <a:rPr lang="en-US" sz="2000" dirty="0" smtClean="0">
                <a:solidFill>
                  <a:srgbClr val="002060"/>
                </a:solidFill>
                <a:latin typeface="Times New Roman" pitchFamily="18" charset="0"/>
                <a:cs typeface="Times New Roman" pitchFamily="18" charset="0"/>
              </a:rPr>
              <a:t>:  groups having distinct racial and cultural features.</a:t>
            </a:r>
          </a:p>
          <a:p>
            <a:r>
              <a:rPr lang="en-US" sz="2000" dirty="0" smtClean="0">
                <a:latin typeface="Times New Roman" pitchFamily="18" charset="0"/>
                <a:cs typeface="Times New Roman" pitchFamily="18" charset="0"/>
              </a:rPr>
              <a:t>4. Pilgrimage destination.</a:t>
            </a:r>
          </a:p>
          <a:p>
            <a:r>
              <a:rPr lang="en-US" sz="2000" dirty="0" err="1" smtClean="0">
                <a:solidFill>
                  <a:srgbClr val="002060"/>
                </a:solidFill>
                <a:latin typeface="Times New Roman" pitchFamily="18" charset="0"/>
                <a:cs typeface="Times New Roman" pitchFamily="18" charset="0"/>
              </a:rPr>
              <a:t>Ans</a:t>
            </a:r>
            <a:r>
              <a:rPr lang="en-US" sz="2000" dirty="0" smtClean="0">
                <a:solidFill>
                  <a:srgbClr val="002060"/>
                </a:solidFill>
                <a:latin typeface="Times New Roman" pitchFamily="18" charset="0"/>
                <a:cs typeface="Times New Roman" pitchFamily="18" charset="0"/>
              </a:rPr>
              <a:t>: a sacred place where people travel to perform religious acts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5. Elegant architecture.</a:t>
            </a:r>
          </a:p>
          <a:p>
            <a:r>
              <a:rPr lang="en-US" sz="2000" dirty="0" err="1" smtClean="0">
                <a:solidFill>
                  <a:srgbClr val="002060"/>
                </a:solidFill>
                <a:latin typeface="Times New Roman" pitchFamily="18" charset="0"/>
                <a:cs typeface="Times New Roman" pitchFamily="18" charset="0"/>
              </a:rPr>
              <a:t>Ans</a:t>
            </a:r>
            <a:r>
              <a:rPr lang="en-US" sz="2000" dirty="0" smtClean="0">
                <a:solidFill>
                  <a:srgbClr val="002060"/>
                </a:solidFill>
                <a:latin typeface="Times New Roman" pitchFamily="18" charset="0"/>
                <a:cs typeface="Times New Roman" pitchFamily="18" charset="0"/>
              </a:rPr>
              <a:t>: graceful work of building crafts. </a:t>
            </a:r>
            <a:endParaRPr lang="en-US"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92554927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 calcmode="lin" valueType="num">
                                      <p:cBhvr>
                                        <p:cTn id="7"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5">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 calcmode="lin" valueType="num">
                                      <p:cBhvr>
                                        <p:cTn id="14"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16" dur="500"/>
                                        <p:tgtEl>
                                          <p:spTgt spid="5">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anim calcmode="lin" valueType="num">
                                      <p:cBhvr>
                                        <p:cTn id="21"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23" dur="500"/>
                                        <p:tgtEl>
                                          <p:spTgt spid="5">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9" end="9"/>
                                            </p:txEl>
                                          </p:spTgt>
                                        </p:tgtEl>
                                        <p:attrNameLst>
                                          <p:attrName>style.visibility</p:attrName>
                                        </p:attrNameLst>
                                      </p:cBhvr>
                                      <p:to>
                                        <p:strVal val="visible"/>
                                      </p:to>
                                    </p:set>
                                    <p:anim calcmode="lin" valueType="num">
                                      <p:cBhvr>
                                        <p:cTn id="28" dur="500" fill="hold"/>
                                        <p:tgtEl>
                                          <p:spTgt spid="5">
                                            <p:txEl>
                                              <p:pRg st="9" end="9"/>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9" end="9"/>
                                            </p:txEl>
                                          </p:spTgt>
                                        </p:tgtEl>
                                        <p:attrNameLst>
                                          <p:attrName>ppt_h</p:attrName>
                                        </p:attrNameLst>
                                      </p:cBhvr>
                                      <p:tavLst>
                                        <p:tav tm="0">
                                          <p:val>
                                            <p:fltVal val="0"/>
                                          </p:val>
                                        </p:tav>
                                        <p:tav tm="100000">
                                          <p:val>
                                            <p:strVal val="#ppt_h"/>
                                          </p:val>
                                        </p:tav>
                                      </p:tavLst>
                                    </p:anim>
                                    <p:animEffect transition="in" filter="fade">
                                      <p:cBhvr>
                                        <p:cTn id="30" dur="500"/>
                                        <p:tgtEl>
                                          <p:spTgt spid="5">
                                            <p:txEl>
                                              <p:pRg st="9" end="9"/>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11" end="11"/>
                                            </p:txEl>
                                          </p:spTgt>
                                        </p:tgtEl>
                                        <p:attrNameLst>
                                          <p:attrName>style.visibility</p:attrName>
                                        </p:attrNameLst>
                                      </p:cBhvr>
                                      <p:to>
                                        <p:strVal val="visible"/>
                                      </p:to>
                                    </p:set>
                                    <p:anim calcmode="lin" valueType="num">
                                      <p:cBhvr>
                                        <p:cTn id="35" dur="500" fill="hold"/>
                                        <p:tgtEl>
                                          <p:spTgt spid="5">
                                            <p:txEl>
                                              <p:pRg st="11" end="11"/>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11" end="11"/>
                                            </p:txEl>
                                          </p:spTgt>
                                        </p:tgtEl>
                                        <p:attrNameLst>
                                          <p:attrName>ppt_h</p:attrName>
                                        </p:attrNameLst>
                                      </p:cBhvr>
                                      <p:tavLst>
                                        <p:tav tm="0">
                                          <p:val>
                                            <p:fltVal val="0"/>
                                          </p:val>
                                        </p:tav>
                                        <p:tav tm="100000">
                                          <p:val>
                                            <p:strVal val="#ppt_h"/>
                                          </p:val>
                                        </p:tav>
                                      </p:tavLst>
                                    </p:anim>
                                    <p:animEffect transition="in" filter="fade">
                                      <p:cBhvr>
                                        <p:cTn id="37" dur="5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p:cNvSpPr/>
          <p:nvPr/>
        </p:nvSpPr>
        <p:spPr>
          <a:xfrm>
            <a:off x="2057400" y="304800"/>
            <a:ext cx="5257800" cy="609600"/>
          </a:xfrm>
          <a:prstGeom prst="round2Diag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latin typeface="Times New Roman" pitchFamily="18" charset="0"/>
                <a:cs typeface="Times New Roman" pitchFamily="18" charset="0"/>
              </a:rPr>
              <a:t>Group Works ( Group – B )</a:t>
            </a:r>
            <a:endParaRPr lang="en-US" sz="3200" dirty="0">
              <a:latin typeface="Times New Roman" pitchFamily="18" charset="0"/>
              <a:cs typeface="Times New Roman" pitchFamily="18" charset="0"/>
            </a:endParaRPr>
          </a:p>
        </p:txBody>
      </p:sp>
      <p:sp>
        <p:nvSpPr>
          <p:cNvPr id="3" name="Rounded Rectangle 2"/>
          <p:cNvSpPr/>
          <p:nvPr/>
        </p:nvSpPr>
        <p:spPr>
          <a:xfrm>
            <a:off x="533400" y="1143000"/>
            <a:ext cx="8077200" cy="5181600"/>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rgbClr val="FFFF00"/>
                </a:solidFill>
                <a:latin typeface="Times New Roman" pitchFamily="18" charset="0"/>
                <a:cs typeface="Times New Roman" pitchFamily="18" charset="0"/>
              </a:rPr>
              <a:t>Write down the answer of the following questions :</a:t>
            </a:r>
          </a:p>
          <a:p>
            <a:endParaRPr lang="en-US" sz="2000" dirty="0" smtClean="0">
              <a:solidFill>
                <a:srgbClr val="FFFF00"/>
              </a:solidFill>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How many ethnic groups are there in Nepal ?</a:t>
            </a:r>
          </a:p>
          <a:p>
            <a:r>
              <a:rPr lang="en-US" sz="2000" dirty="0" err="1" smtClean="0">
                <a:solidFill>
                  <a:srgbClr val="002060"/>
                </a:solidFill>
                <a:latin typeface="Times New Roman" pitchFamily="18" charset="0"/>
                <a:cs typeface="Times New Roman" pitchFamily="18" charset="0"/>
              </a:rPr>
              <a:t>Ans</a:t>
            </a:r>
            <a:r>
              <a:rPr lang="en-US" sz="2000" dirty="0" smtClean="0">
                <a:solidFill>
                  <a:srgbClr val="002060"/>
                </a:solidFill>
                <a:latin typeface="Times New Roman" pitchFamily="18" charset="0"/>
                <a:cs typeface="Times New Roman" pitchFamily="18" charset="0"/>
              </a:rPr>
              <a:t>: In </a:t>
            </a:r>
            <a:r>
              <a:rPr lang="en-US" sz="2000" dirty="0">
                <a:solidFill>
                  <a:srgbClr val="002060"/>
                </a:solidFill>
                <a:latin typeface="Times New Roman" pitchFamily="18" charset="0"/>
                <a:cs typeface="Times New Roman" pitchFamily="18" charset="0"/>
              </a:rPr>
              <a:t>Nepal there are 103 ethnic groups</a:t>
            </a:r>
            <a:r>
              <a:rPr lang="en-US" sz="2000" dirty="0" smtClean="0">
                <a:solidFill>
                  <a:srgbClr val="002060"/>
                </a:solidFill>
                <a:latin typeface="Times New Roman" pitchFamily="18" charset="0"/>
                <a:cs typeface="Times New Roman" pitchFamily="18" charset="0"/>
              </a:rPr>
              <a:t>.</a:t>
            </a:r>
          </a:p>
          <a:p>
            <a:r>
              <a:rPr lang="en-US" sz="2000" dirty="0" smtClean="0">
                <a:latin typeface="Times New Roman" pitchFamily="18" charset="0"/>
                <a:cs typeface="Times New Roman" pitchFamily="18" charset="0"/>
              </a:rPr>
              <a:t>2. What do you know about the weather of Nepal ?</a:t>
            </a:r>
          </a:p>
          <a:p>
            <a:r>
              <a:rPr lang="en-US" sz="2000" dirty="0" err="1" smtClean="0">
                <a:solidFill>
                  <a:srgbClr val="002060"/>
                </a:solidFill>
                <a:latin typeface="Times New Roman" pitchFamily="18" charset="0"/>
                <a:cs typeface="Times New Roman" pitchFamily="18" charset="0"/>
              </a:rPr>
              <a:t>Ans</a:t>
            </a:r>
            <a:r>
              <a:rPr lang="en-US" sz="2000" dirty="0" smtClean="0">
                <a:solidFill>
                  <a:srgbClr val="002060"/>
                </a:solidFill>
                <a:latin typeface="Times New Roman" pitchFamily="18" charset="0"/>
                <a:cs typeface="Times New Roman" pitchFamily="18" charset="0"/>
              </a:rPr>
              <a:t>: The </a:t>
            </a:r>
            <a:r>
              <a:rPr lang="en-US" sz="2000" dirty="0">
                <a:solidFill>
                  <a:srgbClr val="002060"/>
                </a:solidFill>
                <a:latin typeface="Times New Roman" pitchFamily="18" charset="0"/>
                <a:cs typeface="Times New Roman" pitchFamily="18" charset="0"/>
              </a:rPr>
              <a:t>weather in Nepal varies from place to place. Southern part has hot summers and warm winters and monsoon rains occur from June to September. Again, the central hill-lands have a temperate climate</a:t>
            </a:r>
            <a:r>
              <a:rPr lang="en-US" sz="2000" dirty="0" smtClean="0">
                <a:solidFill>
                  <a:srgbClr val="002060"/>
                </a:solidFill>
                <a:latin typeface="Times New Roman" pitchFamily="18" charset="0"/>
                <a:cs typeface="Times New Roman" pitchFamily="18" charset="0"/>
              </a:rPr>
              <a:t>.</a:t>
            </a:r>
          </a:p>
          <a:p>
            <a:r>
              <a:rPr lang="en-US" sz="2000" dirty="0" smtClean="0">
                <a:latin typeface="Times New Roman" pitchFamily="18" charset="0"/>
                <a:cs typeface="Times New Roman" pitchFamily="18" charset="0"/>
              </a:rPr>
              <a:t>3. ``Many Nepalese combine Hindu and Buddhist practices.’’ – explain this statement with example.</a:t>
            </a:r>
          </a:p>
          <a:p>
            <a:r>
              <a:rPr lang="en-US" sz="2000" dirty="0" err="1" smtClean="0">
                <a:solidFill>
                  <a:srgbClr val="002060"/>
                </a:solidFill>
                <a:latin typeface="Times New Roman" pitchFamily="18" charset="0"/>
                <a:cs typeface="Times New Roman" pitchFamily="18" charset="0"/>
              </a:rPr>
              <a:t>Ans</a:t>
            </a:r>
            <a:r>
              <a:rPr lang="en-US" sz="2000" dirty="0" smtClean="0">
                <a:solidFill>
                  <a:srgbClr val="002060"/>
                </a:solidFill>
                <a:latin typeface="Times New Roman" pitchFamily="18" charset="0"/>
                <a:cs typeface="Times New Roman" pitchFamily="18" charset="0"/>
              </a:rPr>
              <a:t>: This statement implies that many Nepalese either Hindu or Buddhist perform the religious activities of the two religions at the same time. For example, many temples and shrines are shared between the people of the two faiths and some deities are worshipped by both of them.  </a:t>
            </a:r>
            <a:endParaRPr lang="en-US"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30623192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3">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 calcmode="lin" valueType="num">
                                      <p:cBhvr>
                                        <p:cTn id="14"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16" dur="500"/>
                                        <p:tgtEl>
                                          <p:spTgt spid="3">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 calcmode="lin" valueType="num">
                                      <p:cBhvr>
                                        <p:cTn id="21"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2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p:cNvSpPr/>
          <p:nvPr/>
        </p:nvSpPr>
        <p:spPr>
          <a:xfrm>
            <a:off x="2743200" y="381000"/>
            <a:ext cx="3657600" cy="685800"/>
          </a:xfrm>
          <a:prstGeom prst="round2Diag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latin typeface="Times New Roman" pitchFamily="18" charset="0"/>
                <a:cs typeface="Times New Roman" pitchFamily="18" charset="0"/>
              </a:rPr>
              <a:t>Pair Work</a:t>
            </a:r>
            <a:endParaRPr lang="en-US" sz="3200" dirty="0">
              <a:latin typeface="Times New Roman" pitchFamily="18" charset="0"/>
              <a:cs typeface="Times New Roman" pitchFamily="18" charset="0"/>
            </a:endParaRPr>
          </a:p>
        </p:txBody>
      </p:sp>
      <p:sp>
        <p:nvSpPr>
          <p:cNvPr id="3" name="Round Diagonal Corner Rectangle 2"/>
          <p:cNvSpPr/>
          <p:nvPr/>
        </p:nvSpPr>
        <p:spPr>
          <a:xfrm>
            <a:off x="533400" y="1600200"/>
            <a:ext cx="8153400" cy="4648200"/>
          </a:xfrm>
          <a:prstGeom prst="round2Diag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FFFF00"/>
                </a:solidFill>
                <a:latin typeface="Times New Roman" pitchFamily="18" charset="0"/>
                <a:cs typeface="Times New Roman" pitchFamily="18" charset="0"/>
              </a:rPr>
              <a:t>Look at the advertisement of a package tour to Nepal.</a:t>
            </a:r>
          </a:p>
          <a:p>
            <a:pPr algn="ctr"/>
            <a:endParaRPr lang="en-US" sz="2400" dirty="0" smtClean="0">
              <a:solidFill>
                <a:srgbClr val="FFFF00"/>
              </a:solidFill>
              <a:latin typeface="Times New Roman" pitchFamily="18" charset="0"/>
              <a:cs typeface="Times New Roman" pitchFamily="18" charset="0"/>
            </a:endParaRPr>
          </a:p>
          <a:p>
            <a:pPr algn="ctr"/>
            <a:r>
              <a:rPr lang="en-US" sz="2000" u="sng" dirty="0" smtClean="0">
                <a:solidFill>
                  <a:srgbClr val="002060"/>
                </a:solidFill>
                <a:latin typeface="Times New Roman" pitchFamily="18" charset="0"/>
                <a:cs typeface="Times New Roman" pitchFamily="18" charset="0"/>
              </a:rPr>
              <a:t>Dhaka – Kathmandu – </a:t>
            </a:r>
            <a:r>
              <a:rPr lang="en-US" sz="2000" u="sng" dirty="0" err="1" smtClean="0">
                <a:solidFill>
                  <a:srgbClr val="002060"/>
                </a:solidFill>
                <a:latin typeface="Times New Roman" pitchFamily="18" charset="0"/>
                <a:cs typeface="Times New Roman" pitchFamily="18" charset="0"/>
              </a:rPr>
              <a:t>Pokhara</a:t>
            </a:r>
            <a:r>
              <a:rPr lang="en-US" sz="2000" u="sng" dirty="0" smtClean="0">
                <a:solidFill>
                  <a:srgbClr val="002060"/>
                </a:solidFill>
                <a:latin typeface="Times New Roman" pitchFamily="18" charset="0"/>
                <a:cs typeface="Times New Roman" pitchFamily="18" charset="0"/>
              </a:rPr>
              <a:t> Package Tour.</a:t>
            </a:r>
            <a:endParaRPr lang="en-US" u="sng" dirty="0" smtClean="0">
              <a:solidFill>
                <a:srgbClr val="002060"/>
              </a:solidFill>
              <a:latin typeface="Times New Roman" pitchFamily="18" charset="0"/>
              <a:cs typeface="Times New Roman" pitchFamily="18" charset="0"/>
            </a:endParaRPr>
          </a:p>
          <a:p>
            <a:r>
              <a:rPr lang="en-US" dirty="0" smtClean="0">
                <a:latin typeface="Times New Roman" pitchFamily="18" charset="0"/>
                <a:cs typeface="Times New Roman" pitchFamily="18" charset="0"/>
              </a:rPr>
              <a:t>Price : BDT- 39,999/-</a:t>
            </a:r>
          </a:p>
          <a:p>
            <a:r>
              <a:rPr lang="en-US" dirty="0" smtClean="0">
                <a:latin typeface="Times New Roman" pitchFamily="18" charset="0"/>
                <a:cs typeface="Times New Roman" pitchFamily="18" charset="0"/>
              </a:rPr>
              <a:t>Duration : 4 nights and 5 days.</a:t>
            </a:r>
          </a:p>
          <a:p>
            <a:r>
              <a:rPr lang="en-US" dirty="0" smtClean="0">
                <a:latin typeface="Times New Roman" pitchFamily="18" charset="0"/>
                <a:cs typeface="Times New Roman" pitchFamily="18" charset="0"/>
              </a:rPr>
              <a:t>Package Includes :</a:t>
            </a:r>
          </a:p>
          <a:p>
            <a:pPr marL="285750" indent="-285750">
              <a:buFont typeface="Wingdings" pitchFamily="2" charset="2"/>
              <a:buChar char="Ø"/>
            </a:pPr>
            <a:r>
              <a:rPr lang="en-US" dirty="0" smtClean="0">
                <a:latin typeface="Times New Roman" pitchFamily="18" charset="0"/>
                <a:cs typeface="Times New Roman" pitchFamily="18" charset="0"/>
              </a:rPr>
              <a:t>Return Air Ticket with Bangladesh Airport taxes and Kathmandu departure taxes.</a:t>
            </a:r>
          </a:p>
          <a:p>
            <a:pPr marL="285750" indent="-285750">
              <a:buFont typeface="Wingdings" pitchFamily="2" charset="2"/>
              <a:buChar char="Ø"/>
            </a:pPr>
            <a:r>
              <a:rPr lang="en-US" dirty="0" smtClean="0">
                <a:latin typeface="Times New Roman" pitchFamily="18" charset="0"/>
                <a:cs typeface="Times New Roman" pitchFamily="18" charset="0"/>
              </a:rPr>
              <a:t>2 nights accommodation in Kathmandu.</a:t>
            </a:r>
          </a:p>
          <a:p>
            <a:pPr marL="285750" indent="-285750">
              <a:buFont typeface="Wingdings" pitchFamily="2" charset="2"/>
              <a:buChar char="Ø"/>
            </a:pPr>
            <a:r>
              <a:rPr lang="en-US" dirty="0" smtClean="0">
                <a:latin typeface="Times New Roman" pitchFamily="18" charset="0"/>
                <a:cs typeface="Times New Roman" pitchFamily="18" charset="0"/>
              </a:rPr>
              <a:t>2 nights accommodation in </a:t>
            </a:r>
            <a:r>
              <a:rPr lang="en-US" dirty="0" err="1" smtClean="0">
                <a:latin typeface="Times New Roman" pitchFamily="18" charset="0"/>
                <a:cs typeface="Times New Roman" pitchFamily="18" charset="0"/>
              </a:rPr>
              <a:t>Pokhara</a:t>
            </a:r>
            <a:r>
              <a:rPr lang="en-US" dirty="0" smtClean="0">
                <a:latin typeface="Times New Roman" pitchFamily="18" charset="0"/>
                <a:cs typeface="Times New Roman" pitchFamily="18" charset="0"/>
              </a:rPr>
              <a:t>.</a:t>
            </a:r>
          </a:p>
          <a:p>
            <a:pPr marL="285750" indent="-285750">
              <a:buFont typeface="Wingdings" pitchFamily="2" charset="2"/>
              <a:buChar char="Ø"/>
            </a:pPr>
            <a:r>
              <a:rPr lang="en-US" dirty="0" smtClean="0">
                <a:latin typeface="Times New Roman" pitchFamily="18" charset="0"/>
                <a:cs typeface="Times New Roman" pitchFamily="18" charset="0"/>
              </a:rPr>
              <a:t>Buffet: Daily breakfast and lunch.</a:t>
            </a:r>
          </a:p>
          <a:p>
            <a:pPr marL="285750" indent="-285750">
              <a:buFont typeface="Wingdings" pitchFamily="2" charset="2"/>
              <a:buChar char="Ø"/>
            </a:pPr>
            <a:r>
              <a:rPr lang="en-US" dirty="0" smtClean="0">
                <a:latin typeface="Times New Roman" pitchFamily="18" charset="0"/>
                <a:cs typeface="Times New Roman" pitchFamily="18" charset="0"/>
              </a:rPr>
              <a:t>Both way Airport transfers in Kathmandu.</a:t>
            </a:r>
          </a:p>
          <a:p>
            <a:pPr marL="285750" indent="-285750">
              <a:buFont typeface="Wingdings" pitchFamily="2" charset="2"/>
              <a:buChar char="Ø"/>
            </a:pPr>
            <a:r>
              <a:rPr lang="en-US" dirty="0" smtClean="0">
                <a:latin typeface="Times New Roman" pitchFamily="18" charset="0"/>
                <a:cs typeface="Times New Roman" pitchFamily="18" charset="0"/>
              </a:rPr>
              <a:t>Kathmandu – </a:t>
            </a:r>
            <a:r>
              <a:rPr lang="en-US" dirty="0" err="1" smtClean="0">
                <a:latin typeface="Times New Roman" pitchFamily="18" charset="0"/>
                <a:cs typeface="Times New Roman" pitchFamily="18" charset="0"/>
              </a:rPr>
              <a:t>Pokhara</a:t>
            </a:r>
            <a:r>
              <a:rPr lang="en-US" dirty="0" smtClean="0">
                <a:latin typeface="Times New Roman" pitchFamily="18" charset="0"/>
                <a:cs typeface="Times New Roman" pitchFamily="18" charset="0"/>
              </a:rPr>
              <a:t> – Kathmandu by A/C bus.</a:t>
            </a:r>
          </a:p>
          <a:p>
            <a:pPr marL="285750" indent="-285750">
              <a:buFont typeface="Wingdings" pitchFamily="2" charset="2"/>
              <a:buChar char="Ø"/>
            </a:pPr>
            <a:r>
              <a:rPr lang="en-US" dirty="0" smtClean="0">
                <a:latin typeface="Times New Roman" pitchFamily="18" charset="0"/>
                <a:cs typeface="Times New Roman" pitchFamily="18" charset="0"/>
              </a:rPr>
              <a:t>Half day sightseeing in Kathmandu Valley. </a:t>
            </a:r>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7400" y="4191000"/>
            <a:ext cx="2478024" cy="134112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3730979464"/>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5575" y="304800"/>
            <a:ext cx="3713163" cy="85883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ound Diagonal Corner Rectangle 3"/>
          <p:cNvSpPr/>
          <p:nvPr/>
        </p:nvSpPr>
        <p:spPr>
          <a:xfrm>
            <a:off x="428625" y="1280160"/>
            <a:ext cx="8153400" cy="4800600"/>
          </a:xfrm>
          <a:prstGeom prst="round2Diag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rgbClr val="FFFF00"/>
                </a:solidFill>
                <a:latin typeface="Times New Roman" pitchFamily="18" charset="0"/>
                <a:cs typeface="Times New Roman" pitchFamily="18" charset="0"/>
              </a:rPr>
              <a:t>Now discuss the advertisement with your partner and answer the following questions if they are true or false:</a:t>
            </a:r>
          </a:p>
          <a:p>
            <a:r>
              <a:rPr lang="en-US" dirty="0" smtClean="0">
                <a:latin typeface="Times New Roman" pitchFamily="18" charset="0"/>
                <a:cs typeface="Times New Roman" pitchFamily="18" charset="0"/>
              </a:rPr>
              <a:t>a. The package includes the cost of travelling from Kathmandu airport to the hotel in Kathmandu.  </a:t>
            </a:r>
          </a:p>
          <a:p>
            <a:r>
              <a:rPr lang="en-US" dirty="0" err="1" smtClean="0">
                <a:solidFill>
                  <a:srgbClr val="002060"/>
                </a:solidFill>
                <a:latin typeface="Times New Roman" pitchFamily="18" charset="0"/>
                <a:cs typeface="Times New Roman" pitchFamily="18" charset="0"/>
              </a:rPr>
              <a:t>Ans</a:t>
            </a:r>
            <a:r>
              <a:rPr lang="en-US" dirty="0" smtClean="0">
                <a:solidFill>
                  <a:srgbClr val="002060"/>
                </a:solidFill>
                <a:latin typeface="Times New Roman" pitchFamily="18" charset="0"/>
                <a:cs typeface="Times New Roman" pitchFamily="18" charset="0"/>
              </a:rPr>
              <a:t>: True.</a:t>
            </a:r>
          </a:p>
          <a:p>
            <a:r>
              <a:rPr lang="en-US" dirty="0" smtClean="0">
                <a:latin typeface="Times New Roman" pitchFamily="18" charset="0"/>
                <a:cs typeface="Times New Roman" pitchFamily="18" charset="0"/>
              </a:rPr>
              <a:t>b. The tourists will be provided with breakfast, lunch and dinner.</a:t>
            </a:r>
          </a:p>
          <a:p>
            <a:r>
              <a:rPr lang="en-US" dirty="0" err="1" smtClean="0">
                <a:solidFill>
                  <a:srgbClr val="002060"/>
                </a:solidFill>
                <a:latin typeface="Times New Roman" pitchFamily="18" charset="0"/>
                <a:cs typeface="Times New Roman" pitchFamily="18" charset="0"/>
              </a:rPr>
              <a:t>Ans</a:t>
            </a:r>
            <a:r>
              <a:rPr lang="en-US" dirty="0" smtClean="0">
                <a:solidFill>
                  <a:srgbClr val="002060"/>
                </a:solidFill>
                <a:latin typeface="Times New Roman" pitchFamily="18" charset="0"/>
                <a:cs typeface="Times New Roman" pitchFamily="18" charset="0"/>
              </a:rPr>
              <a:t>: False, </a:t>
            </a:r>
            <a:r>
              <a:rPr lang="en-US" dirty="0" err="1" smtClean="0">
                <a:solidFill>
                  <a:srgbClr val="002060"/>
                </a:solidFill>
                <a:latin typeface="Times New Roman" pitchFamily="18" charset="0"/>
                <a:cs typeface="Times New Roman" pitchFamily="18" charset="0"/>
              </a:rPr>
              <a:t>Corr:Ans</a:t>
            </a:r>
            <a:r>
              <a:rPr lang="en-US" dirty="0" smtClean="0">
                <a:solidFill>
                  <a:srgbClr val="002060"/>
                </a:solidFill>
                <a:latin typeface="Times New Roman" pitchFamily="18" charset="0"/>
                <a:cs typeface="Times New Roman" pitchFamily="18" charset="0"/>
              </a:rPr>
              <a:t>: The tourists will be provided with breakfast and lunch.</a:t>
            </a:r>
          </a:p>
          <a:p>
            <a:r>
              <a:rPr lang="en-US" dirty="0" smtClean="0">
                <a:latin typeface="Times New Roman" pitchFamily="18" charset="0"/>
                <a:cs typeface="Times New Roman" pitchFamily="18" charset="0"/>
              </a:rPr>
              <a:t>c. The tourists do not have to pay extra for a half-day sightseeing in </a:t>
            </a:r>
            <a:r>
              <a:rPr lang="en-US" dirty="0" err="1" smtClean="0">
                <a:latin typeface="Times New Roman" pitchFamily="18" charset="0"/>
                <a:cs typeface="Times New Roman" pitchFamily="18" charset="0"/>
              </a:rPr>
              <a:t>Pokhara</a:t>
            </a:r>
            <a:r>
              <a:rPr lang="en-US" dirty="0" smtClean="0">
                <a:latin typeface="Times New Roman" pitchFamily="18" charset="0"/>
                <a:cs typeface="Times New Roman" pitchFamily="18" charset="0"/>
              </a:rPr>
              <a:t>.</a:t>
            </a:r>
          </a:p>
          <a:p>
            <a:r>
              <a:rPr lang="en-US" dirty="0" err="1" smtClean="0">
                <a:solidFill>
                  <a:srgbClr val="002060"/>
                </a:solidFill>
                <a:latin typeface="Times New Roman" pitchFamily="18" charset="0"/>
                <a:cs typeface="Times New Roman" pitchFamily="18" charset="0"/>
              </a:rPr>
              <a:t>Ans</a:t>
            </a:r>
            <a:r>
              <a:rPr lang="en-US" dirty="0" smtClean="0">
                <a:solidFill>
                  <a:srgbClr val="002060"/>
                </a:solidFill>
                <a:latin typeface="Times New Roman" pitchFamily="18" charset="0"/>
                <a:cs typeface="Times New Roman" pitchFamily="18" charset="0"/>
              </a:rPr>
              <a:t>:  True.</a:t>
            </a:r>
          </a:p>
          <a:p>
            <a:r>
              <a:rPr lang="en-US" dirty="0" smtClean="0">
                <a:latin typeface="Times New Roman" pitchFamily="18" charset="0"/>
                <a:cs typeface="Times New Roman" pitchFamily="18" charset="0"/>
              </a:rPr>
              <a:t>d. The tour operators will bear all visa related costs.</a:t>
            </a:r>
          </a:p>
          <a:p>
            <a:r>
              <a:rPr lang="en-US" dirty="0" err="1" smtClean="0">
                <a:solidFill>
                  <a:srgbClr val="002060"/>
                </a:solidFill>
                <a:latin typeface="Times New Roman" pitchFamily="18" charset="0"/>
                <a:cs typeface="Times New Roman" pitchFamily="18" charset="0"/>
              </a:rPr>
              <a:t>Ans</a:t>
            </a:r>
            <a:r>
              <a:rPr lang="en-US" dirty="0" smtClean="0">
                <a:solidFill>
                  <a:srgbClr val="002060"/>
                </a:solidFill>
                <a:latin typeface="Times New Roman" pitchFamily="18" charset="0"/>
                <a:cs typeface="Times New Roman" pitchFamily="18" charset="0"/>
              </a:rPr>
              <a:t>: False, </a:t>
            </a:r>
            <a:r>
              <a:rPr lang="en-US" dirty="0" err="1" smtClean="0">
                <a:solidFill>
                  <a:srgbClr val="002060"/>
                </a:solidFill>
                <a:latin typeface="Times New Roman" pitchFamily="18" charset="0"/>
                <a:cs typeface="Times New Roman" pitchFamily="18" charset="0"/>
              </a:rPr>
              <a:t>Corr</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Ans</a:t>
            </a:r>
            <a:r>
              <a:rPr lang="en-US" dirty="0" smtClean="0">
                <a:solidFill>
                  <a:srgbClr val="002060"/>
                </a:solidFill>
                <a:latin typeface="Times New Roman" pitchFamily="18" charset="0"/>
                <a:cs typeface="Times New Roman" pitchFamily="18" charset="0"/>
              </a:rPr>
              <a:t>: The operators will bear return air ticket with Bangladesh Airport taxes and </a:t>
            </a:r>
            <a:r>
              <a:rPr lang="en-US" dirty="0" err="1" smtClean="0">
                <a:solidFill>
                  <a:srgbClr val="002060"/>
                </a:solidFill>
                <a:latin typeface="Times New Roman" pitchFamily="18" charset="0"/>
                <a:cs typeface="Times New Roman" pitchFamily="18" charset="0"/>
              </a:rPr>
              <a:t>Khatmandu</a:t>
            </a:r>
            <a:r>
              <a:rPr lang="en-US" dirty="0" smtClean="0">
                <a:solidFill>
                  <a:srgbClr val="002060"/>
                </a:solidFill>
                <a:latin typeface="Times New Roman" pitchFamily="18" charset="0"/>
                <a:cs typeface="Times New Roman" pitchFamily="18" charset="0"/>
              </a:rPr>
              <a:t> departure taxes.</a:t>
            </a:r>
          </a:p>
          <a:p>
            <a:r>
              <a:rPr lang="en-US" dirty="0" smtClean="0">
                <a:latin typeface="Times New Roman" pitchFamily="18" charset="0"/>
                <a:cs typeface="Times New Roman" pitchFamily="18" charset="0"/>
              </a:rPr>
              <a:t>e. The tourists will go to </a:t>
            </a:r>
            <a:r>
              <a:rPr lang="en-US" dirty="0" err="1" smtClean="0">
                <a:latin typeface="Times New Roman" pitchFamily="18" charset="0"/>
                <a:cs typeface="Times New Roman" pitchFamily="18" charset="0"/>
              </a:rPr>
              <a:t>Pokhara</a:t>
            </a:r>
            <a:r>
              <a:rPr lang="en-US" dirty="0" smtClean="0">
                <a:latin typeface="Times New Roman" pitchFamily="18" charset="0"/>
                <a:cs typeface="Times New Roman" pitchFamily="18" charset="0"/>
              </a:rPr>
              <a:t> from Kathmandu by domestic flights. </a:t>
            </a:r>
          </a:p>
          <a:p>
            <a:r>
              <a:rPr lang="en-US" dirty="0" err="1" smtClean="0">
                <a:solidFill>
                  <a:srgbClr val="002060"/>
                </a:solidFill>
                <a:latin typeface="Times New Roman" pitchFamily="18" charset="0"/>
                <a:cs typeface="Times New Roman" pitchFamily="18" charset="0"/>
              </a:rPr>
              <a:t>Ans</a:t>
            </a:r>
            <a:r>
              <a:rPr lang="en-US" dirty="0" smtClean="0">
                <a:solidFill>
                  <a:srgbClr val="002060"/>
                </a:solidFill>
                <a:latin typeface="Times New Roman" pitchFamily="18" charset="0"/>
                <a:cs typeface="Times New Roman" pitchFamily="18" charset="0"/>
              </a:rPr>
              <a:t>: False, </a:t>
            </a:r>
            <a:r>
              <a:rPr lang="en-US" dirty="0" err="1" smtClean="0">
                <a:solidFill>
                  <a:srgbClr val="002060"/>
                </a:solidFill>
                <a:latin typeface="Times New Roman" pitchFamily="18" charset="0"/>
                <a:cs typeface="Times New Roman" pitchFamily="18" charset="0"/>
              </a:rPr>
              <a:t>Corr</a:t>
            </a:r>
            <a:r>
              <a:rPr lang="en-US" dirty="0" smtClean="0">
                <a:solidFill>
                  <a:srgbClr val="002060"/>
                </a:solidFill>
                <a:latin typeface="Times New Roman" pitchFamily="18" charset="0"/>
                <a:cs typeface="Times New Roman" pitchFamily="18" charset="0"/>
              </a:rPr>
              <a:t>: </a:t>
            </a:r>
            <a:r>
              <a:rPr lang="en-US" dirty="0" err="1" smtClean="0">
                <a:solidFill>
                  <a:srgbClr val="002060"/>
                </a:solidFill>
                <a:latin typeface="Times New Roman" pitchFamily="18" charset="0"/>
                <a:cs typeface="Times New Roman" pitchFamily="18" charset="0"/>
              </a:rPr>
              <a:t>Ans</a:t>
            </a:r>
            <a:r>
              <a:rPr lang="en-US" dirty="0" smtClean="0">
                <a:solidFill>
                  <a:srgbClr val="002060"/>
                </a:solidFill>
                <a:latin typeface="Times New Roman" pitchFamily="18" charset="0"/>
                <a:cs typeface="Times New Roman" pitchFamily="18" charset="0"/>
              </a:rPr>
              <a:t>: The tourists will go to </a:t>
            </a:r>
            <a:r>
              <a:rPr lang="en-US" dirty="0" err="1" smtClean="0">
                <a:solidFill>
                  <a:srgbClr val="002060"/>
                </a:solidFill>
                <a:latin typeface="Times New Roman" pitchFamily="18" charset="0"/>
                <a:cs typeface="Times New Roman" pitchFamily="18" charset="0"/>
              </a:rPr>
              <a:t>Pokhara</a:t>
            </a:r>
            <a:r>
              <a:rPr lang="en-US" dirty="0" smtClean="0">
                <a:solidFill>
                  <a:srgbClr val="002060"/>
                </a:solidFill>
                <a:latin typeface="Times New Roman" pitchFamily="18" charset="0"/>
                <a:cs typeface="Times New Roman" pitchFamily="18" charset="0"/>
              </a:rPr>
              <a:t> from Kathmandu by </a:t>
            </a:r>
          </a:p>
          <a:p>
            <a:r>
              <a:rPr lang="en-US" dirty="0" smtClean="0">
                <a:solidFill>
                  <a:srgbClr val="002060"/>
                </a:solidFill>
                <a:latin typeface="Times New Roman" pitchFamily="18" charset="0"/>
                <a:cs typeface="Times New Roman" pitchFamily="18" charset="0"/>
              </a:rPr>
              <a:t>AC bus.</a:t>
            </a:r>
            <a:endParaRPr lang="en-US"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3399570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p:cTn id="7"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4">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 calcmode="lin" valueType="num">
                                      <p:cBhvr>
                                        <p:cTn id="21"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23" dur="500"/>
                                        <p:tgtEl>
                                          <p:spTgt spid="4">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 calcmode="lin" valueType="num">
                                      <p:cBhvr>
                                        <p:cTn id="28"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30" dur="500"/>
                                        <p:tgtEl>
                                          <p:spTgt spid="4">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anim calcmode="lin" valueType="num">
                                      <p:cBhvr>
                                        <p:cTn id="35" dur="5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10" end="10"/>
                                            </p:txEl>
                                          </p:spTgt>
                                        </p:tgtEl>
                                        <p:attrNameLst>
                                          <p:attrName>ppt_h</p:attrName>
                                        </p:attrNameLst>
                                      </p:cBhvr>
                                      <p:tavLst>
                                        <p:tav tm="0">
                                          <p:val>
                                            <p:fltVal val="0"/>
                                          </p:val>
                                        </p:tav>
                                        <p:tav tm="100000">
                                          <p:val>
                                            <p:strVal val="#ppt_h"/>
                                          </p:val>
                                        </p:tav>
                                      </p:tavLst>
                                    </p:anim>
                                    <p:animEffect transition="in" filter="fade">
                                      <p:cBhvr>
                                        <p:cTn id="37" dur="500"/>
                                        <p:tgtEl>
                                          <p:spTgt spid="4">
                                            <p:txEl>
                                              <p:pRg st="10" end="10"/>
                                            </p:txEl>
                                          </p:spTgt>
                                        </p:tgtEl>
                                      </p:cBhvr>
                                    </p:animEffect>
                                  </p:childTnLst>
                                </p:cTn>
                              </p:par>
                              <p:par>
                                <p:cTn id="38" presetID="53" presetClass="entr" presetSubtype="16" fill="hold" nodeType="withEffect">
                                  <p:stCondLst>
                                    <p:cond delay="0"/>
                                  </p:stCondLst>
                                  <p:childTnLst>
                                    <p:set>
                                      <p:cBhvr>
                                        <p:cTn id="39" dur="1" fill="hold">
                                          <p:stCondLst>
                                            <p:cond delay="0"/>
                                          </p:stCondLst>
                                        </p:cTn>
                                        <p:tgtEl>
                                          <p:spTgt spid="4">
                                            <p:txEl>
                                              <p:pRg st="11" end="11"/>
                                            </p:txEl>
                                          </p:spTgt>
                                        </p:tgtEl>
                                        <p:attrNameLst>
                                          <p:attrName>style.visibility</p:attrName>
                                        </p:attrNameLst>
                                      </p:cBhvr>
                                      <p:to>
                                        <p:strVal val="visible"/>
                                      </p:to>
                                    </p:set>
                                    <p:anim calcmode="lin" valueType="num">
                                      <p:cBhvr>
                                        <p:cTn id="40" dur="500" fill="hold"/>
                                        <p:tgtEl>
                                          <p:spTgt spid="4">
                                            <p:txEl>
                                              <p:pRg st="11" end="11"/>
                                            </p:txEl>
                                          </p:spTgt>
                                        </p:tgtEl>
                                        <p:attrNameLst>
                                          <p:attrName>ppt_w</p:attrName>
                                        </p:attrNameLst>
                                      </p:cBhvr>
                                      <p:tavLst>
                                        <p:tav tm="0">
                                          <p:val>
                                            <p:fltVal val="0"/>
                                          </p:val>
                                        </p:tav>
                                        <p:tav tm="100000">
                                          <p:val>
                                            <p:strVal val="#ppt_w"/>
                                          </p:val>
                                        </p:tav>
                                      </p:tavLst>
                                    </p:anim>
                                    <p:anim calcmode="lin" valueType="num">
                                      <p:cBhvr>
                                        <p:cTn id="41" dur="500" fill="hold"/>
                                        <p:tgtEl>
                                          <p:spTgt spid="4">
                                            <p:txEl>
                                              <p:pRg st="11" end="11"/>
                                            </p:txEl>
                                          </p:spTgt>
                                        </p:tgtEl>
                                        <p:attrNameLst>
                                          <p:attrName>ppt_h</p:attrName>
                                        </p:attrNameLst>
                                      </p:cBhvr>
                                      <p:tavLst>
                                        <p:tav tm="0">
                                          <p:val>
                                            <p:fltVal val="0"/>
                                          </p:val>
                                        </p:tav>
                                        <p:tav tm="100000">
                                          <p:val>
                                            <p:strVal val="#ppt_h"/>
                                          </p:val>
                                        </p:tav>
                                      </p:tavLst>
                                    </p:anim>
                                    <p:animEffect transition="in" filter="fade">
                                      <p:cBhvr>
                                        <p:cTn id="42"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p:cNvSpPr/>
          <p:nvPr/>
        </p:nvSpPr>
        <p:spPr>
          <a:xfrm>
            <a:off x="2590800" y="533400"/>
            <a:ext cx="3733800" cy="685800"/>
          </a:xfrm>
          <a:prstGeom prst="round2Diag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latin typeface="Times New Roman" pitchFamily="18" charset="0"/>
                <a:cs typeface="Times New Roman" pitchFamily="18" charset="0"/>
              </a:rPr>
              <a:t>Individual work</a:t>
            </a:r>
            <a:endParaRPr lang="en-US" sz="3200" dirty="0">
              <a:latin typeface="Times New Roman" pitchFamily="18" charset="0"/>
              <a:cs typeface="Times New Roman" pitchFamily="18" charset="0"/>
            </a:endParaRPr>
          </a:p>
        </p:txBody>
      </p:sp>
      <p:sp>
        <p:nvSpPr>
          <p:cNvPr id="3" name="Round Diagonal Corner Rectangle 2"/>
          <p:cNvSpPr/>
          <p:nvPr/>
        </p:nvSpPr>
        <p:spPr>
          <a:xfrm>
            <a:off x="762000" y="1447800"/>
            <a:ext cx="7543800" cy="4648200"/>
          </a:xfrm>
          <a:prstGeom prst="round2Diag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rgbClr val="FFFF00"/>
                </a:solidFill>
                <a:latin typeface="Times New Roman" pitchFamily="18" charset="0"/>
                <a:cs typeface="Times New Roman" pitchFamily="18" charset="0"/>
              </a:rPr>
              <a:t>Make a list of the festivals that are celebrated in Nepal.</a:t>
            </a:r>
          </a:p>
          <a:p>
            <a:r>
              <a:rPr lang="en-US" sz="2000" dirty="0" smtClean="0">
                <a:latin typeface="Times New Roman" pitchFamily="18" charset="0"/>
                <a:cs typeface="Times New Roman" pitchFamily="18" charset="0"/>
              </a:rPr>
              <a:t>Answer: </a:t>
            </a:r>
          </a:p>
          <a:p>
            <a:r>
              <a:rPr lang="en-US" sz="2000" dirty="0" smtClean="0">
                <a:latin typeface="Times New Roman" pitchFamily="18" charset="0"/>
                <a:cs typeface="Times New Roman" pitchFamily="18" charset="0"/>
              </a:rPr>
              <a:t>A list of the festivals that are celebrated in Nepal is as follows:</a:t>
            </a:r>
          </a:p>
          <a:p>
            <a:r>
              <a:rPr lang="en-US" sz="2000" dirty="0" smtClean="0">
                <a:solidFill>
                  <a:srgbClr val="002060"/>
                </a:solidFill>
                <a:latin typeface="Times New Roman" pitchFamily="18" charset="0"/>
                <a:cs typeface="Times New Roman" pitchFamily="18" charset="0"/>
              </a:rPr>
              <a:t>1. </a:t>
            </a:r>
            <a:r>
              <a:rPr lang="en-US" sz="2000" dirty="0" err="1" smtClean="0">
                <a:solidFill>
                  <a:srgbClr val="002060"/>
                </a:solidFill>
                <a:latin typeface="Times New Roman" pitchFamily="18" charset="0"/>
                <a:cs typeface="Times New Roman" pitchFamily="18" charset="0"/>
              </a:rPr>
              <a:t>Dasain</a:t>
            </a:r>
            <a:r>
              <a:rPr lang="en-US" sz="2000" dirty="0" smtClean="0">
                <a:solidFill>
                  <a:srgbClr val="002060"/>
                </a:solidFill>
                <a:latin typeface="Times New Roman" pitchFamily="18" charset="0"/>
                <a:cs typeface="Times New Roman" pitchFamily="18" charset="0"/>
              </a:rPr>
              <a:t> of </a:t>
            </a:r>
            <a:r>
              <a:rPr lang="en-US" sz="2000" dirty="0" err="1" smtClean="0">
                <a:solidFill>
                  <a:srgbClr val="002060"/>
                </a:solidFill>
                <a:latin typeface="Times New Roman" pitchFamily="18" charset="0"/>
                <a:cs typeface="Times New Roman" pitchFamily="18" charset="0"/>
              </a:rPr>
              <a:t>dusherra</a:t>
            </a:r>
            <a:r>
              <a:rPr lang="en-US" sz="2000" dirty="0" smtClean="0">
                <a:solidFill>
                  <a:srgbClr val="002060"/>
                </a:solidFill>
                <a:latin typeface="Times New Roman" pitchFamily="18" charset="0"/>
                <a:cs typeface="Times New Roman" pitchFamily="18" charset="0"/>
              </a:rPr>
              <a:t>.</a:t>
            </a:r>
          </a:p>
          <a:p>
            <a:r>
              <a:rPr lang="en-US" sz="2000" dirty="0" smtClean="0">
                <a:solidFill>
                  <a:srgbClr val="002060"/>
                </a:solidFill>
                <a:latin typeface="Times New Roman" pitchFamily="18" charset="0"/>
                <a:cs typeface="Times New Roman" pitchFamily="18" charset="0"/>
              </a:rPr>
              <a:t>ii. </a:t>
            </a:r>
            <a:r>
              <a:rPr lang="en-US" sz="2000" dirty="0" err="1" smtClean="0">
                <a:solidFill>
                  <a:srgbClr val="002060"/>
                </a:solidFill>
                <a:latin typeface="Times New Roman" pitchFamily="18" charset="0"/>
                <a:cs typeface="Times New Roman" pitchFamily="18" charset="0"/>
              </a:rPr>
              <a:t>Tihar</a:t>
            </a:r>
            <a:endParaRPr lang="en-US" sz="2000" dirty="0" smtClean="0">
              <a:solidFill>
                <a:srgbClr val="002060"/>
              </a:solidFill>
              <a:latin typeface="Times New Roman" pitchFamily="18" charset="0"/>
              <a:cs typeface="Times New Roman" pitchFamily="18" charset="0"/>
            </a:endParaRPr>
          </a:p>
          <a:p>
            <a:r>
              <a:rPr lang="en-US" sz="2000" dirty="0" smtClean="0">
                <a:solidFill>
                  <a:srgbClr val="002060"/>
                </a:solidFill>
                <a:latin typeface="Times New Roman" pitchFamily="18" charset="0"/>
                <a:cs typeface="Times New Roman" pitchFamily="18" charset="0"/>
              </a:rPr>
              <a:t>iii. The </a:t>
            </a:r>
            <a:r>
              <a:rPr lang="en-US" sz="2000" dirty="0" err="1" smtClean="0">
                <a:solidFill>
                  <a:srgbClr val="002060"/>
                </a:solidFill>
                <a:latin typeface="Times New Roman" pitchFamily="18" charset="0"/>
                <a:cs typeface="Times New Roman" pitchFamily="18" charset="0"/>
              </a:rPr>
              <a:t>Holi</a:t>
            </a:r>
            <a:r>
              <a:rPr lang="en-US" sz="2000" dirty="0" smtClean="0">
                <a:solidFill>
                  <a:srgbClr val="002060"/>
                </a:solidFill>
                <a:latin typeface="Times New Roman" pitchFamily="18" charset="0"/>
                <a:cs typeface="Times New Roman" pitchFamily="18" charset="0"/>
              </a:rPr>
              <a:t> and </a:t>
            </a:r>
            <a:r>
              <a:rPr lang="en-US" sz="2000" dirty="0" err="1" smtClean="0">
                <a:solidFill>
                  <a:srgbClr val="002060"/>
                </a:solidFill>
                <a:latin typeface="Times New Roman" pitchFamily="18" charset="0"/>
                <a:cs typeface="Times New Roman" pitchFamily="18" charset="0"/>
              </a:rPr>
              <a:t>Chaitra</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Daisan</a:t>
            </a:r>
            <a:endParaRPr lang="en-US" sz="2000" dirty="0" smtClean="0">
              <a:solidFill>
                <a:srgbClr val="002060"/>
              </a:solidFill>
              <a:latin typeface="Times New Roman" pitchFamily="18" charset="0"/>
              <a:cs typeface="Times New Roman" pitchFamily="18" charset="0"/>
            </a:endParaRPr>
          </a:p>
          <a:p>
            <a:r>
              <a:rPr lang="en-US" sz="2000" dirty="0" smtClean="0">
                <a:solidFill>
                  <a:srgbClr val="002060"/>
                </a:solidFill>
                <a:latin typeface="Times New Roman" pitchFamily="18" charset="0"/>
                <a:cs typeface="Times New Roman" pitchFamily="18" charset="0"/>
              </a:rPr>
              <a:t>iv. </a:t>
            </a:r>
            <a:r>
              <a:rPr lang="en-US" sz="2000" dirty="0" err="1" smtClean="0">
                <a:solidFill>
                  <a:srgbClr val="002060"/>
                </a:solidFill>
                <a:latin typeface="Times New Roman" pitchFamily="18" charset="0"/>
                <a:cs typeface="Times New Roman" pitchFamily="18" charset="0"/>
              </a:rPr>
              <a:t>Haribodhini</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Ekadashi</a:t>
            </a:r>
            <a:r>
              <a:rPr lang="en-US" sz="2000" dirty="0" smtClean="0">
                <a:solidFill>
                  <a:srgbClr val="002060"/>
                </a:solidFill>
                <a:latin typeface="Times New Roman" pitchFamily="18" charset="0"/>
                <a:cs typeface="Times New Roman" pitchFamily="18" charset="0"/>
              </a:rPr>
              <a:t>.</a:t>
            </a:r>
          </a:p>
          <a:p>
            <a:r>
              <a:rPr lang="en-US" sz="2000" dirty="0" smtClean="0">
                <a:solidFill>
                  <a:srgbClr val="002060"/>
                </a:solidFill>
                <a:latin typeface="Times New Roman" pitchFamily="18" charset="0"/>
                <a:cs typeface="Times New Roman" pitchFamily="18" charset="0"/>
              </a:rPr>
              <a:t>v. </a:t>
            </a:r>
            <a:r>
              <a:rPr lang="en-US" sz="2000" dirty="0" err="1" smtClean="0">
                <a:solidFill>
                  <a:srgbClr val="002060"/>
                </a:solidFill>
                <a:latin typeface="Times New Roman" pitchFamily="18" charset="0"/>
                <a:cs typeface="Times New Roman" pitchFamily="18" charset="0"/>
              </a:rPr>
              <a:t>Maha</a:t>
            </a:r>
            <a:r>
              <a:rPr lang="en-US" sz="2000" dirty="0" smtClean="0">
                <a:solidFill>
                  <a:srgbClr val="002060"/>
                </a:solidFill>
                <a:latin typeface="Times New Roman" pitchFamily="18" charset="0"/>
                <a:cs typeface="Times New Roman" pitchFamily="18" charset="0"/>
              </a:rPr>
              <a:t> </a:t>
            </a:r>
            <a:r>
              <a:rPr lang="en-US" sz="2000" dirty="0" err="1" smtClean="0">
                <a:solidFill>
                  <a:srgbClr val="002060"/>
                </a:solidFill>
                <a:latin typeface="Times New Roman" pitchFamily="18" charset="0"/>
                <a:cs typeface="Times New Roman" pitchFamily="18" charset="0"/>
              </a:rPr>
              <a:t>Sivaratri</a:t>
            </a:r>
            <a:r>
              <a:rPr lang="en-US" sz="2000" dirty="0" smtClean="0">
                <a:solidFill>
                  <a:srgbClr val="002060"/>
                </a:solidFill>
                <a:latin typeface="Times New Roman" pitchFamily="18" charset="0"/>
                <a:cs typeface="Times New Roman" pitchFamily="18" charset="0"/>
              </a:rPr>
              <a:t>.</a:t>
            </a:r>
          </a:p>
          <a:p>
            <a:r>
              <a:rPr lang="en-US" sz="2000" dirty="0" smtClean="0">
                <a:solidFill>
                  <a:srgbClr val="002060"/>
                </a:solidFill>
                <a:latin typeface="Times New Roman" pitchFamily="18" charset="0"/>
                <a:cs typeface="Times New Roman" pitchFamily="18" charset="0"/>
              </a:rPr>
              <a:t>vi. The Krishna </a:t>
            </a:r>
            <a:r>
              <a:rPr lang="en-US" sz="2000" dirty="0" err="1" smtClean="0">
                <a:solidFill>
                  <a:srgbClr val="002060"/>
                </a:solidFill>
                <a:latin typeface="Times New Roman" pitchFamily="18" charset="0"/>
                <a:cs typeface="Times New Roman" pitchFamily="18" charset="0"/>
              </a:rPr>
              <a:t>Jayanti</a:t>
            </a:r>
            <a:r>
              <a:rPr lang="en-US" sz="2000" dirty="0" smtClean="0">
                <a:solidFill>
                  <a:srgbClr val="002060"/>
                </a:solidFill>
                <a:latin typeface="Times New Roman" pitchFamily="18" charset="0"/>
                <a:cs typeface="Times New Roman" pitchFamily="18" charset="0"/>
              </a:rPr>
              <a:t>.</a:t>
            </a:r>
          </a:p>
          <a:p>
            <a:r>
              <a:rPr lang="en-US" sz="2000" dirty="0" smtClean="0">
                <a:solidFill>
                  <a:srgbClr val="002060"/>
                </a:solidFill>
                <a:latin typeface="Times New Roman" pitchFamily="18" charset="0"/>
                <a:cs typeface="Times New Roman" pitchFamily="18" charset="0"/>
              </a:rPr>
              <a:t>vii. Mani </a:t>
            </a:r>
            <a:r>
              <a:rPr lang="en-US" sz="2000" dirty="0" err="1" smtClean="0">
                <a:solidFill>
                  <a:srgbClr val="002060"/>
                </a:solidFill>
                <a:latin typeface="Times New Roman" pitchFamily="18" charset="0"/>
                <a:cs typeface="Times New Roman" pitchFamily="18" charset="0"/>
              </a:rPr>
              <a:t>Rimd</a:t>
            </a:r>
            <a:r>
              <a:rPr lang="en-US" sz="2000" dirty="0" smtClean="0">
                <a:solidFill>
                  <a:srgbClr val="002060"/>
                </a:solidFill>
                <a:latin typeface="Times New Roman" pitchFamily="18" charset="0"/>
                <a:cs typeface="Times New Roman" pitchFamily="18" charset="0"/>
              </a:rPr>
              <a:t>.</a:t>
            </a:r>
          </a:p>
          <a:p>
            <a:r>
              <a:rPr lang="en-US" sz="2000" dirty="0" smtClean="0">
                <a:solidFill>
                  <a:srgbClr val="002060"/>
                </a:solidFill>
                <a:latin typeface="Times New Roman" pitchFamily="18" charset="0"/>
                <a:cs typeface="Times New Roman" pitchFamily="18" charset="0"/>
              </a:rPr>
              <a:t>viii. Buddha </a:t>
            </a:r>
            <a:r>
              <a:rPr lang="en-US" sz="2000" dirty="0" err="1" smtClean="0">
                <a:solidFill>
                  <a:srgbClr val="002060"/>
                </a:solidFill>
                <a:latin typeface="Times New Roman" pitchFamily="18" charset="0"/>
                <a:cs typeface="Times New Roman" pitchFamily="18" charset="0"/>
              </a:rPr>
              <a:t>Jayanti</a:t>
            </a:r>
            <a:r>
              <a:rPr lang="en-US" sz="2000" dirty="0" smtClean="0">
                <a:solidFill>
                  <a:srgbClr val="002060"/>
                </a:solidFill>
                <a:latin typeface="Times New Roman" pitchFamily="18" charset="0"/>
                <a:cs typeface="Times New Roman" pitchFamily="18" charset="0"/>
              </a:rPr>
              <a:t>.</a:t>
            </a:r>
          </a:p>
          <a:p>
            <a:r>
              <a:rPr lang="en-US" sz="2000" dirty="0" smtClean="0">
                <a:solidFill>
                  <a:srgbClr val="002060"/>
                </a:solidFill>
                <a:latin typeface="Times New Roman" pitchFamily="18" charset="0"/>
                <a:cs typeface="Times New Roman" pitchFamily="18" charset="0"/>
              </a:rPr>
              <a:t>ix. Losar.</a:t>
            </a:r>
            <a:endParaRPr lang="en-US"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7131439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3">
                                            <p:txEl>
                                              <p:pRg st="3" end="3"/>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 calcmode="lin" valueType="num">
                                      <p:cBhvr>
                                        <p:cTn id="1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14" dur="500"/>
                                        <p:tgtEl>
                                          <p:spTgt spid="3">
                                            <p:txEl>
                                              <p:pRg st="4" end="4"/>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p:cTn id="17"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19" dur="500"/>
                                        <p:tgtEl>
                                          <p:spTgt spid="3">
                                            <p:txEl>
                                              <p:pRg st="5" end="5"/>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 calcmode="lin" valueType="num">
                                      <p:cBhvr>
                                        <p:cTn id="22"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24" dur="500"/>
                                        <p:tgtEl>
                                          <p:spTgt spid="3">
                                            <p:txEl>
                                              <p:pRg st="6" end="6"/>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 calcmode="lin" valueType="num">
                                      <p:cBhvr>
                                        <p:cTn id="27"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29" dur="500"/>
                                        <p:tgtEl>
                                          <p:spTgt spid="3">
                                            <p:txEl>
                                              <p:pRg st="7" end="7"/>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 calcmode="lin" valueType="num">
                                      <p:cBhvr>
                                        <p:cTn id="32"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34" dur="500"/>
                                        <p:tgtEl>
                                          <p:spTgt spid="3">
                                            <p:txEl>
                                              <p:pRg st="8" end="8"/>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p:cTn id="37"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38"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39" dur="500"/>
                                        <p:tgtEl>
                                          <p:spTgt spid="3">
                                            <p:txEl>
                                              <p:pRg st="9" end="9"/>
                                            </p:txEl>
                                          </p:spTgt>
                                        </p:tgtEl>
                                      </p:cBhvr>
                                    </p:animEffect>
                                  </p:childTnLst>
                                </p:cTn>
                              </p:par>
                              <p:par>
                                <p:cTn id="40" presetID="53" presetClass="entr" presetSubtype="16" fill="hold" nodeType="with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 calcmode="lin" valueType="num">
                                      <p:cBhvr>
                                        <p:cTn id="42"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44" dur="500"/>
                                        <p:tgtEl>
                                          <p:spTgt spid="3">
                                            <p:txEl>
                                              <p:pRg st="10" end="10"/>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 calcmode="lin" valueType="num">
                                      <p:cBhvr>
                                        <p:cTn id="47" dur="5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48" dur="500" fill="hold"/>
                                        <p:tgtEl>
                                          <p:spTgt spid="3">
                                            <p:txEl>
                                              <p:pRg st="11" end="11"/>
                                            </p:txEl>
                                          </p:spTgt>
                                        </p:tgtEl>
                                        <p:attrNameLst>
                                          <p:attrName>ppt_h</p:attrName>
                                        </p:attrNameLst>
                                      </p:cBhvr>
                                      <p:tavLst>
                                        <p:tav tm="0">
                                          <p:val>
                                            <p:fltVal val="0"/>
                                          </p:val>
                                        </p:tav>
                                        <p:tav tm="100000">
                                          <p:val>
                                            <p:strVal val="#ppt_h"/>
                                          </p:val>
                                        </p:tav>
                                      </p:tavLst>
                                    </p:anim>
                                    <p:animEffect transition="in" filter="fade">
                                      <p:cBhvr>
                                        <p:cTn id="49"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1180" y="2057400"/>
            <a:ext cx="5257800" cy="30480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5" name="Round Diagonal Corner Rectangle 4"/>
          <p:cNvSpPr/>
          <p:nvPr/>
        </p:nvSpPr>
        <p:spPr>
          <a:xfrm>
            <a:off x="2743200" y="1143000"/>
            <a:ext cx="2819400" cy="685800"/>
          </a:xfrm>
          <a:prstGeom prst="round2DiagRect">
            <a:avLst/>
          </a:prstGeom>
          <a:solidFill>
            <a:schemeClr val="bg2">
              <a:lumMod val="75000"/>
            </a:schemeClr>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Home Work</a:t>
            </a:r>
            <a:endPar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6" name="Round Diagonal Corner Rectangle 5"/>
          <p:cNvSpPr/>
          <p:nvPr/>
        </p:nvSpPr>
        <p:spPr>
          <a:xfrm>
            <a:off x="1219200" y="5219700"/>
            <a:ext cx="6248400" cy="990600"/>
          </a:xfrm>
          <a:prstGeom prst="round2Diag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Imagine that you have chosen the package tour to visit Kathmandu and </a:t>
            </a:r>
            <a:r>
              <a:rPr lang="en-US" dirty="0" err="1" smtClean="0">
                <a:latin typeface="Times New Roman" pitchFamily="18" charset="0"/>
                <a:cs typeface="Times New Roman" pitchFamily="18" charset="0"/>
              </a:rPr>
              <a:t>Pokhara</a:t>
            </a:r>
            <a:r>
              <a:rPr lang="en-US" dirty="0" smtClean="0">
                <a:latin typeface="Times New Roman" pitchFamily="18" charset="0"/>
                <a:cs typeface="Times New Roman" pitchFamily="18" charset="0"/>
              </a:rPr>
              <a:t>. Now write a letter to your friend highlighting the main attractions of the tour.</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93596003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0" y="1752600"/>
            <a:ext cx="4953000" cy="3305175"/>
          </a:xfrm>
          <a:prstGeom prst="rect">
            <a:avLst/>
          </a:prstGeom>
        </p:spPr>
      </p:pic>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4800" y="3048000"/>
            <a:ext cx="2244328" cy="2009775"/>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ound Diagonal Corner Rectangle 4"/>
          <p:cNvSpPr/>
          <p:nvPr/>
        </p:nvSpPr>
        <p:spPr>
          <a:xfrm>
            <a:off x="3581400" y="5410200"/>
            <a:ext cx="2902744" cy="533400"/>
          </a:xfrm>
          <a:prstGeom prst="round2DiagRect">
            <a:avLst/>
          </a:prstGeom>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Good-bye</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extLst>
      <p:ext uri="{BB962C8B-B14F-4D97-AF65-F5344CB8AC3E}">
        <p14:creationId xmlns:p14="http://schemas.microsoft.com/office/powerpoint/2010/main" val="2665976288"/>
      </p:ext>
    </p:extLst>
  </p:cSld>
  <p:clrMapOvr>
    <a:masterClrMapping/>
  </p:clrMapOvr>
  <p:transition spd="slow">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553</TotalTime>
  <Words>855</Words>
  <Application>Microsoft Office PowerPoint</Application>
  <PresentationFormat>On-screen Show (4:3)</PresentationFormat>
  <Paragraphs>165</Paragraphs>
  <Slides>17</Slides>
  <Notes>4</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17</vt:i4>
      </vt:variant>
    </vt:vector>
  </HeadingPairs>
  <TitlesOfParts>
    <vt:vector size="30" baseType="lpstr">
      <vt:lpstr>Bodoni MT</vt:lpstr>
      <vt:lpstr>Bodoni-Poster</vt:lpstr>
      <vt:lpstr>BrahmaputraAMJ</vt:lpstr>
      <vt:lpstr>Calibri</vt:lpstr>
      <vt:lpstr>High Tower Text</vt:lpstr>
      <vt:lpstr>Imprint MT Shadow</vt:lpstr>
      <vt:lpstr>Lucida Sans Unicode</vt:lpstr>
      <vt:lpstr>Times New Roman</vt:lpstr>
      <vt:lpstr>Verdana</vt:lpstr>
      <vt:lpstr>Wingdings</vt:lpstr>
      <vt:lpstr>Wingdings 2</vt:lpstr>
      <vt:lpstr>Wingdings 3</vt:lpstr>
      <vt:lpstr>Concourse</vt:lpstr>
      <vt:lpstr>PowerPoint Presentation</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Harun</dc:creator>
  <cp:lastModifiedBy>Windows User</cp:lastModifiedBy>
  <cp:revision>61</cp:revision>
  <dcterms:created xsi:type="dcterms:W3CDTF">2006-08-16T00:00:00Z</dcterms:created>
  <dcterms:modified xsi:type="dcterms:W3CDTF">2018-09-08T18:06:40Z</dcterms:modified>
</cp:coreProperties>
</file>