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79" r:id="rId3"/>
    <p:sldId id="266" r:id="rId4"/>
    <p:sldId id="256" r:id="rId5"/>
    <p:sldId id="261" r:id="rId6"/>
    <p:sldId id="271" r:id="rId7"/>
    <p:sldId id="267" r:id="rId8"/>
    <p:sldId id="268" r:id="rId9"/>
    <p:sldId id="269" r:id="rId10"/>
    <p:sldId id="264" r:id="rId11"/>
    <p:sldId id="259" r:id="rId12"/>
    <p:sldId id="260" r:id="rId13"/>
    <p:sldId id="270" r:id="rId14"/>
    <p:sldId id="272" r:id="rId15"/>
    <p:sldId id="275" r:id="rId16"/>
    <p:sldId id="274" r:id="rId17"/>
    <p:sldId id="273" r:id="rId18"/>
    <p:sldId id="278" r:id="rId19"/>
    <p:sldId id="277"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AAC262-3F36-434B-888E-F32794FCB245}" type="datetimeFigureOut">
              <a:rPr lang="en-US" smtClean="0"/>
              <a:pPr/>
              <a:t>08-Sep-18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295513-E49D-490C-A9F7-8660E222B854}" type="slidenum">
              <a:rPr lang="en-US" smtClean="0"/>
              <a:pPr/>
              <a:t>‹#›</a:t>
            </a:fld>
            <a:endParaRPr lang="en-US"/>
          </a:p>
        </p:txBody>
      </p:sp>
    </p:spTree>
    <p:extLst>
      <p:ext uri="{BB962C8B-B14F-4D97-AF65-F5344CB8AC3E}">
        <p14:creationId xmlns:p14="http://schemas.microsoft.com/office/powerpoint/2010/main" val="1463096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295513-E49D-490C-A9F7-8660E222B854}" type="slidenum">
              <a:rPr lang="en-US" smtClean="0"/>
              <a:pPr/>
              <a:t>18</a:t>
            </a:fld>
            <a:endParaRPr lang="en-US"/>
          </a:p>
        </p:txBody>
      </p:sp>
    </p:spTree>
    <p:extLst>
      <p:ext uri="{BB962C8B-B14F-4D97-AF65-F5344CB8AC3E}">
        <p14:creationId xmlns:p14="http://schemas.microsoft.com/office/powerpoint/2010/main" val="1870075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140290E-0413-480E-8B53-F3F8034DAB97}" type="datetimeFigureOut">
              <a:rPr lang="en-US" smtClean="0"/>
              <a:pPr/>
              <a:t>08-Sep-18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AEFF408-36D2-470B-BEFC-7EB60144A95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EFF408-36D2-470B-BEFC-7EB60144A95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EFF408-36D2-470B-BEFC-7EB60144A95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AEFF408-36D2-470B-BEFC-7EB60144A95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AEFF408-36D2-470B-BEFC-7EB60144A95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AEFF408-36D2-470B-BEFC-7EB60144A95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AEFF408-36D2-470B-BEFC-7EB60144A95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140290E-0413-480E-8B53-F3F8034DAB97}" type="datetimeFigureOut">
              <a:rPr lang="en-US" smtClean="0"/>
              <a:pPr/>
              <a:t>08-Sep-18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AEFF408-36D2-470B-BEFC-7EB60144A95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140290E-0413-480E-8B53-F3F8034DAB97}" type="datetimeFigureOut">
              <a:rPr lang="en-US" smtClean="0"/>
              <a:pPr/>
              <a:t>08-Sep-18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AEFF408-36D2-470B-BEFC-7EB60144A95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EFF408-36D2-470B-BEFC-7EB60144A95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140290E-0413-480E-8B53-F3F8034DAB97}" type="datetimeFigureOut">
              <a:rPr lang="en-US" smtClean="0"/>
              <a:pPr/>
              <a:t>08-Sep-18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AEFF408-36D2-470B-BEFC-7EB60144A95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140290E-0413-480E-8B53-F3F8034DAB97}" type="datetimeFigureOut">
              <a:rPr lang="en-US" smtClean="0"/>
              <a:pPr/>
              <a:t>08-Sep-18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AEFF408-36D2-470B-BEFC-7EB60144A95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audio" Target="file:///C:\Users\Sonatola%20Model%20HS\Desktop\test.wav"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audio" Target="file:///C:\Users\Sonatola%20Model%20HS\Desktop\test2.wav"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audio" Target="file:///C:\Users\Sonatola%20Model%20HS\Desktop\test3.wav"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audio" Target="file:///C:\Users\Sonatola%20Model%20HS\Documents\test4.wav"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audio" Target="file:///C:\Users\Sonatola%20Model%20HS\Documents\test%205.wav"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543800" cy="437321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 Diagonal Corner Rectangle 4"/>
          <p:cNvSpPr/>
          <p:nvPr/>
        </p:nvSpPr>
        <p:spPr>
          <a:xfrm>
            <a:off x="1066800" y="4953000"/>
            <a:ext cx="7162800" cy="1447800"/>
          </a:xfrm>
          <a:prstGeom prst="round2Diag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n-BD"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 pitchFamily="2" charset="0"/>
                <a:cs typeface="Nikosh" pitchFamily="2" charset="0"/>
              </a:rPr>
              <a:t>১৪২১</a:t>
            </a:r>
            <a:endParaRPr lang="en-US" sz="8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 pitchFamily="2" charset="0"/>
              <a:cs typeface="Nikosh" pitchFamily="2" charset="0"/>
            </a:endParaRPr>
          </a:p>
        </p:txBody>
      </p:sp>
    </p:spTree>
    <p:extLst>
      <p:ext uri="{BB962C8B-B14F-4D97-AF65-F5344CB8AC3E}">
        <p14:creationId xmlns:p14="http://schemas.microsoft.com/office/powerpoint/2010/main" val="153961094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457200" y="1447800"/>
            <a:ext cx="8382000" cy="3733800"/>
          </a:xfrm>
        </p:spPr>
        <p:txBody>
          <a:bodyPr>
            <a:noAutofit/>
          </a:bodyPr>
          <a:lstStyle/>
          <a:p>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Abul</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kalam</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rubel</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r>
            <a:b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Assistant Teacher (commerce)</a:t>
            </a:r>
            <a:b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b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Shaheed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alauddin</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High School </a:t>
            </a:r>
          </a:p>
          <a:p>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Mirzapur</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P</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akundia</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r>
              <a:rPr lang="en-US" sz="3600" b="1" dirty="0" err="1"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Kishoreganj</a:t>
            </a:r>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 </a:t>
            </a:r>
          </a:p>
          <a:p>
            <a:r>
              <a:rPr lang="en-US" sz="36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rPr>
              <a:t>Class: Six Time: 40 Minutes</a:t>
            </a:r>
            <a:endParaRPr lang="en-US" sz="3200" b="1" dirty="0" smtClean="0">
              <a:solidFill>
                <a:srgbClr val="0000FF"/>
              </a:solidFill>
              <a:effectLst>
                <a:outerShdw blurRad="38100" dist="38100" dir="2700000" algn="tl">
                  <a:srgbClr val="000000">
                    <a:alpha val="43137"/>
                  </a:srgbClr>
                </a:outerShdw>
              </a:effectLst>
              <a:latin typeface="High Tower Text" pitchFamily="18" charset="0"/>
              <a:cs typeface="BrahmaputraAMJ" pitchFamily="2" charset="0"/>
            </a:endParaRPr>
          </a:p>
          <a:p>
            <a:r>
              <a:rPr lang="en-US" sz="3200" b="1" dirty="0" smtClean="0">
                <a:solidFill>
                  <a:srgbClr val="0000FF"/>
                </a:solidFill>
                <a:effectLst>
                  <a:outerShdw blurRad="38100" dist="38100" dir="2700000" algn="tl">
                    <a:srgbClr val="000000">
                      <a:alpha val="43137"/>
                    </a:srgbClr>
                  </a:outerShdw>
                </a:effectLst>
                <a:latin typeface="Bodoni MT" pitchFamily="18" charset="0"/>
              </a:rPr>
              <a:t>Contact # 01712276872</a:t>
            </a:r>
            <a:endParaRPr lang="en-US" sz="3200" b="1" dirty="0">
              <a:solidFill>
                <a:srgbClr val="0000FF"/>
              </a:solidFill>
              <a:effectLst>
                <a:outerShdw blurRad="38100" dist="38100" dir="2700000" algn="tl">
                  <a:srgbClr val="000000">
                    <a:alpha val="43137"/>
                  </a:srgbClr>
                </a:outerShdw>
              </a:effectLst>
              <a:latin typeface="Bodoni MT" pitchFamily="18" charset="0"/>
            </a:endParaRPr>
          </a:p>
        </p:txBody>
      </p:sp>
      <p:pic>
        <p:nvPicPr>
          <p:cNvPr id="5" name="Picture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11220000" flipH="1" flipV="1">
            <a:off x="7125364" y="444952"/>
            <a:ext cx="1483035" cy="1977380"/>
          </a:xfrm>
        </p:spPr>
      </p:pic>
      <p:sp>
        <p:nvSpPr>
          <p:cNvPr id="7" name="Title 6"/>
          <p:cNvSpPr>
            <a:spLocks noGrp="1"/>
          </p:cNvSpPr>
          <p:nvPr>
            <p:ph type="title"/>
          </p:nvPr>
        </p:nvSpPr>
        <p:spPr>
          <a:xfrm>
            <a:off x="685800" y="514350"/>
            <a:ext cx="394210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FF0000"/>
                </a:solidFill>
                <a:effectLst>
                  <a:outerShdw blurRad="50800" dist="39000" dir="5460000" algn="tl">
                    <a:srgbClr val="000000">
                      <a:alpha val="38000"/>
                    </a:srgbClr>
                  </a:outerShdw>
                </a:effectLst>
                <a:latin typeface="Imprint MT Shadow" pitchFamily="82" charset="0"/>
              </a:rPr>
              <a:t>Introduction</a:t>
            </a:r>
            <a:endParaRPr lang="en-US" sz="5400" b="1" cap="none" spc="0" dirty="0">
              <a:ln w="11430"/>
              <a:solidFill>
                <a:srgbClr val="FF0000"/>
              </a:solidFill>
              <a:effectLst>
                <a:outerShdw blurRad="50800" dist="39000" dir="5460000" algn="tl">
                  <a:srgbClr val="000000">
                    <a:alpha val="38000"/>
                  </a:srgbClr>
                </a:outerShdw>
              </a:effectLst>
              <a:latin typeface="Imprint MT Shadow" pitchFamily="82" charset="0"/>
            </a:endParaRPr>
          </a:p>
        </p:txBody>
      </p:sp>
    </p:spTree>
    <p:extLst>
      <p:ext uri="{BB962C8B-B14F-4D97-AF65-F5344CB8AC3E}">
        <p14:creationId xmlns:p14="http://schemas.microsoft.com/office/powerpoint/2010/main" val="7078981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rved Up Ribbon 5"/>
          <p:cNvSpPr/>
          <p:nvPr/>
        </p:nvSpPr>
        <p:spPr>
          <a:xfrm>
            <a:off x="1600200" y="533400"/>
            <a:ext cx="6248400" cy="838200"/>
          </a:xfrm>
          <a:prstGeom prst="ellipseRibbon2">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IDENTITY</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ound Diagonal Corner Rectangle 7"/>
          <p:cNvSpPr/>
          <p:nvPr/>
        </p:nvSpPr>
        <p:spPr>
          <a:xfrm>
            <a:off x="2501900" y="1600200"/>
            <a:ext cx="3810000" cy="39624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solidFill>
                  <a:srgbClr val="7030A0"/>
                </a:solidFill>
              </a:rPr>
              <a:t>SUBJECT.</a:t>
            </a:r>
          </a:p>
          <a:p>
            <a:pPr algn="ctr"/>
            <a:r>
              <a:rPr lang="en-US" dirty="0" smtClean="0"/>
              <a:t>English For  Today</a:t>
            </a:r>
          </a:p>
          <a:p>
            <a:pPr algn="ctr"/>
            <a:r>
              <a:rPr lang="en-US" dirty="0" smtClean="0">
                <a:solidFill>
                  <a:srgbClr val="FFFF00"/>
                </a:solidFill>
              </a:rPr>
              <a:t>Class : 9 &amp; 10</a:t>
            </a:r>
          </a:p>
        </p:txBody>
      </p:sp>
      <p:pic>
        <p:nvPicPr>
          <p:cNvPr id="10" name="Picture 9" descr="school - Copy.JPG"/>
          <p:cNvPicPr>
            <a:picLocks noChangeAspect="1"/>
          </p:cNvPicPr>
          <p:nvPr/>
        </p:nvPicPr>
        <p:blipFill>
          <a:blip r:embed="rId2" cstate="print"/>
          <a:stretch>
            <a:fillRect/>
          </a:stretch>
        </p:blipFill>
        <p:spPr>
          <a:xfrm>
            <a:off x="3429000" y="1796955"/>
            <a:ext cx="1955800" cy="1524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352800"/>
            <a:ext cx="1524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76400"/>
            <a:ext cx="5638800" cy="38861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1371600" y="5943600"/>
            <a:ext cx="7010400" cy="523220"/>
          </a:xfrm>
          <a:prstGeom prst="rect">
            <a:avLst/>
          </a:prstGeom>
          <a:solidFill>
            <a:schemeClr val="accent3">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dirty="0" smtClean="0"/>
              <a:t>When do we enjoy this kinds of food ?</a:t>
            </a:r>
            <a:endParaRPr lang="en-US" sz="2800" dirty="0"/>
          </a:p>
        </p:txBody>
      </p:sp>
      <p:pic>
        <p:nvPicPr>
          <p:cNvPr id="6" name="Picture 5" descr="bn.jpg"/>
          <p:cNvPicPr>
            <a:picLocks noChangeAspect="1"/>
          </p:cNvPicPr>
          <p:nvPr/>
        </p:nvPicPr>
        <p:blipFill>
          <a:blip r:embed="rId4"/>
          <a:stretch>
            <a:fillRect/>
          </a:stretch>
        </p:blipFill>
        <p:spPr>
          <a:xfrm>
            <a:off x="914400" y="381000"/>
            <a:ext cx="1219200" cy="22860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7" name="Cloud Callout 6"/>
          <p:cNvSpPr/>
          <p:nvPr/>
        </p:nvSpPr>
        <p:spPr>
          <a:xfrm>
            <a:off x="5638800" y="381000"/>
            <a:ext cx="3200400" cy="1295400"/>
          </a:xfrm>
          <a:prstGeom prst="cloudCallout">
            <a:avLst>
              <a:gd name="adj1" fmla="val -60734"/>
              <a:gd name="adj2" fmla="val 92323"/>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Look at the picture</a:t>
            </a:r>
            <a:endParaRPr lang="en-US" sz="2400" dirty="0"/>
          </a:p>
        </p:txBody>
      </p:sp>
    </p:spTree>
    <p:extLst>
      <p:ext uri="{BB962C8B-B14F-4D97-AF65-F5344CB8AC3E}">
        <p14:creationId xmlns:p14="http://schemas.microsoft.com/office/powerpoint/2010/main" val="8250800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7543800" cy="381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295400" y="5334000"/>
            <a:ext cx="6629400" cy="523220"/>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When do we celebrate this festival ?</a:t>
            </a:r>
            <a:endParaRPr lang="en-US" sz="2800" dirty="0"/>
          </a:p>
        </p:txBody>
      </p:sp>
      <p:sp>
        <p:nvSpPr>
          <p:cNvPr id="9" name="TextBox 8"/>
          <p:cNvSpPr txBox="1"/>
          <p:nvPr/>
        </p:nvSpPr>
        <p:spPr>
          <a:xfrm>
            <a:off x="2438400" y="5943600"/>
            <a:ext cx="4495800" cy="523220"/>
          </a:xfrm>
          <a:prstGeom prst="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In </a:t>
            </a:r>
            <a:r>
              <a:rPr lang="en-US" sz="2800" dirty="0" err="1" smtClean="0"/>
              <a:t>pahela</a:t>
            </a:r>
            <a:r>
              <a:rPr lang="en-US" sz="2800" dirty="0" smtClean="0"/>
              <a:t> </a:t>
            </a:r>
            <a:r>
              <a:rPr lang="en-US" sz="2800" dirty="0" err="1" smtClean="0"/>
              <a:t>baishakh</a:t>
            </a:r>
            <a:r>
              <a:rPr lang="en-US" sz="2800" dirty="0" smtClean="0"/>
              <a:t>.</a:t>
            </a:r>
            <a:endParaRPr lang="en-US" sz="2800" dirty="0"/>
          </a:p>
        </p:txBody>
      </p:sp>
      <p:sp>
        <p:nvSpPr>
          <p:cNvPr id="8" name="Curved Up Ribbon 7"/>
          <p:cNvSpPr/>
          <p:nvPr/>
        </p:nvSpPr>
        <p:spPr>
          <a:xfrm>
            <a:off x="1143000" y="304800"/>
            <a:ext cx="6858000" cy="838200"/>
          </a:xfrm>
          <a:prstGeom prst="ellipseRibbon2">
            <a:avLst/>
          </a:prstGeom>
          <a:solidFill>
            <a:schemeClr val="bg2">
              <a:lumMod val="75000"/>
            </a:schemeClr>
          </a:solidFill>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Look at the picture</a:t>
            </a:r>
            <a:endParaRPr lang="en-US" sz="2400" dirty="0">
              <a:solidFill>
                <a:srgbClr val="FF0000"/>
              </a:solidFill>
            </a:endParaRPr>
          </a:p>
        </p:txBody>
      </p:sp>
    </p:spTree>
    <p:extLst>
      <p:ext uri="{BB962C8B-B14F-4D97-AF65-F5344CB8AC3E}">
        <p14:creationId xmlns:p14="http://schemas.microsoft.com/office/powerpoint/2010/main" val="249135107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1"/>
          <p:cNvSpPr/>
          <p:nvPr/>
        </p:nvSpPr>
        <p:spPr>
          <a:xfrm>
            <a:off x="2438400" y="4191000"/>
            <a:ext cx="4419600" cy="1371600"/>
          </a:xfrm>
          <a:prstGeom prst="down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MV Boli" pitchFamily="2" charset="0"/>
                <a:cs typeface="MV Boli" pitchFamily="2" charset="0"/>
              </a:rPr>
              <a:t>Let`s enjoy a video clip</a:t>
            </a:r>
            <a:endParaRPr lang="en-US" sz="2400" dirty="0">
              <a:latin typeface="MV Boli" pitchFamily="2" charset="0"/>
              <a:cs typeface="MV Boli" pitchFamily="2" charset="0"/>
            </a:endParaRPr>
          </a:p>
        </p:txBody>
      </p:sp>
      <p:pic>
        <p:nvPicPr>
          <p:cNvPr id="5" name="Picture 4" descr="vv.jpg"/>
          <p:cNvPicPr>
            <a:picLocks noChangeAspect="1"/>
          </p:cNvPicPr>
          <p:nvPr/>
        </p:nvPicPr>
        <p:blipFill>
          <a:blip r:embed="rId3"/>
          <a:stretch>
            <a:fillRect/>
          </a:stretch>
        </p:blipFill>
        <p:spPr>
          <a:xfrm>
            <a:off x="1600200" y="1524000"/>
            <a:ext cx="6248400" cy="25146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 name="Picture 5" descr="bn.jpg"/>
          <p:cNvPicPr>
            <a:picLocks noChangeAspect="1"/>
          </p:cNvPicPr>
          <p:nvPr/>
        </p:nvPicPr>
        <p:blipFill>
          <a:blip r:embed="rId4"/>
          <a:stretch>
            <a:fillRect/>
          </a:stretch>
        </p:blipFill>
        <p:spPr>
          <a:xfrm>
            <a:off x="838200" y="4419600"/>
            <a:ext cx="1619250" cy="2066925"/>
          </a:xfrm>
          <a:prstGeom prst="rect">
            <a:avLst/>
          </a:prstGeom>
        </p:spPr>
      </p:pic>
      <p:sp>
        <p:nvSpPr>
          <p:cNvPr id="8" name="Curved Up Ribbon 7"/>
          <p:cNvSpPr/>
          <p:nvPr/>
        </p:nvSpPr>
        <p:spPr>
          <a:xfrm>
            <a:off x="2133600" y="533400"/>
            <a:ext cx="5638800" cy="609600"/>
          </a:xfrm>
          <a:prstGeom prst="ellipseRibbon2">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Creating Emotion</a:t>
            </a:r>
            <a:endParaRPr lang="en-US" sz="2400" dirty="0">
              <a:solidFill>
                <a:srgbClr val="FF0000"/>
              </a:solidFill>
            </a:endParaRPr>
          </a:p>
        </p:txBody>
      </p:sp>
      <p:pic>
        <p:nvPicPr>
          <p:cNvPr id="9" name="Picture 8" descr="bn.jpg"/>
          <p:cNvPicPr>
            <a:picLocks noChangeAspect="1"/>
          </p:cNvPicPr>
          <p:nvPr/>
        </p:nvPicPr>
        <p:blipFill>
          <a:blip r:embed="rId4"/>
          <a:stretch>
            <a:fillRect/>
          </a:stretch>
        </p:blipFill>
        <p:spPr>
          <a:xfrm>
            <a:off x="6858000" y="4495800"/>
            <a:ext cx="1619250" cy="2066925"/>
          </a:xfrm>
          <a:prstGeom prst="rect">
            <a:avLst/>
          </a:prstGeom>
        </p:spPr>
      </p:pic>
      <p:graphicFrame>
        <p:nvGraphicFramePr>
          <p:cNvPr id="10" name="Object 9"/>
          <p:cNvGraphicFramePr>
            <a:graphicFrameLocks noChangeAspect="1"/>
          </p:cNvGraphicFramePr>
          <p:nvPr/>
        </p:nvGraphicFramePr>
        <p:xfrm>
          <a:off x="4191000" y="5715000"/>
          <a:ext cx="914400" cy="771525"/>
        </p:xfrm>
        <a:graphic>
          <a:graphicData uri="http://schemas.openxmlformats.org/presentationml/2006/ole">
            <mc:AlternateContent xmlns:mc="http://schemas.openxmlformats.org/markup-compatibility/2006">
              <mc:Choice xmlns:v="urn:schemas-microsoft-com:vml" Requires="v">
                <p:oleObj spid="_x0000_s1030" name="Packager Shell Object" showAsIcon="1" r:id="rId5" imgW="914400" imgH="771480" progId="Package">
                  <p:embed/>
                </p:oleObj>
              </mc:Choice>
              <mc:Fallback>
                <p:oleObj name="Packager Shell Object" showAsIcon="1" r:id="rId5" imgW="914400" imgH="771480" progId="Package">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5715000"/>
                        <a:ext cx="914400" cy="771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47800" y="5943600"/>
            <a:ext cx="6324600" cy="523220"/>
          </a:xfrm>
          <a:prstGeom prst="rect">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800" dirty="0" smtClean="0"/>
              <a:t>Unite Three,     Lesson : 6</a:t>
            </a:r>
            <a:endParaRPr lang="en-US" sz="2800" dirty="0"/>
          </a:p>
        </p:txBody>
      </p:sp>
      <p:pic>
        <p:nvPicPr>
          <p:cNvPr id="8" name="Picture 7" descr="bn.jpg"/>
          <p:cNvPicPr>
            <a:picLocks noChangeAspect="1"/>
          </p:cNvPicPr>
          <p:nvPr/>
        </p:nvPicPr>
        <p:blipFill>
          <a:blip r:embed="rId2"/>
          <a:stretch>
            <a:fillRect/>
          </a:stretch>
        </p:blipFill>
        <p:spPr>
          <a:xfrm>
            <a:off x="838200" y="1524000"/>
            <a:ext cx="3810000" cy="426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Picture 8" descr="bbb.jpg"/>
          <p:cNvPicPr>
            <a:picLocks noChangeAspect="1"/>
          </p:cNvPicPr>
          <p:nvPr/>
        </p:nvPicPr>
        <p:blipFill>
          <a:blip r:embed="rId3"/>
          <a:stretch>
            <a:fillRect/>
          </a:stretch>
        </p:blipFill>
        <p:spPr>
          <a:xfrm>
            <a:off x="4572000" y="1524000"/>
            <a:ext cx="3733800" cy="426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Down Arrow Callout 5"/>
          <p:cNvSpPr/>
          <p:nvPr/>
        </p:nvSpPr>
        <p:spPr>
          <a:xfrm>
            <a:off x="1981200" y="2819400"/>
            <a:ext cx="5257800" cy="2209800"/>
          </a:xfrm>
          <a:prstGeom prst="downArrowCallou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PAHELA BOISHAKH</a:t>
            </a:r>
            <a:endParaRPr 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7" name="Curved Up Ribbon 6"/>
          <p:cNvSpPr/>
          <p:nvPr/>
        </p:nvSpPr>
        <p:spPr>
          <a:xfrm>
            <a:off x="1447800" y="381000"/>
            <a:ext cx="6400800" cy="838200"/>
          </a:xfrm>
          <a:prstGeom prst="ellipseRibbon2">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Lesson </a:t>
            </a:r>
            <a:r>
              <a:rPr lang="en-US" sz="2400" dirty="0" err="1" smtClean="0">
                <a:solidFill>
                  <a:srgbClr val="FF0000"/>
                </a:solidFill>
              </a:rPr>
              <a:t>Diclaration</a:t>
            </a:r>
            <a:endParaRPr lang="en-US" sz="2400" dirty="0">
              <a:solidFill>
                <a:srgbClr val="FF0000"/>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Diagonal Corner Rectangle 2"/>
          <p:cNvSpPr/>
          <p:nvPr/>
        </p:nvSpPr>
        <p:spPr>
          <a:xfrm>
            <a:off x="1905000" y="533400"/>
            <a:ext cx="5791200" cy="9144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LESSON OUTCOMES</a:t>
            </a:r>
            <a:endParaRPr lang="en-US" sz="2800" dirty="0"/>
          </a:p>
        </p:txBody>
      </p:sp>
      <p:sp>
        <p:nvSpPr>
          <p:cNvPr id="4" name="Rounded Rectangle 3"/>
          <p:cNvSpPr/>
          <p:nvPr/>
        </p:nvSpPr>
        <p:spPr>
          <a:xfrm>
            <a:off x="1066800" y="1752600"/>
            <a:ext cx="7391400" cy="419100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After completing this lesson students will be able to</a:t>
            </a:r>
          </a:p>
          <a:p>
            <a:pPr algn="ctr"/>
            <a:r>
              <a:rPr lang="en-US" dirty="0" smtClean="0"/>
              <a:t> </a:t>
            </a:r>
          </a:p>
          <a:p>
            <a:pPr>
              <a:buFont typeface="Wingdings" pitchFamily="2" charset="2"/>
              <a:buChar char="Ø"/>
            </a:pPr>
            <a:r>
              <a:rPr lang="en-US" dirty="0" smtClean="0"/>
              <a:t> talk about events and festivals.</a:t>
            </a:r>
          </a:p>
          <a:p>
            <a:pPr>
              <a:buFont typeface="Wingdings" pitchFamily="2" charset="2"/>
              <a:buChar char="Ø"/>
            </a:pPr>
            <a:endParaRPr lang="en-US" dirty="0" smtClean="0"/>
          </a:p>
          <a:p>
            <a:pPr>
              <a:buFont typeface="Wingdings" pitchFamily="2" charset="2"/>
              <a:buChar char="Ø"/>
            </a:pPr>
            <a:r>
              <a:rPr lang="en-US" dirty="0" smtClean="0"/>
              <a:t> ask and answer questions and give opinions in a logical sequence.</a:t>
            </a:r>
          </a:p>
          <a:p>
            <a:pPr>
              <a:buFont typeface="Wingdings" pitchFamily="2" charset="2"/>
              <a:buChar char="Ø"/>
            </a:pPr>
            <a:endParaRPr lang="en-US" dirty="0" smtClean="0"/>
          </a:p>
          <a:p>
            <a:pPr>
              <a:buFont typeface="Wingdings" pitchFamily="2" charset="2"/>
              <a:buChar char="Ø"/>
            </a:pPr>
            <a:r>
              <a:rPr lang="en-US" dirty="0" smtClean="0"/>
              <a:t> write and compare among different festivals.</a:t>
            </a:r>
          </a:p>
          <a:p>
            <a:pPr>
              <a:buFont typeface="Wingdings" pitchFamily="2" charset="2"/>
              <a:buChar char="Ø"/>
            </a:pPr>
            <a:endParaRPr lang="en-US" dirty="0" smtClean="0"/>
          </a:p>
          <a:p>
            <a:pPr>
              <a:buFont typeface="Wingdings" pitchFamily="2" charset="2"/>
              <a:buChar char="Ø"/>
            </a:pPr>
            <a:r>
              <a:rPr lang="en-US" dirty="0" smtClean="0"/>
              <a:t> infer meanings from the context.</a:t>
            </a:r>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r.jpg"/>
          <p:cNvPicPr>
            <a:picLocks noChangeAspect="1"/>
          </p:cNvPicPr>
          <p:nvPr/>
        </p:nvPicPr>
        <p:blipFill>
          <a:blip r:embed="rId3"/>
          <a:stretch>
            <a:fillRect/>
          </a:stretch>
        </p:blipFill>
        <p:spPr>
          <a:xfrm>
            <a:off x="1219200" y="1295400"/>
            <a:ext cx="6934200" cy="2667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457200" y="4114800"/>
            <a:ext cx="8305800" cy="2246769"/>
          </a:xfrm>
          <a:prstGeom prst="rect">
            <a:avLst/>
          </a:prstGeom>
          <a:solidFill>
            <a:schemeClr val="bg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en-US" sz="2000" dirty="0" smtClean="0"/>
              <a:t>‘</a:t>
            </a:r>
            <a:r>
              <a:rPr lang="en-US" sz="2000" dirty="0" err="1" smtClean="0"/>
              <a:t>Pahela</a:t>
            </a:r>
            <a:r>
              <a:rPr lang="en-US" sz="2000" dirty="0" smtClean="0"/>
              <a:t> </a:t>
            </a:r>
            <a:r>
              <a:rPr lang="en-US" sz="2000" dirty="0" err="1" smtClean="0"/>
              <a:t>Boishakh</a:t>
            </a:r>
            <a:r>
              <a:rPr lang="en-US" sz="2000" dirty="0" smtClean="0"/>
              <a:t>’ is the first day of </a:t>
            </a:r>
            <a:r>
              <a:rPr lang="en-US" sz="2000" dirty="0" err="1" smtClean="0"/>
              <a:t>bangla</a:t>
            </a:r>
            <a:r>
              <a:rPr lang="en-US" sz="2000" dirty="0" smtClean="0"/>
              <a:t> new year. The day is a public holiday. This day has a special significance for us as it forms a part of </a:t>
            </a:r>
            <a:r>
              <a:rPr lang="en-US" sz="2000" dirty="0" err="1" smtClean="0"/>
              <a:t>Bangalee</a:t>
            </a:r>
            <a:r>
              <a:rPr lang="en-US" sz="2000" dirty="0" smtClean="0"/>
              <a:t> culture and tradition. People from all walks of life, irrespective of their ethnic identity or religious beliefs, celebrate the day with traditional festivities, On this day, the whole of Bangladesh is in a festive mood. The day inspires people to start life with renewed hopes and inspirations.</a:t>
            </a:r>
            <a:endParaRPr lang="en-US" sz="2000" dirty="0"/>
          </a:p>
        </p:txBody>
      </p:sp>
      <p:sp>
        <p:nvSpPr>
          <p:cNvPr id="6" name="TextBox 5"/>
          <p:cNvSpPr txBox="1"/>
          <p:nvPr/>
        </p:nvSpPr>
        <p:spPr>
          <a:xfrm>
            <a:off x="838200" y="228600"/>
            <a:ext cx="77724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Presentation : Loud reading Slide 8 – 12.</a:t>
            </a:r>
            <a:endParaRPr lang="en-US" sz="2800" dirty="0"/>
          </a:p>
        </p:txBody>
      </p:sp>
      <p:pic>
        <p:nvPicPr>
          <p:cNvPr id="7" name="test.wav">
            <a:hlinkClick r:id="" action="ppaction://media"/>
          </p:cNvPr>
          <p:cNvPicPr>
            <a:picLocks noRot="1" noChangeAspect="1"/>
          </p:cNvPicPr>
          <p:nvPr>
            <a:audioFile r:link="rId1"/>
          </p:nvPr>
        </p:nvPicPr>
        <p:blipFill>
          <a:blip r:embed="rId4"/>
          <a:stretch>
            <a:fillRect/>
          </a:stretch>
        </p:blipFill>
        <p:spPr>
          <a:xfrm>
            <a:off x="7543800" y="5867400"/>
            <a:ext cx="685800" cy="457200"/>
          </a:xfrm>
          <a:prstGeom prst="rect">
            <a:avLst/>
          </a:prstGeom>
        </p:spPr>
      </p:pic>
      <p:sp>
        <p:nvSpPr>
          <p:cNvPr id="8" name="TextBox 7"/>
          <p:cNvSpPr txBox="1"/>
          <p:nvPr/>
        </p:nvSpPr>
        <p:spPr>
          <a:xfrm>
            <a:off x="1447800" y="838200"/>
            <a:ext cx="6477000" cy="369332"/>
          </a:xfrm>
          <a:prstGeom prst="rect">
            <a:avLst/>
          </a:prstGeom>
          <a:noFill/>
        </p:spPr>
        <p:txBody>
          <a:bodyPr wrap="square" rtlCol="0">
            <a:spAutoFit/>
          </a:bodyPr>
          <a:lstStyle/>
          <a:p>
            <a:r>
              <a:rPr lang="en-US" dirty="0" smtClean="0">
                <a:solidFill>
                  <a:srgbClr val="FF0000"/>
                </a:solidFill>
              </a:rPr>
              <a:t> ( Click every audio icon for listening the following text )</a:t>
            </a:r>
            <a:endParaRPr lang="en-US" dirty="0">
              <a:solidFill>
                <a:srgbClr val="FF0000"/>
              </a:solidFill>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8536" fill="hold"/>
                                        <p:tgtEl>
                                          <p:spTgt spid="7"/>
                                        </p:tgtEl>
                                      </p:cBhvr>
                                    </p:cmd>
                                  </p:childTnLst>
                                </p:cTn>
                              </p:par>
                            </p:childTnLst>
                          </p:cTn>
                        </p:par>
                      </p:childTnLst>
                    </p:cTn>
                  </p:par>
                </p:childTnLst>
              </p:cTn>
              <p:nextCondLst>
                <p:cond evt="onClick" delay="0">
                  <p:tgtEl>
                    <p:spTgt spid="7"/>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62000"/>
            <a:ext cx="5791200" cy="33528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boishakh3.png"/>
          <p:cNvPicPr>
            <a:picLocks noChangeAspect="1"/>
          </p:cNvPicPr>
          <p:nvPr/>
        </p:nvPicPr>
        <p:blipFill>
          <a:blip r:embed="rId4"/>
          <a:stretch>
            <a:fillRect/>
          </a:stretch>
        </p:blipFill>
        <p:spPr>
          <a:xfrm>
            <a:off x="4038600" y="914400"/>
            <a:ext cx="4495800" cy="3124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533400" y="4419600"/>
            <a:ext cx="8229600" cy="2215991"/>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just"/>
            <a:r>
              <a:rPr lang="en-US" dirty="0" smtClean="0"/>
              <a:t/>
            </a:r>
            <a:br>
              <a:rPr lang="en-US" dirty="0" smtClean="0"/>
            </a:br>
            <a:r>
              <a:rPr lang="en-US" sz="2000" dirty="0" smtClean="0"/>
              <a:t>Every year the day is celebrated traditionally. People wake up early in the morning, have a bath and wear their traditional clothes. Women wear white saris with red borders and adorn themselves with </a:t>
            </a:r>
            <a:r>
              <a:rPr lang="en-US" sz="2000" dirty="0" err="1" smtClean="0"/>
              <a:t>colourful</a:t>
            </a:r>
            <a:r>
              <a:rPr lang="en-US" sz="2000" dirty="0" smtClean="0"/>
              <a:t> </a:t>
            </a:r>
            <a:r>
              <a:rPr lang="en-US" sz="2000" dirty="0" err="1" smtClean="0"/>
              <a:t>churis</a:t>
            </a:r>
            <a:r>
              <a:rPr lang="en-US" sz="2000" dirty="0" smtClean="0"/>
              <a:t> and flowers, while men dress themselves with pajamas and </a:t>
            </a:r>
            <a:r>
              <a:rPr lang="en-US" sz="2000" dirty="0" err="1" smtClean="0"/>
              <a:t>punjabis</a:t>
            </a:r>
            <a:r>
              <a:rPr lang="en-US" sz="2000" dirty="0" smtClean="0"/>
              <a:t>. It is a day when people love eating traditional food.</a:t>
            </a:r>
            <a:endParaRPr lang="en-US" sz="2000" dirty="0"/>
          </a:p>
        </p:txBody>
      </p:sp>
      <p:sp>
        <p:nvSpPr>
          <p:cNvPr id="8" name="TextBox 7"/>
          <p:cNvSpPr txBox="1"/>
          <p:nvPr/>
        </p:nvSpPr>
        <p:spPr>
          <a:xfrm>
            <a:off x="762000" y="228600"/>
            <a:ext cx="77724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Presentation : Loud reading Slide 8 – 12.</a:t>
            </a:r>
            <a:endParaRPr lang="en-US" sz="2800" dirty="0"/>
          </a:p>
        </p:txBody>
      </p:sp>
      <p:pic>
        <p:nvPicPr>
          <p:cNvPr id="9" name="test2.wav">
            <a:hlinkClick r:id="" action="ppaction://media"/>
          </p:cNvPr>
          <p:cNvPicPr>
            <a:picLocks noRot="1" noChangeAspect="1"/>
          </p:cNvPicPr>
          <p:nvPr>
            <a:audioFile r:link="rId1"/>
          </p:nvPr>
        </p:nvPicPr>
        <p:blipFill>
          <a:blip r:embed="rId5"/>
          <a:stretch>
            <a:fillRect/>
          </a:stretch>
        </p:blipFill>
        <p:spPr>
          <a:xfrm>
            <a:off x="4191000" y="6248400"/>
            <a:ext cx="609600" cy="381000"/>
          </a:xfrm>
          <a:prstGeom prst="rect">
            <a:avLst/>
          </a:prstGeom>
        </p:spPr>
      </p:pic>
    </p:spTree>
    <p:extLst>
      <p:ext uri="{BB962C8B-B14F-4D97-AF65-F5344CB8AC3E}">
        <p14:creationId xmlns:p14="http://schemas.microsoft.com/office/powerpoint/2010/main" val="22848300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9965" fill="hold"/>
                                        <p:tgtEl>
                                          <p:spTgt spid="9"/>
                                        </p:tgtEl>
                                      </p:cBhvr>
                                    </p:cmd>
                                  </p:childTnLst>
                                </p:cTn>
                              </p:par>
                            </p:childTnLst>
                          </p:cTn>
                        </p:par>
                      </p:childTnLst>
                    </p:cTn>
                  </p:par>
                </p:childTnLst>
              </p:cTn>
              <p:nextCondLst>
                <p:cond evt="onClick" delay="0">
                  <p:tgtEl>
                    <p:spTgt spid="9"/>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4267201" cy="29677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3" name="Picture 2" descr="ab.jpg"/>
          <p:cNvPicPr>
            <a:picLocks noChangeAspect="1"/>
          </p:cNvPicPr>
          <p:nvPr/>
        </p:nvPicPr>
        <p:blipFill>
          <a:blip r:embed="rId4"/>
          <a:stretch>
            <a:fillRect/>
          </a:stretch>
        </p:blipFill>
        <p:spPr>
          <a:xfrm>
            <a:off x="4953000" y="1219200"/>
            <a:ext cx="3810000" cy="2971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609600" y="4267200"/>
            <a:ext cx="8153400" cy="2308324"/>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just"/>
            <a:r>
              <a:rPr lang="en-US" dirty="0" smtClean="0"/>
              <a:t>The most </a:t>
            </a:r>
            <a:r>
              <a:rPr lang="en-US" dirty="0" err="1" smtClean="0"/>
              <a:t>colourful</a:t>
            </a:r>
            <a:r>
              <a:rPr lang="en-US" dirty="0" smtClean="0"/>
              <a:t> event of the day is held in Dhaka. Early in the morning, people in hundreds and thousands pour in from all directions to attend the cultural function at </a:t>
            </a:r>
            <a:r>
              <a:rPr lang="en-US" dirty="0" err="1" smtClean="0"/>
              <a:t>Ramna</a:t>
            </a:r>
            <a:r>
              <a:rPr lang="en-US" dirty="0" smtClean="0"/>
              <a:t> </a:t>
            </a:r>
            <a:r>
              <a:rPr lang="en-US" dirty="0" err="1" smtClean="0"/>
              <a:t>Batamul</a:t>
            </a:r>
            <a:r>
              <a:rPr lang="en-US" dirty="0" smtClean="0"/>
              <a:t> </a:t>
            </a:r>
            <a:r>
              <a:rPr lang="en-US" dirty="0" err="1" smtClean="0"/>
              <a:t>organised</a:t>
            </a:r>
            <a:r>
              <a:rPr lang="en-US" dirty="0" smtClean="0"/>
              <a:t> by </a:t>
            </a:r>
            <a:r>
              <a:rPr lang="en-US" dirty="0" err="1" smtClean="0"/>
              <a:t>Chhyanate</a:t>
            </a:r>
            <a:r>
              <a:rPr lang="en-US" dirty="0" smtClean="0"/>
              <a:t>. The cultural </a:t>
            </a:r>
            <a:r>
              <a:rPr lang="en-US" dirty="0" err="1" smtClean="0"/>
              <a:t>programme</a:t>
            </a:r>
            <a:r>
              <a:rPr lang="en-US" dirty="0" smtClean="0"/>
              <a:t> begins just with sunrise and </a:t>
            </a:r>
            <a:r>
              <a:rPr lang="en-US" dirty="0" err="1" smtClean="0"/>
              <a:t>and</a:t>
            </a:r>
            <a:r>
              <a:rPr lang="en-US" dirty="0" smtClean="0"/>
              <a:t> the renowned artists of the country take part in the </a:t>
            </a:r>
            <a:r>
              <a:rPr lang="en-US" dirty="0" err="1" smtClean="0"/>
              <a:t>programme</a:t>
            </a:r>
            <a:r>
              <a:rPr lang="en-US" dirty="0" smtClean="0"/>
              <a:t> that starts with the famous  Tagore-song </a:t>
            </a:r>
            <a:r>
              <a:rPr lang="en-US" dirty="0" err="1" smtClean="0"/>
              <a:t>Esho</a:t>
            </a:r>
            <a:r>
              <a:rPr lang="en-US" dirty="0" smtClean="0"/>
              <a:t>-he-</a:t>
            </a:r>
            <a:r>
              <a:rPr lang="en-US" dirty="0" err="1" smtClean="0"/>
              <a:t>Boishakh</a:t>
            </a:r>
            <a:r>
              <a:rPr lang="en-US" dirty="0" smtClean="0"/>
              <a:t>, </a:t>
            </a:r>
            <a:r>
              <a:rPr lang="en-US" dirty="0" err="1" smtClean="0"/>
              <a:t>Esho</a:t>
            </a:r>
            <a:r>
              <a:rPr lang="en-US" dirty="0" smtClean="0"/>
              <a:t> </a:t>
            </a:r>
            <a:r>
              <a:rPr lang="en-US" dirty="0" err="1" smtClean="0"/>
              <a:t>Esho</a:t>
            </a:r>
            <a:r>
              <a:rPr lang="en-US" dirty="0" smtClean="0"/>
              <a:t>. Artists also sing traditional folk songs, and display classical dances with the rhythm of musical instruments.</a:t>
            </a:r>
            <a:endParaRPr lang="en-US" dirty="0"/>
          </a:p>
        </p:txBody>
      </p:sp>
      <p:sp>
        <p:nvSpPr>
          <p:cNvPr id="5" name="TextBox 4"/>
          <p:cNvSpPr txBox="1"/>
          <p:nvPr/>
        </p:nvSpPr>
        <p:spPr>
          <a:xfrm>
            <a:off x="762000" y="533400"/>
            <a:ext cx="77724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Presentation : Loud reading Slide 8 – 12.</a:t>
            </a:r>
            <a:endParaRPr lang="en-US" sz="2800" dirty="0"/>
          </a:p>
        </p:txBody>
      </p:sp>
      <p:pic>
        <p:nvPicPr>
          <p:cNvPr id="6" name="test3.wav">
            <a:hlinkClick r:id="" action="ppaction://media"/>
          </p:cNvPr>
          <p:cNvPicPr>
            <a:picLocks noRot="1" noChangeAspect="1"/>
          </p:cNvPicPr>
          <p:nvPr>
            <a:audioFile r:link="rId1"/>
          </p:nvPr>
        </p:nvPicPr>
        <p:blipFill>
          <a:blip r:embed="rId5"/>
          <a:stretch>
            <a:fillRect/>
          </a:stretch>
        </p:blipFill>
        <p:spPr>
          <a:xfrm>
            <a:off x="5486400" y="6096000"/>
            <a:ext cx="685800" cy="457200"/>
          </a:xfrm>
          <a:prstGeom prst="rect">
            <a:avLst/>
          </a:prstGeom>
        </p:spPr>
      </p:pic>
    </p:spTree>
    <p:extLst>
      <p:ext uri="{BB962C8B-B14F-4D97-AF65-F5344CB8AC3E}">
        <p14:creationId xmlns:p14="http://schemas.microsoft.com/office/powerpoint/2010/main" val="2999383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0132" fill="hold"/>
                                        <p:tgtEl>
                                          <p:spTgt spid="6"/>
                                        </p:tgtEl>
                                      </p:cBhvr>
                                    </p:cmd>
                                  </p:childTnLst>
                                </p:cTn>
                              </p:par>
                            </p:childTnLst>
                          </p:cTn>
                        </p:par>
                      </p:childTnLst>
                    </p:cTn>
                  </p:par>
                </p:childTnLst>
              </p:cTn>
              <p:nextCondLst>
                <p:cond evt="onClick" delay="0">
                  <p:tgtEl>
                    <p:spTgt spid="6"/>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bb.png"/>
          <p:cNvPicPr>
            <a:picLocks noChangeAspect="1"/>
          </p:cNvPicPr>
          <p:nvPr/>
        </p:nvPicPr>
        <p:blipFill>
          <a:blip r:embed="rId3"/>
          <a:stretch>
            <a:fillRect/>
          </a:stretch>
        </p:blipFill>
        <p:spPr>
          <a:xfrm>
            <a:off x="381000" y="1295400"/>
            <a:ext cx="4114800" cy="25907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533400" y="4038600"/>
            <a:ext cx="8305800" cy="2585323"/>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just"/>
            <a:r>
              <a:rPr lang="en-US" dirty="0" smtClean="0"/>
              <a:t>People also come to join the </a:t>
            </a:r>
            <a:r>
              <a:rPr lang="en-US" dirty="0" err="1" smtClean="0"/>
              <a:t>colourful</a:t>
            </a:r>
            <a:r>
              <a:rPr lang="en-US" dirty="0" smtClean="0"/>
              <a:t> processions, the biggest carnival of the country, </a:t>
            </a:r>
            <a:r>
              <a:rPr lang="en-US" dirty="0" err="1" smtClean="0"/>
              <a:t>organised</a:t>
            </a:r>
            <a:r>
              <a:rPr lang="en-US" dirty="0" smtClean="0"/>
              <a:t> by the Fine Arts </a:t>
            </a:r>
            <a:r>
              <a:rPr lang="en-US" dirty="0" err="1" smtClean="0"/>
              <a:t>strdents</a:t>
            </a:r>
            <a:r>
              <a:rPr lang="en-US" dirty="0" smtClean="0"/>
              <a:t> of Dhaka University. </a:t>
            </a:r>
            <a:br>
              <a:rPr lang="en-US" dirty="0" smtClean="0"/>
            </a:br>
            <a:r>
              <a:rPr lang="en-US" dirty="0" smtClean="0"/>
              <a:t>The procession usually displays the traditional practices of </a:t>
            </a:r>
            <a:r>
              <a:rPr lang="en-US" dirty="0" err="1" smtClean="0"/>
              <a:t>Bangalee</a:t>
            </a:r>
            <a:r>
              <a:rPr lang="en-US" dirty="0" smtClean="0"/>
              <a:t> Culture. The masks and wreaths worn by the people are so fascinating ! Often they </a:t>
            </a:r>
            <a:r>
              <a:rPr lang="en-US" dirty="0" err="1" smtClean="0"/>
              <a:t>symbolise</a:t>
            </a:r>
            <a:r>
              <a:rPr lang="en-US" dirty="0" smtClean="0"/>
              <a:t> contemporary worries or happiness in the national life. It attracts an increasing number of foreign tourists  every year. The day is also observed all over the country. Different social and cultural </a:t>
            </a:r>
            <a:r>
              <a:rPr lang="en-US" dirty="0" err="1" smtClean="0"/>
              <a:t>organisations</a:t>
            </a:r>
            <a:r>
              <a:rPr lang="en-US" dirty="0" smtClean="0"/>
              <a:t> and educational institutions celebrate the day with their own cultural </a:t>
            </a:r>
            <a:r>
              <a:rPr lang="en-US" dirty="0" err="1" smtClean="0"/>
              <a:t>programmes</a:t>
            </a:r>
            <a:r>
              <a:rPr lang="en-US" dirty="0" smtClean="0"/>
              <a:t>.</a:t>
            </a:r>
            <a:endParaRPr lang="en-US" dirty="0"/>
          </a:p>
        </p:txBody>
      </p:sp>
      <p:pic>
        <p:nvPicPr>
          <p:cNvPr id="7" name="Picture 6" descr="fb.jpg"/>
          <p:cNvPicPr>
            <a:picLocks noChangeAspect="1"/>
          </p:cNvPicPr>
          <p:nvPr/>
        </p:nvPicPr>
        <p:blipFill>
          <a:blip r:embed="rId4"/>
          <a:stretch>
            <a:fillRect/>
          </a:stretch>
        </p:blipFill>
        <p:spPr>
          <a:xfrm>
            <a:off x="4724400" y="1371600"/>
            <a:ext cx="4038600" cy="2514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762000" y="533400"/>
            <a:ext cx="77724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Presentation : Loud reading Slide 8 – 12.</a:t>
            </a:r>
            <a:endParaRPr lang="en-US" sz="2800" dirty="0"/>
          </a:p>
        </p:txBody>
      </p:sp>
      <p:pic>
        <p:nvPicPr>
          <p:cNvPr id="9" name="test4.wav">
            <a:hlinkClick r:id="" action="ppaction://media"/>
          </p:cNvPr>
          <p:cNvPicPr>
            <a:picLocks noRot="1" noChangeAspect="1"/>
          </p:cNvPicPr>
          <p:nvPr>
            <a:audioFile r:link="rId1"/>
          </p:nvPr>
        </p:nvPicPr>
        <p:blipFill>
          <a:blip r:embed="rId5"/>
          <a:stretch>
            <a:fillRect/>
          </a:stretch>
        </p:blipFill>
        <p:spPr>
          <a:xfrm>
            <a:off x="4038600" y="6172200"/>
            <a:ext cx="609600" cy="381000"/>
          </a:xfrm>
          <a:prstGeom prst="rect">
            <a:avLst/>
          </a:prstGeom>
        </p:spPr>
      </p:pic>
    </p:spTree>
    <p:extLst>
      <p:ext uri="{BB962C8B-B14F-4D97-AF65-F5344CB8AC3E}">
        <p14:creationId xmlns:p14="http://schemas.microsoft.com/office/powerpoint/2010/main" val="246195078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6059" fill="hold"/>
                                        <p:tgtEl>
                                          <p:spTgt spid="9"/>
                                        </p:tgtEl>
                                      </p:cBhvr>
                                    </p:cmd>
                                  </p:childTnLst>
                                </p:cTn>
                              </p:par>
                            </p:childTnLst>
                          </p:cTn>
                        </p:par>
                      </p:childTnLst>
                    </p:cTn>
                  </p:par>
                </p:childTnLst>
              </p:cTn>
              <p:nextCondLst>
                <p:cond evt="onClick" delay="0">
                  <p:tgtEl>
                    <p:spTgt spid="9"/>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d.jpg"/>
          <p:cNvPicPr>
            <a:picLocks noChangeAspect="1"/>
          </p:cNvPicPr>
          <p:nvPr/>
        </p:nvPicPr>
        <p:blipFill>
          <a:blip r:embed="rId3"/>
          <a:stretch>
            <a:fillRect/>
          </a:stretch>
        </p:blipFill>
        <p:spPr>
          <a:xfrm>
            <a:off x="3048000" y="1219200"/>
            <a:ext cx="2819400" cy="3505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descr="fh.jpg"/>
          <p:cNvPicPr>
            <a:picLocks noChangeAspect="1"/>
          </p:cNvPicPr>
          <p:nvPr/>
        </p:nvPicPr>
        <p:blipFill>
          <a:blip r:embed="rId4"/>
          <a:stretch>
            <a:fillRect/>
          </a:stretch>
        </p:blipFill>
        <p:spPr>
          <a:xfrm>
            <a:off x="457200" y="1295400"/>
            <a:ext cx="2362200" cy="3581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descr="bbbb.png"/>
          <p:cNvPicPr>
            <a:picLocks noChangeAspect="1"/>
          </p:cNvPicPr>
          <p:nvPr/>
        </p:nvPicPr>
        <p:blipFill>
          <a:blip r:embed="rId5"/>
          <a:stretch>
            <a:fillRect/>
          </a:stretch>
        </p:blipFill>
        <p:spPr>
          <a:xfrm>
            <a:off x="6019800" y="1371600"/>
            <a:ext cx="2743200" cy="3505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685800" y="5105400"/>
            <a:ext cx="8077200" cy="1323439"/>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just"/>
            <a:r>
              <a:rPr lang="en-US" sz="2000" dirty="0" smtClean="0"/>
              <a:t>On this day , newspapers bring out special supplements. There are also special </a:t>
            </a:r>
            <a:r>
              <a:rPr lang="en-US" sz="2000" dirty="0" err="1" smtClean="0"/>
              <a:t>programmes</a:t>
            </a:r>
            <a:r>
              <a:rPr lang="en-US" sz="2000" dirty="0" smtClean="0"/>
              <a:t> on the radio and television.</a:t>
            </a:r>
          </a:p>
          <a:p>
            <a:pPr algn="just"/>
            <a:r>
              <a:rPr lang="en-US" sz="2000" dirty="0" smtClean="0"/>
              <a:t>The celebration of </a:t>
            </a:r>
            <a:r>
              <a:rPr lang="en-US" sz="2000" dirty="0" err="1" smtClean="0"/>
              <a:t>Pahela</a:t>
            </a:r>
            <a:r>
              <a:rPr lang="en-US" sz="2000" dirty="0" smtClean="0"/>
              <a:t> </a:t>
            </a:r>
            <a:r>
              <a:rPr lang="en-US" sz="2000" dirty="0" err="1" smtClean="0"/>
              <a:t>Borshakh</a:t>
            </a:r>
            <a:r>
              <a:rPr lang="en-US" sz="2000" dirty="0" smtClean="0"/>
              <a:t> marks a day of cultural unity for the whole nation irrespective of caste and creed.</a:t>
            </a:r>
            <a:endParaRPr lang="en-US" sz="2000" dirty="0"/>
          </a:p>
        </p:txBody>
      </p:sp>
      <p:sp>
        <p:nvSpPr>
          <p:cNvPr id="7" name="TextBox 6"/>
          <p:cNvSpPr txBox="1"/>
          <p:nvPr/>
        </p:nvSpPr>
        <p:spPr>
          <a:xfrm>
            <a:off x="762000" y="533400"/>
            <a:ext cx="7772400" cy="52322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800" dirty="0" smtClean="0"/>
              <a:t>Presentation : Loud reading Slide 8 – 12.</a:t>
            </a:r>
            <a:endParaRPr lang="en-US" sz="2800" dirty="0"/>
          </a:p>
        </p:txBody>
      </p:sp>
      <p:pic>
        <p:nvPicPr>
          <p:cNvPr id="8" name="test 5.wav">
            <a:hlinkClick r:id="" action="ppaction://media"/>
          </p:cNvPr>
          <p:cNvPicPr>
            <a:picLocks noRot="1" noChangeAspect="1"/>
          </p:cNvPicPr>
          <p:nvPr>
            <a:audioFile r:link="rId1"/>
          </p:nvPr>
        </p:nvPicPr>
        <p:blipFill>
          <a:blip r:embed="rId6"/>
          <a:stretch>
            <a:fillRect/>
          </a:stretch>
        </p:blipFill>
        <p:spPr>
          <a:xfrm>
            <a:off x="8001000" y="5943600"/>
            <a:ext cx="533400" cy="533400"/>
          </a:xfrm>
          <a:prstGeom prst="rect">
            <a:avLst/>
          </a:prstGeom>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4857" fill="hold"/>
                                        <p:tgtEl>
                                          <p:spTgt spid="8"/>
                                        </p:tgtEl>
                                      </p:cBhvr>
                                    </p:cmd>
                                  </p:childTnLst>
                                </p:cTn>
                              </p:par>
                            </p:childTnLst>
                          </p:cTn>
                        </p:par>
                      </p:childTnLst>
                    </p:cTn>
                  </p:par>
                </p:childTnLst>
              </p:cTn>
              <p:nextCondLst>
                <p:cond evt="onClick" delay="0">
                  <p:tgtEl>
                    <p:spTgt spid="8"/>
                  </p:tgtEl>
                </p:cond>
              </p:nextCondLst>
            </p:seq>
            <p:audio>
              <p:cMediaNode>
                <p:cTn id="14"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0" y="1981198"/>
          <a:ext cx="7772400" cy="43434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145971"/>
                <a:gridCol w="4626429"/>
              </a:tblGrid>
              <a:tr h="413740">
                <a:tc>
                  <a:txBody>
                    <a:bodyPr/>
                    <a:lstStyle/>
                    <a:p>
                      <a:pPr algn="ctr"/>
                      <a:r>
                        <a:rPr lang="en-US" dirty="0" smtClean="0"/>
                        <a:t>Word </a:t>
                      </a:r>
                      <a:endParaRPr lang="en-US" dirty="0"/>
                    </a:p>
                  </a:txBody>
                  <a:tcPr/>
                </a:tc>
                <a:tc>
                  <a:txBody>
                    <a:bodyPr/>
                    <a:lstStyle/>
                    <a:p>
                      <a:pPr algn="ctr"/>
                      <a:r>
                        <a:rPr lang="en-US" dirty="0" smtClean="0"/>
                        <a:t>Meaning</a:t>
                      </a:r>
                      <a:endParaRPr lang="en-US" dirty="0"/>
                    </a:p>
                  </a:txBody>
                  <a:tcPr/>
                </a:tc>
              </a:tr>
              <a:tr h="413740">
                <a:tc>
                  <a:txBody>
                    <a:bodyPr/>
                    <a:lstStyle/>
                    <a:p>
                      <a:r>
                        <a:rPr lang="en-US" dirty="0" smtClean="0"/>
                        <a:t>Significance</a:t>
                      </a:r>
                      <a:endParaRPr lang="en-US" dirty="0"/>
                    </a:p>
                  </a:txBody>
                  <a:tcPr/>
                </a:tc>
                <a:tc>
                  <a:txBody>
                    <a:bodyPr/>
                    <a:lstStyle/>
                    <a:p>
                      <a:r>
                        <a:rPr lang="en-US" dirty="0" smtClean="0"/>
                        <a:t>The importance of something</a:t>
                      </a:r>
                      <a:endParaRPr lang="en-US" dirty="0"/>
                    </a:p>
                  </a:txBody>
                  <a:tcPr/>
                </a:tc>
              </a:tr>
              <a:tr h="413740">
                <a:tc>
                  <a:txBody>
                    <a:bodyPr/>
                    <a:lstStyle/>
                    <a:p>
                      <a:r>
                        <a:rPr lang="en-US" dirty="0" smtClean="0">
                          <a:solidFill>
                            <a:srgbClr val="7030A0"/>
                          </a:solidFill>
                        </a:rPr>
                        <a:t>Irrespective</a:t>
                      </a:r>
                      <a:endParaRPr lang="en-US" dirty="0">
                        <a:solidFill>
                          <a:srgbClr val="7030A0"/>
                        </a:solidFill>
                      </a:endParaRPr>
                    </a:p>
                  </a:txBody>
                  <a:tcPr/>
                </a:tc>
                <a:tc>
                  <a:txBody>
                    <a:bodyPr/>
                    <a:lstStyle/>
                    <a:p>
                      <a:r>
                        <a:rPr lang="en-US" dirty="0" smtClean="0">
                          <a:solidFill>
                            <a:srgbClr val="7030A0"/>
                          </a:solidFill>
                        </a:rPr>
                        <a:t>Without considering</a:t>
                      </a:r>
                      <a:endParaRPr lang="en-US" dirty="0">
                        <a:solidFill>
                          <a:srgbClr val="7030A0"/>
                        </a:solidFill>
                      </a:endParaRPr>
                    </a:p>
                  </a:txBody>
                  <a:tcPr/>
                </a:tc>
              </a:tr>
              <a:tr h="723610">
                <a:tc>
                  <a:txBody>
                    <a:bodyPr/>
                    <a:lstStyle/>
                    <a:p>
                      <a:r>
                        <a:rPr lang="en-US" dirty="0" smtClean="0"/>
                        <a:t>Inspiration</a:t>
                      </a:r>
                      <a:endParaRPr lang="en-US" dirty="0"/>
                    </a:p>
                  </a:txBody>
                  <a:tcPr/>
                </a:tc>
                <a:tc>
                  <a:txBody>
                    <a:bodyPr/>
                    <a:lstStyle/>
                    <a:p>
                      <a:r>
                        <a:rPr lang="en-US" dirty="0" smtClean="0"/>
                        <a:t>The process of being mentally stimulated to do or feel something</a:t>
                      </a:r>
                      <a:endParaRPr lang="en-US" dirty="0"/>
                    </a:p>
                  </a:txBody>
                  <a:tcPr/>
                </a:tc>
              </a:tr>
              <a:tr h="413740">
                <a:tc>
                  <a:txBody>
                    <a:bodyPr/>
                    <a:lstStyle/>
                    <a:p>
                      <a:r>
                        <a:rPr lang="en-US" dirty="0" smtClean="0">
                          <a:solidFill>
                            <a:srgbClr val="7030A0"/>
                          </a:solidFill>
                        </a:rPr>
                        <a:t>Renowned</a:t>
                      </a:r>
                      <a:endParaRPr lang="en-US" dirty="0">
                        <a:solidFill>
                          <a:srgbClr val="7030A0"/>
                        </a:solidFill>
                      </a:endParaRPr>
                    </a:p>
                  </a:txBody>
                  <a:tcPr/>
                </a:tc>
                <a:tc>
                  <a:txBody>
                    <a:bodyPr/>
                    <a:lstStyle/>
                    <a:p>
                      <a:r>
                        <a:rPr lang="en-US" dirty="0" smtClean="0">
                          <a:solidFill>
                            <a:srgbClr val="7030A0"/>
                          </a:solidFill>
                        </a:rPr>
                        <a:t>Famous and respected</a:t>
                      </a:r>
                      <a:endParaRPr lang="en-US" dirty="0">
                        <a:solidFill>
                          <a:srgbClr val="7030A0"/>
                        </a:solidFill>
                      </a:endParaRPr>
                    </a:p>
                  </a:txBody>
                  <a:tcPr/>
                </a:tc>
              </a:tr>
              <a:tr h="723610">
                <a:tc>
                  <a:txBody>
                    <a:bodyPr/>
                    <a:lstStyle/>
                    <a:p>
                      <a:endParaRPr lang="en-US" dirty="0" smtClean="0"/>
                    </a:p>
                    <a:p>
                      <a:r>
                        <a:rPr lang="en-US" dirty="0" smtClean="0"/>
                        <a:t>Adorn</a:t>
                      </a:r>
                      <a:endParaRPr lang="en-US" dirty="0"/>
                    </a:p>
                  </a:txBody>
                  <a:tcPr/>
                </a:tc>
                <a:tc>
                  <a:txBody>
                    <a:bodyPr/>
                    <a:lstStyle/>
                    <a:p>
                      <a:r>
                        <a:rPr lang="en-US" dirty="0" smtClean="0"/>
                        <a:t>To make more beautiful of attractive</a:t>
                      </a:r>
                      <a:endParaRPr lang="en-US" dirty="0"/>
                    </a:p>
                  </a:txBody>
                  <a:tcPr/>
                </a:tc>
              </a:tr>
              <a:tr h="413740">
                <a:tc>
                  <a:txBody>
                    <a:bodyPr/>
                    <a:lstStyle/>
                    <a:p>
                      <a:r>
                        <a:rPr lang="en-US" dirty="0" smtClean="0">
                          <a:solidFill>
                            <a:srgbClr val="7030A0"/>
                          </a:solidFill>
                        </a:rPr>
                        <a:t>Carnival</a:t>
                      </a:r>
                      <a:endParaRPr lang="en-US" dirty="0">
                        <a:solidFill>
                          <a:srgbClr val="7030A0"/>
                        </a:solidFill>
                      </a:endParaRPr>
                    </a:p>
                  </a:txBody>
                  <a:tcPr/>
                </a:tc>
                <a:tc>
                  <a:txBody>
                    <a:bodyPr/>
                    <a:lstStyle/>
                    <a:p>
                      <a:r>
                        <a:rPr lang="en-US" dirty="0" smtClean="0">
                          <a:solidFill>
                            <a:srgbClr val="7030A0"/>
                          </a:solidFill>
                        </a:rPr>
                        <a:t>A public</a:t>
                      </a:r>
                      <a:r>
                        <a:rPr lang="en-US" baseline="0" dirty="0" smtClean="0">
                          <a:solidFill>
                            <a:srgbClr val="7030A0"/>
                          </a:solidFill>
                        </a:rPr>
                        <a:t> festival</a:t>
                      </a:r>
                      <a:endParaRPr lang="en-US" dirty="0">
                        <a:solidFill>
                          <a:srgbClr val="7030A0"/>
                        </a:solidFill>
                      </a:endParaRPr>
                    </a:p>
                  </a:txBody>
                  <a:tcPr/>
                </a:tc>
              </a:tr>
              <a:tr h="413740">
                <a:tc>
                  <a:txBody>
                    <a:bodyPr/>
                    <a:lstStyle/>
                    <a:p>
                      <a:r>
                        <a:rPr lang="en-US" dirty="0" smtClean="0"/>
                        <a:t>Creed</a:t>
                      </a:r>
                      <a:endParaRPr lang="en-US" dirty="0"/>
                    </a:p>
                  </a:txBody>
                  <a:tcPr/>
                </a:tc>
                <a:tc>
                  <a:txBody>
                    <a:bodyPr/>
                    <a:lstStyle/>
                    <a:p>
                      <a:r>
                        <a:rPr lang="en-US" dirty="0" smtClean="0"/>
                        <a:t>A set</a:t>
                      </a:r>
                      <a:r>
                        <a:rPr lang="en-US" baseline="0" dirty="0" smtClean="0"/>
                        <a:t> of principles of religious beliefs.</a:t>
                      </a:r>
                      <a:endParaRPr lang="en-US" dirty="0"/>
                    </a:p>
                  </a:txBody>
                  <a:tcPr/>
                </a:tc>
              </a:tr>
              <a:tr h="413740">
                <a:tc>
                  <a:txBody>
                    <a:bodyPr/>
                    <a:lstStyle/>
                    <a:p>
                      <a:r>
                        <a:rPr lang="en-US" dirty="0" smtClean="0">
                          <a:solidFill>
                            <a:srgbClr val="7030A0"/>
                          </a:solidFill>
                        </a:rPr>
                        <a:t>Caste</a:t>
                      </a:r>
                      <a:endParaRPr lang="en-US" dirty="0">
                        <a:solidFill>
                          <a:srgbClr val="7030A0"/>
                        </a:solidFill>
                      </a:endParaRPr>
                    </a:p>
                  </a:txBody>
                  <a:tcPr/>
                </a:tc>
                <a:tc>
                  <a:txBody>
                    <a:bodyPr/>
                    <a:lstStyle/>
                    <a:p>
                      <a:r>
                        <a:rPr lang="en-US" dirty="0" smtClean="0">
                          <a:solidFill>
                            <a:srgbClr val="7030A0"/>
                          </a:solidFill>
                        </a:rPr>
                        <a:t>Divisions of Hindu</a:t>
                      </a:r>
                      <a:r>
                        <a:rPr lang="en-US" baseline="0" dirty="0" smtClean="0">
                          <a:solidFill>
                            <a:srgbClr val="7030A0"/>
                          </a:solidFill>
                        </a:rPr>
                        <a:t> Society.</a:t>
                      </a:r>
                      <a:endParaRPr lang="en-US" dirty="0">
                        <a:solidFill>
                          <a:srgbClr val="7030A0"/>
                        </a:solidFill>
                      </a:endParaRPr>
                    </a:p>
                  </a:txBody>
                  <a:tcPr/>
                </a:tc>
              </a:tr>
            </a:tbl>
          </a:graphicData>
        </a:graphic>
      </p:graphicFrame>
      <p:sp>
        <p:nvSpPr>
          <p:cNvPr id="5" name="Cloud Callout 4"/>
          <p:cNvSpPr/>
          <p:nvPr/>
        </p:nvSpPr>
        <p:spPr>
          <a:xfrm>
            <a:off x="2819400" y="533400"/>
            <a:ext cx="3657600" cy="1143000"/>
          </a:xfrm>
          <a:prstGeom prst="cloudCallout">
            <a:avLst>
              <a:gd name="adj1" fmla="val -81898"/>
              <a:gd name="adj2" fmla="val 56346"/>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Vocabulary</a:t>
            </a:r>
            <a:endParaRPr lang="en-US" sz="3200" dirty="0"/>
          </a:p>
        </p:txBody>
      </p:sp>
      <p:pic>
        <p:nvPicPr>
          <p:cNvPr id="6" name="Picture 5" descr="bn.jpg"/>
          <p:cNvPicPr>
            <a:picLocks noChangeAspect="1"/>
          </p:cNvPicPr>
          <p:nvPr/>
        </p:nvPicPr>
        <p:blipFill>
          <a:blip r:embed="rId2"/>
          <a:stretch>
            <a:fillRect/>
          </a:stretch>
        </p:blipFill>
        <p:spPr>
          <a:xfrm>
            <a:off x="762000" y="228601"/>
            <a:ext cx="1752600" cy="16002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Picture 6" descr="bn.jpg"/>
          <p:cNvPicPr>
            <a:picLocks noChangeAspect="1"/>
          </p:cNvPicPr>
          <p:nvPr/>
        </p:nvPicPr>
        <p:blipFill>
          <a:blip r:embed="rId2"/>
          <a:stretch>
            <a:fillRect/>
          </a:stretch>
        </p:blipFill>
        <p:spPr>
          <a:xfrm>
            <a:off x="6629400" y="228601"/>
            <a:ext cx="1752600" cy="160019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0" y="5029200"/>
            <a:ext cx="6096000" cy="369332"/>
          </a:xfrm>
          <a:prstGeom prst="rect">
            <a:avLst/>
          </a:prstGeom>
          <a:noFill/>
        </p:spPr>
        <p:txBody>
          <a:bodyPr wrap="square" rtlCol="0">
            <a:spAutoFit/>
          </a:bodyPr>
          <a:lstStyle/>
          <a:p>
            <a:endParaRPr lang="en-US" dirty="0"/>
          </a:p>
        </p:txBody>
      </p:sp>
      <p:sp>
        <p:nvSpPr>
          <p:cNvPr id="6" name="TextBox 5"/>
          <p:cNvSpPr txBox="1"/>
          <p:nvPr/>
        </p:nvSpPr>
        <p:spPr>
          <a:xfrm>
            <a:off x="838200" y="5410200"/>
            <a:ext cx="7772400" cy="523220"/>
          </a:xfrm>
          <a:prstGeom prst="rect">
            <a:avLst/>
          </a:prstGeom>
          <a:solidFill>
            <a:schemeClr val="bg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dirty="0" smtClean="0"/>
              <a:t>Teacher will monitor and help the learners. </a:t>
            </a:r>
            <a:endParaRPr lang="en-US" sz="2800" dirty="0"/>
          </a:p>
        </p:txBody>
      </p:sp>
      <p:pic>
        <p:nvPicPr>
          <p:cNvPr id="7" name="Picture 6" descr="uoi.jpg"/>
          <p:cNvPicPr>
            <a:picLocks noChangeAspect="1"/>
          </p:cNvPicPr>
          <p:nvPr/>
        </p:nvPicPr>
        <p:blipFill>
          <a:blip r:embed="rId2"/>
          <a:stretch>
            <a:fillRect/>
          </a:stretch>
        </p:blipFill>
        <p:spPr>
          <a:xfrm>
            <a:off x="2438400" y="2057400"/>
            <a:ext cx="5486400" cy="2971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Cloud Callout 7"/>
          <p:cNvSpPr/>
          <p:nvPr/>
        </p:nvSpPr>
        <p:spPr>
          <a:xfrm>
            <a:off x="5181600" y="457200"/>
            <a:ext cx="3505200" cy="1371600"/>
          </a:xfrm>
          <a:prstGeom prst="cloudCallout">
            <a:avLst>
              <a:gd name="adj1" fmla="val -90335"/>
              <a:gd name="adj2" fmla="val 64808"/>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Silent reading</a:t>
            </a:r>
            <a:endParaRPr lang="en-US" sz="2800" dirty="0"/>
          </a:p>
        </p:txBody>
      </p:sp>
      <p:pic>
        <p:nvPicPr>
          <p:cNvPr id="9" name="Picture 8" descr="bn.jpg"/>
          <p:cNvPicPr>
            <a:picLocks noChangeAspect="1"/>
          </p:cNvPicPr>
          <p:nvPr/>
        </p:nvPicPr>
        <p:blipFill>
          <a:blip r:embed="rId3"/>
          <a:stretch>
            <a:fillRect/>
          </a:stretch>
        </p:blipFill>
        <p:spPr>
          <a:xfrm>
            <a:off x="533400" y="381000"/>
            <a:ext cx="1619250" cy="282892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381000"/>
            <a:ext cx="5105400" cy="5232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800" dirty="0" smtClean="0"/>
              <a:t>Evaluation : Individual work</a:t>
            </a:r>
            <a:endParaRPr lang="en-US" sz="2800" dirty="0"/>
          </a:p>
        </p:txBody>
      </p:sp>
      <p:sp>
        <p:nvSpPr>
          <p:cNvPr id="5" name="TextBox 4"/>
          <p:cNvSpPr txBox="1"/>
          <p:nvPr/>
        </p:nvSpPr>
        <p:spPr>
          <a:xfrm>
            <a:off x="381000" y="914400"/>
            <a:ext cx="8305800" cy="5410200"/>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dirty="0" smtClean="0">
                <a:solidFill>
                  <a:srgbClr val="0070C0"/>
                </a:solidFill>
              </a:rPr>
              <a:t>Choose the best answer from the alternatives.</a:t>
            </a:r>
          </a:p>
          <a:p>
            <a:pPr marL="342900" indent="-342900">
              <a:buAutoNum type="alphaLcPeriod"/>
            </a:pPr>
            <a:r>
              <a:rPr lang="en-US" sz="2000" dirty="0" smtClean="0"/>
              <a:t>People celebrate </a:t>
            </a:r>
            <a:r>
              <a:rPr lang="en-US" sz="2000" dirty="0" err="1" smtClean="0"/>
              <a:t>Pahela</a:t>
            </a:r>
            <a:r>
              <a:rPr lang="en-US" sz="2000" dirty="0" smtClean="0"/>
              <a:t> </a:t>
            </a:r>
            <a:r>
              <a:rPr lang="en-US" sz="2000" dirty="0" err="1" smtClean="0"/>
              <a:t>Boishakh</a:t>
            </a:r>
            <a:r>
              <a:rPr lang="en-US" sz="2000" dirty="0" smtClean="0"/>
              <a:t> ----- their ethnic identity.</a:t>
            </a:r>
          </a:p>
          <a:p>
            <a:pPr marL="342900" indent="-342900"/>
            <a:r>
              <a:rPr lang="en-US" sz="2000" dirty="0" smtClean="0"/>
              <a:t>    </a:t>
            </a:r>
            <a:r>
              <a:rPr lang="en-US" sz="2000" dirty="0" err="1" smtClean="0"/>
              <a:t>i</a:t>
            </a:r>
            <a:r>
              <a:rPr lang="en-US" sz="2000" dirty="0" smtClean="0"/>
              <a:t>) regarding   ii) according to  iii) considering iv) regardless of</a:t>
            </a:r>
          </a:p>
          <a:p>
            <a:pPr marL="342900" indent="-342900"/>
            <a:r>
              <a:rPr lang="en-US" sz="2000" dirty="0" smtClean="0">
                <a:solidFill>
                  <a:srgbClr val="7030A0"/>
                </a:solidFill>
              </a:rPr>
              <a:t>b. People throughout the country celebrate the day by</a:t>
            </a:r>
          </a:p>
          <a:p>
            <a:pPr marL="342900" indent="-342900"/>
            <a:r>
              <a:rPr lang="en-US" sz="2000" dirty="0" smtClean="0">
                <a:solidFill>
                  <a:srgbClr val="0070C0"/>
                </a:solidFill>
              </a:rPr>
              <a:t>    A) attending traditional cultural </a:t>
            </a:r>
            <a:r>
              <a:rPr lang="en-US" sz="2000" dirty="0" err="1" smtClean="0">
                <a:solidFill>
                  <a:srgbClr val="0070C0"/>
                </a:solidFill>
              </a:rPr>
              <a:t>programmes</a:t>
            </a:r>
            <a:endParaRPr lang="en-US" sz="2000" dirty="0" smtClean="0">
              <a:solidFill>
                <a:srgbClr val="0070C0"/>
              </a:solidFill>
            </a:endParaRPr>
          </a:p>
          <a:p>
            <a:pPr marL="342900" indent="-342900"/>
            <a:r>
              <a:rPr lang="en-US" sz="2000" dirty="0" smtClean="0">
                <a:solidFill>
                  <a:srgbClr val="0070C0"/>
                </a:solidFill>
              </a:rPr>
              <a:t>    B) eating traditional food.</a:t>
            </a:r>
          </a:p>
          <a:p>
            <a:pPr marL="342900" indent="-342900"/>
            <a:r>
              <a:rPr lang="en-US" sz="2000" dirty="0" smtClean="0">
                <a:solidFill>
                  <a:srgbClr val="0070C0"/>
                </a:solidFill>
              </a:rPr>
              <a:t>    C) dressing themselves with modern clothes.</a:t>
            </a:r>
          </a:p>
          <a:p>
            <a:pPr marL="342900" indent="-342900"/>
            <a:r>
              <a:rPr lang="en-US" sz="2000" dirty="0" smtClean="0">
                <a:solidFill>
                  <a:srgbClr val="7030A0"/>
                </a:solidFill>
              </a:rPr>
              <a:t>    Which of the above answer/s is/are correct ?</a:t>
            </a:r>
          </a:p>
          <a:p>
            <a:pPr marL="342900" indent="-342900"/>
            <a:r>
              <a:rPr lang="en-US" sz="2000" dirty="0" smtClean="0">
                <a:solidFill>
                  <a:srgbClr val="7030A0"/>
                </a:solidFill>
              </a:rPr>
              <a:t>    </a:t>
            </a:r>
            <a:r>
              <a:rPr lang="en-US" sz="2000" dirty="0" err="1" smtClean="0">
                <a:solidFill>
                  <a:srgbClr val="7030A0"/>
                </a:solidFill>
              </a:rPr>
              <a:t>i</a:t>
            </a:r>
            <a:r>
              <a:rPr lang="en-US" sz="2000" dirty="0" smtClean="0">
                <a:solidFill>
                  <a:srgbClr val="7030A0"/>
                </a:solidFill>
              </a:rPr>
              <a:t>) A &amp; B       ii) B &amp; C     iii) A &amp; C     iv) B</a:t>
            </a:r>
          </a:p>
          <a:p>
            <a:pPr marL="342900" indent="-342900"/>
            <a:r>
              <a:rPr lang="en-US" sz="2000" dirty="0" smtClean="0"/>
              <a:t>c) In the passage, the word `dress’ is a/an --- .</a:t>
            </a:r>
          </a:p>
          <a:p>
            <a:pPr marL="342900" indent="-342900"/>
            <a:r>
              <a:rPr lang="en-US" sz="2000" dirty="0" smtClean="0"/>
              <a:t>    </a:t>
            </a:r>
            <a:r>
              <a:rPr lang="en-US" sz="2000" dirty="0" err="1" smtClean="0"/>
              <a:t>i</a:t>
            </a:r>
            <a:r>
              <a:rPr lang="en-US" sz="2000" dirty="0" smtClean="0"/>
              <a:t>) noun     ii) adverb     iii) verb     iv) noun &amp; verb</a:t>
            </a:r>
          </a:p>
          <a:p>
            <a:pPr marL="342900" indent="-342900"/>
            <a:r>
              <a:rPr lang="en-US" sz="2000" dirty="0" smtClean="0">
                <a:solidFill>
                  <a:srgbClr val="7030A0"/>
                </a:solidFill>
              </a:rPr>
              <a:t>d) Choose the pair that does not show `verb : noun’ -----</a:t>
            </a:r>
          </a:p>
          <a:p>
            <a:pPr marL="342900" indent="-342900"/>
            <a:r>
              <a:rPr lang="en-US" sz="2000" dirty="0" smtClean="0">
                <a:solidFill>
                  <a:srgbClr val="7030A0"/>
                </a:solidFill>
              </a:rPr>
              <a:t>    </a:t>
            </a:r>
            <a:r>
              <a:rPr lang="en-US" sz="2000" dirty="0" err="1" smtClean="0">
                <a:solidFill>
                  <a:srgbClr val="7030A0"/>
                </a:solidFill>
              </a:rPr>
              <a:t>i</a:t>
            </a:r>
            <a:r>
              <a:rPr lang="en-US" sz="2000" dirty="0" smtClean="0">
                <a:solidFill>
                  <a:srgbClr val="7030A0"/>
                </a:solidFill>
              </a:rPr>
              <a:t>) inspire  :  inspiration          ii) festive  :  festival</a:t>
            </a:r>
          </a:p>
          <a:p>
            <a:pPr marL="342900" indent="-342900"/>
            <a:r>
              <a:rPr lang="en-US" sz="2000" dirty="0" smtClean="0">
                <a:solidFill>
                  <a:srgbClr val="7030A0"/>
                </a:solidFill>
              </a:rPr>
              <a:t>    iii) believe  :  belief                 iv) celebrate  :  celebration</a:t>
            </a:r>
          </a:p>
          <a:p>
            <a:pPr marL="342900" indent="-342900"/>
            <a:r>
              <a:rPr lang="en-US" sz="2000" dirty="0" smtClean="0"/>
              <a:t>e) The </a:t>
            </a:r>
            <a:r>
              <a:rPr lang="en-US" sz="2000" dirty="0" err="1" smtClean="0"/>
              <a:t>programme</a:t>
            </a:r>
            <a:r>
              <a:rPr lang="en-US" sz="2000" dirty="0" smtClean="0"/>
              <a:t> at </a:t>
            </a:r>
            <a:r>
              <a:rPr lang="en-US" sz="2000" dirty="0" err="1" smtClean="0"/>
              <a:t>Ramna</a:t>
            </a:r>
            <a:r>
              <a:rPr lang="en-US" sz="2000" dirty="0" smtClean="0"/>
              <a:t> </a:t>
            </a:r>
            <a:r>
              <a:rPr lang="en-US" sz="2000" dirty="0" err="1" smtClean="0"/>
              <a:t>Batamul</a:t>
            </a:r>
            <a:r>
              <a:rPr lang="en-US" sz="2000" dirty="0" smtClean="0"/>
              <a:t> is </a:t>
            </a:r>
            <a:r>
              <a:rPr lang="en-US" sz="2000" dirty="0" err="1" smtClean="0"/>
              <a:t>organised</a:t>
            </a:r>
            <a:r>
              <a:rPr lang="en-US" sz="2000" dirty="0" smtClean="0"/>
              <a:t> by -----.</a:t>
            </a:r>
          </a:p>
          <a:p>
            <a:pPr marL="342900" indent="-342900"/>
            <a:r>
              <a:rPr lang="en-US" sz="2000" dirty="0" smtClean="0"/>
              <a:t>    </a:t>
            </a:r>
            <a:r>
              <a:rPr lang="en-US" sz="2000" dirty="0" err="1" smtClean="0">
                <a:solidFill>
                  <a:srgbClr val="0070C0"/>
                </a:solidFill>
              </a:rPr>
              <a:t>i</a:t>
            </a:r>
            <a:r>
              <a:rPr lang="en-US" sz="2000" dirty="0" smtClean="0">
                <a:solidFill>
                  <a:srgbClr val="0070C0"/>
                </a:solidFill>
              </a:rPr>
              <a:t>) Bulbul </a:t>
            </a:r>
            <a:r>
              <a:rPr lang="en-US" sz="2000" dirty="0" err="1" smtClean="0">
                <a:solidFill>
                  <a:srgbClr val="0070C0"/>
                </a:solidFill>
              </a:rPr>
              <a:t>Lalitakala</a:t>
            </a:r>
            <a:r>
              <a:rPr lang="en-US" sz="2000" dirty="0" smtClean="0">
                <a:solidFill>
                  <a:srgbClr val="0070C0"/>
                </a:solidFill>
              </a:rPr>
              <a:t> Academy    ii) </a:t>
            </a:r>
            <a:r>
              <a:rPr lang="en-US" sz="2000" dirty="0" err="1" smtClean="0">
                <a:solidFill>
                  <a:srgbClr val="0070C0"/>
                </a:solidFill>
              </a:rPr>
              <a:t>Shilpakala</a:t>
            </a:r>
            <a:r>
              <a:rPr lang="en-US" sz="2000" dirty="0" smtClean="0">
                <a:solidFill>
                  <a:srgbClr val="0070C0"/>
                </a:solidFill>
              </a:rPr>
              <a:t> Academy</a:t>
            </a:r>
          </a:p>
          <a:p>
            <a:pPr marL="342900" indent="-342900"/>
            <a:r>
              <a:rPr lang="en-US" sz="2000" dirty="0" smtClean="0">
                <a:solidFill>
                  <a:srgbClr val="0070C0"/>
                </a:solidFill>
              </a:rPr>
              <a:t>   iii) </a:t>
            </a:r>
            <a:r>
              <a:rPr lang="en-US" sz="2000" dirty="0" err="1" smtClean="0">
                <a:solidFill>
                  <a:srgbClr val="0070C0"/>
                </a:solidFill>
              </a:rPr>
              <a:t>Bangla</a:t>
            </a:r>
            <a:r>
              <a:rPr lang="en-US" sz="2000" dirty="0" smtClean="0">
                <a:solidFill>
                  <a:srgbClr val="0070C0"/>
                </a:solidFill>
              </a:rPr>
              <a:t> Academy		iv) </a:t>
            </a:r>
            <a:r>
              <a:rPr lang="en-US" sz="2000" dirty="0" err="1" smtClean="0">
                <a:solidFill>
                  <a:srgbClr val="0070C0"/>
                </a:solidFill>
              </a:rPr>
              <a:t>Chhayanat</a:t>
            </a:r>
            <a:endParaRPr lang="en-US" sz="2000" dirty="0">
              <a:solidFill>
                <a:srgbClr val="0070C0"/>
              </a:solidFill>
            </a:endParaRPr>
          </a:p>
        </p:txBody>
      </p:sp>
      <p:sp>
        <p:nvSpPr>
          <p:cNvPr id="6" name="Oval 5"/>
          <p:cNvSpPr/>
          <p:nvPr/>
        </p:nvSpPr>
        <p:spPr>
          <a:xfrm>
            <a:off x="6324600" y="16002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33400" y="3429000"/>
            <a:ext cx="4572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505200" y="4038600"/>
            <a:ext cx="4572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0" y="4572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038600" y="5867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900" decel="100000" fill="hold"/>
                                        <p:tgtEl>
                                          <p:spTgt spid="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52"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Scale>
                                      <p:cBhvr>
                                        <p:cTn id="3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9"/>
                                        </p:tgtEl>
                                        <p:attrNameLst>
                                          <p:attrName>ppt_x</p:attrName>
                                          <p:attrName>ppt_y</p:attrName>
                                        </p:attrNameLst>
                                      </p:cBhvr>
                                    </p:animMotion>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Scale>
                                      <p:cBhvr>
                                        <p:cTn id="3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0"/>
                                        </p:tgtEl>
                                        <p:attrNameLst>
                                          <p:attrName>ppt_x</p:attrName>
                                          <p:attrName>ppt_y</p:attrName>
                                        </p:attrNameLst>
                                      </p:cBhvr>
                                    </p:animMotion>
                                    <p:animEffect transition="in" filter="fade">
                                      <p:cBhvr>
                                        <p:cTn id="3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4419600" y="457200"/>
            <a:ext cx="3276600" cy="990600"/>
          </a:xfrm>
          <a:prstGeom prst="cloudCallou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Pair Works</a:t>
            </a:r>
            <a:endParaRPr lang="en-US" sz="2800" dirty="0"/>
          </a:p>
        </p:txBody>
      </p:sp>
      <p:pic>
        <p:nvPicPr>
          <p:cNvPr id="3" name="Picture 2" descr="ui.jpg"/>
          <p:cNvPicPr>
            <a:picLocks noChangeAspect="1"/>
          </p:cNvPicPr>
          <p:nvPr/>
        </p:nvPicPr>
        <p:blipFill>
          <a:blip r:embed="rId2"/>
          <a:stretch>
            <a:fillRect/>
          </a:stretch>
        </p:blipFill>
        <p:spPr>
          <a:xfrm>
            <a:off x="1828800" y="1828800"/>
            <a:ext cx="5638800" cy="2471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762000" y="4648200"/>
            <a:ext cx="7696200" cy="1754326"/>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dirty="0" smtClean="0"/>
              <a:t>	Answer the following questions.</a:t>
            </a:r>
          </a:p>
          <a:p>
            <a:pPr marL="800100" lvl="1" indent="-342900">
              <a:buAutoNum type="alphaLcPeriod"/>
            </a:pPr>
            <a:r>
              <a:rPr lang="en-US" dirty="0" smtClean="0"/>
              <a:t>What do you mean by </a:t>
            </a:r>
            <a:r>
              <a:rPr lang="en-US" dirty="0" err="1" smtClean="0"/>
              <a:t>pahela</a:t>
            </a:r>
            <a:r>
              <a:rPr lang="en-US" dirty="0" smtClean="0"/>
              <a:t> </a:t>
            </a:r>
            <a:r>
              <a:rPr lang="en-US" dirty="0" err="1" smtClean="0"/>
              <a:t>Boishakh</a:t>
            </a:r>
            <a:r>
              <a:rPr lang="en-US" dirty="0" smtClean="0"/>
              <a:t> ?</a:t>
            </a:r>
          </a:p>
          <a:p>
            <a:pPr marL="800100" lvl="1" indent="-342900">
              <a:buAutoNum type="alphaLcPeriod"/>
            </a:pPr>
            <a:r>
              <a:rPr lang="en-US" dirty="0" smtClean="0"/>
              <a:t>How do the women adorn themselves ?</a:t>
            </a:r>
          </a:p>
          <a:p>
            <a:pPr marL="800100" lvl="1" indent="-342900">
              <a:buAutoNum type="alphaLcPeriod"/>
            </a:pPr>
            <a:r>
              <a:rPr lang="en-US" dirty="0" smtClean="0"/>
              <a:t>How is the day observed in Dhaka ?</a:t>
            </a:r>
          </a:p>
          <a:p>
            <a:pPr marL="800100" lvl="1" indent="-342900">
              <a:buAutoNum type="alphaLcPeriod"/>
            </a:pPr>
            <a:r>
              <a:rPr lang="en-US" dirty="0" smtClean="0"/>
              <a:t>How does </a:t>
            </a:r>
            <a:r>
              <a:rPr lang="en-US" dirty="0" err="1" smtClean="0"/>
              <a:t>Pahela</a:t>
            </a:r>
            <a:r>
              <a:rPr lang="en-US" dirty="0" smtClean="0"/>
              <a:t> </a:t>
            </a:r>
            <a:r>
              <a:rPr lang="en-US" dirty="0" err="1" smtClean="0"/>
              <a:t>Boishakh</a:t>
            </a:r>
            <a:r>
              <a:rPr lang="en-US" dirty="0" smtClean="0"/>
              <a:t> inspire people ?</a:t>
            </a:r>
          </a:p>
          <a:p>
            <a:pPr marL="800100" lvl="1" indent="-342900"/>
            <a:r>
              <a:rPr lang="en-US" dirty="0" smtClean="0"/>
              <a:t>e. 	What do the mass media do ? Why ?</a:t>
            </a:r>
            <a:endParaRPr lang="en-US" dirty="0"/>
          </a:p>
        </p:txBody>
      </p:sp>
      <p:sp>
        <p:nvSpPr>
          <p:cNvPr id="5" name="TextBox 4"/>
          <p:cNvSpPr txBox="1"/>
          <p:nvPr/>
        </p:nvSpPr>
        <p:spPr>
          <a:xfrm>
            <a:off x="1295400" y="762000"/>
            <a:ext cx="2438400"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dirty="0" smtClean="0"/>
              <a:t>Evaluation :</a:t>
            </a:r>
            <a:endParaRPr lang="en-US" sz="2400"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4876800" y="457200"/>
            <a:ext cx="3048000" cy="1295400"/>
          </a:xfrm>
          <a:prstGeom prst="cloudCallout">
            <a:avLst>
              <a:gd name="adj1" fmla="val -69090"/>
              <a:gd name="adj2" fmla="val 29921"/>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Group Works</a:t>
            </a:r>
            <a:endParaRPr lang="en-US" sz="2400" dirty="0"/>
          </a:p>
        </p:txBody>
      </p:sp>
      <p:pic>
        <p:nvPicPr>
          <p:cNvPr id="3" name="Picture 2" descr="uoi.jpg"/>
          <p:cNvPicPr>
            <a:picLocks noChangeAspect="1"/>
          </p:cNvPicPr>
          <p:nvPr/>
        </p:nvPicPr>
        <p:blipFill>
          <a:blip r:embed="rId3"/>
          <a:stretch>
            <a:fillRect/>
          </a:stretch>
        </p:blipFill>
        <p:spPr>
          <a:xfrm>
            <a:off x="304800" y="990600"/>
            <a:ext cx="4362450" cy="4191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5105400" y="2209800"/>
            <a:ext cx="3657600" cy="369332"/>
          </a:xfrm>
          <a:prstGeom prst="rect">
            <a:avLst/>
          </a:prstGeom>
          <a:noFill/>
        </p:spPr>
        <p:txBody>
          <a:bodyPr wrap="square" rtlCol="0">
            <a:spAutoFit/>
          </a:bodyPr>
          <a:lstStyle/>
          <a:p>
            <a:endParaRPr lang="en-US"/>
          </a:p>
        </p:txBody>
      </p:sp>
      <p:sp>
        <p:nvSpPr>
          <p:cNvPr id="5" name="TextBox 4"/>
          <p:cNvSpPr txBox="1"/>
          <p:nvPr/>
        </p:nvSpPr>
        <p:spPr>
          <a:xfrm>
            <a:off x="4800600" y="1828800"/>
            <a:ext cx="4038600" cy="34778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000" dirty="0" smtClean="0"/>
              <a:t>Complete the passage with suitable words.</a:t>
            </a:r>
          </a:p>
          <a:p>
            <a:pPr algn="just"/>
            <a:r>
              <a:rPr lang="en-US" sz="2000" dirty="0" smtClean="0"/>
              <a:t>	The word </a:t>
            </a:r>
            <a:r>
              <a:rPr lang="en-US" sz="2000" dirty="0" err="1" smtClean="0"/>
              <a:t>Pahela</a:t>
            </a:r>
            <a:r>
              <a:rPr lang="en-US" sz="2000" dirty="0" smtClean="0"/>
              <a:t> means the first and </a:t>
            </a:r>
            <a:r>
              <a:rPr lang="en-US" sz="2000" dirty="0" err="1" smtClean="0"/>
              <a:t>Boishakh</a:t>
            </a:r>
            <a:r>
              <a:rPr lang="en-US" sz="2000" dirty="0" smtClean="0"/>
              <a:t> is (a)--- month of </a:t>
            </a:r>
            <a:r>
              <a:rPr lang="en-US" sz="2000" dirty="0" err="1" smtClean="0"/>
              <a:t>Bangla</a:t>
            </a:r>
            <a:r>
              <a:rPr lang="en-US" sz="2000" dirty="0" smtClean="0"/>
              <a:t> calendar. The day is observed not (b)------in Bangladesh but (c)------ in some other parts of the world. In England, the </a:t>
            </a:r>
            <a:r>
              <a:rPr lang="en-US" sz="2000" dirty="0" err="1" smtClean="0"/>
              <a:t>Bangalees</a:t>
            </a:r>
            <a:r>
              <a:rPr lang="en-US" sz="2000" dirty="0" smtClean="0"/>
              <a:t> also  (d) ------the day with a street (e) ------ in London.</a:t>
            </a:r>
            <a:endParaRPr lang="en-US" sz="2000" dirty="0"/>
          </a:p>
        </p:txBody>
      </p:sp>
      <p:sp>
        <p:nvSpPr>
          <p:cNvPr id="6" name="Round Diagonal Corner Rectangle 5"/>
          <p:cNvSpPr/>
          <p:nvPr/>
        </p:nvSpPr>
        <p:spPr>
          <a:xfrm>
            <a:off x="1981200" y="5562600"/>
            <a:ext cx="6705600" cy="685800"/>
          </a:xfrm>
          <a:prstGeom prst="round2Diag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Ans</a:t>
            </a:r>
            <a:r>
              <a:rPr lang="en-US" dirty="0" smtClean="0"/>
              <a:t>: a) first  b) only  c) also  d) celebrate  e) procession</a:t>
            </a:r>
            <a:endParaRPr lang="en-US" dirty="0"/>
          </a:p>
        </p:txBody>
      </p:sp>
      <p:sp>
        <p:nvSpPr>
          <p:cNvPr id="7" name="TextBox 6"/>
          <p:cNvSpPr txBox="1"/>
          <p:nvPr/>
        </p:nvSpPr>
        <p:spPr>
          <a:xfrm>
            <a:off x="990600" y="457200"/>
            <a:ext cx="2362200" cy="46166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dirty="0" smtClean="0"/>
              <a:t>Evaluation :</a:t>
            </a:r>
            <a:endParaRPr lang="en-US" sz="2400" dirty="0"/>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gtEl>
                                        <p:attrNameLst>
                                          <p:attrName>ppt_x</p:attrName>
                                          <p:attrName>ppt_y</p:attrName>
                                        </p:attrNameLst>
                                      </p:cBhvr>
                                    </p:animMotion>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5181600" y="914400"/>
            <a:ext cx="3505200" cy="2209800"/>
          </a:xfrm>
          <a:prstGeom prst="cloudCallout">
            <a:avLst>
              <a:gd name="adj1" fmla="val -73007"/>
              <a:gd name="adj2" fmla="val 58044"/>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Home Work</a:t>
            </a:r>
            <a:endPar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4" name="Picture 3" descr="Home.jpg"/>
          <p:cNvPicPr>
            <a:picLocks noChangeAspect="1"/>
          </p:cNvPicPr>
          <p:nvPr/>
        </p:nvPicPr>
        <p:blipFill>
          <a:blip r:embed="rId2"/>
          <a:stretch>
            <a:fillRect/>
          </a:stretch>
        </p:blipFill>
        <p:spPr>
          <a:xfrm>
            <a:off x="1066800" y="457200"/>
            <a:ext cx="4136571" cy="4002932"/>
          </a:xfrm>
          <a:prstGeom prst="rect">
            <a:avLst/>
          </a:prstGeom>
        </p:spPr>
      </p:pic>
      <p:sp>
        <p:nvSpPr>
          <p:cNvPr id="5" name="Round Diagonal Corner Rectangle 4"/>
          <p:cNvSpPr/>
          <p:nvPr/>
        </p:nvSpPr>
        <p:spPr>
          <a:xfrm>
            <a:off x="1981200" y="4876800"/>
            <a:ext cx="6477000" cy="914400"/>
          </a:xfrm>
          <a:prstGeom prst="round2DiagRect">
            <a:avLst/>
          </a:prstGeom>
          <a:solidFill>
            <a:schemeClr val="bg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Write  with in ten sentences about how did you celebrate </a:t>
            </a:r>
            <a:r>
              <a:rPr lang="en-US" sz="2000" dirty="0" err="1" smtClean="0"/>
              <a:t>Pahela</a:t>
            </a:r>
            <a:r>
              <a:rPr lang="en-US" sz="2000" dirty="0" smtClean="0"/>
              <a:t> </a:t>
            </a:r>
            <a:r>
              <a:rPr lang="en-US" sz="2000" dirty="0" err="1" smtClean="0"/>
              <a:t>Boishakh</a:t>
            </a:r>
            <a:r>
              <a:rPr lang="en-US" sz="2000" dirty="0" smtClean="0"/>
              <a:t> -1421.</a:t>
            </a:r>
            <a:endParaRPr lang="en-US" sz="2000" dirty="0"/>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oodbye.gif"/>
          <p:cNvPicPr>
            <a:picLocks noChangeAspect="1"/>
          </p:cNvPicPr>
          <p:nvPr/>
        </p:nvPicPr>
        <p:blipFill>
          <a:blip r:embed="rId2"/>
          <a:stretch>
            <a:fillRect/>
          </a:stretch>
        </p:blipFill>
        <p:spPr>
          <a:xfrm>
            <a:off x="5257800" y="838200"/>
            <a:ext cx="3200400" cy="194310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 name="Picture 3" descr="Thank.jpg"/>
          <p:cNvPicPr>
            <a:picLocks noChangeAspect="1"/>
          </p:cNvPicPr>
          <p:nvPr/>
        </p:nvPicPr>
        <p:blipFill>
          <a:blip r:embed="rId3"/>
          <a:stretch>
            <a:fillRect/>
          </a:stretch>
        </p:blipFill>
        <p:spPr>
          <a:xfrm>
            <a:off x="685800" y="533400"/>
            <a:ext cx="4675517" cy="5144814"/>
          </a:xfrm>
          <a:prstGeom prst="rect">
            <a:avLst/>
          </a:prstGeom>
        </p:spPr>
      </p:pic>
      <p:sp>
        <p:nvSpPr>
          <p:cNvPr id="5" name="Cloud Callout 4"/>
          <p:cNvSpPr/>
          <p:nvPr/>
        </p:nvSpPr>
        <p:spPr>
          <a:xfrm>
            <a:off x="5181600" y="3352800"/>
            <a:ext cx="3733800" cy="1981200"/>
          </a:xfrm>
          <a:prstGeom prst="cloudCallout">
            <a:avLst>
              <a:gd name="adj1" fmla="val -88375"/>
              <a:gd name="adj2" fmla="val 73782"/>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END.</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827</TotalTime>
  <Words>716</Words>
  <Application>Microsoft Office PowerPoint</Application>
  <PresentationFormat>On-screen Show (4:3)</PresentationFormat>
  <Paragraphs>103</Paragraphs>
  <Slides>20</Slides>
  <Notes>1</Notes>
  <HiddenSlides>0</HiddenSlides>
  <MMClips>5</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34" baseType="lpstr">
      <vt:lpstr>Bodoni MT</vt:lpstr>
      <vt:lpstr>BrahmaputraAMJ</vt:lpstr>
      <vt:lpstr>Calibri</vt:lpstr>
      <vt:lpstr>High Tower Text</vt:lpstr>
      <vt:lpstr>Imprint MT Shadow</vt:lpstr>
      <vt:lpstr>Lucida Sans Unicode</vt:lpstr>
      <vt:lpstr>MV Boli</vt:lpstr>
      <vt:lpstr>Nikosh</vt:lpstr>
      <vt:lpstr>Verdana</vt:lpstr>
      <vt:lpstr>Wingdings</vt:lpstr>
      <vt:lpstr>Wingdings 2</vt:lpstr>
      <vt:lpstr>Wingdings 3</vt:lpstr>
      <vt:lpstr>Concourse</vt:lpstr>
      <vt:lpstr>Packager Shell Object</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dc:creator>
  <cp:lastModifiedBy>Windows User</cp:lastModifiedBy>
  <cp:revision>97</cp:revision>
  <dcterms:created xsi:type="dcterms:W3CDTF">2013-04-21T05:42:38Z</dcterms:created>
  <dcterms:modified xsi:type="dcterms:W3CDTF">2018-09-08T18:04:31Z</dcterms:modified>
</cp:coreProperties>
</file>