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1" r:id="rId2"/>
    <p:sldId id="262" r:id="rId3"/>
    <p:sldId id="263" r:id="rId4"/>
    <p:sldId id="264" r:id="rId5"/>
    <p:sldId id="265" r:id="rId6"/>
    <p:sldId id="266" r:id="rId7"/>
    <p:sldId id="280" r:id="rId8"/>
    <p:sldId id="281" r:id="rId9"/>
    <p:sldId id="269" r:id="rId10"/>
    <p:sldId id="267" r:id="rId11"/>
    <p:sldId id="288" r:id="rId12"/>
    <p:sldId id="289" r:id="rId13"/>
    <p:sldId id="290" r:id="rId14"/>
    <p:sldId id="291" r:id="rId15"/>
    <p:sldId id="292" r:id="rId16"/>
    <p:sldId id="274" r:id="rId17"/>
    <p:sldId id="293" r:id="rId18"/>
    <p:sldId id="294" r:id="rId19"/>
    <p:sldId id="295" r:id="rId20"/>
    <p:sldId id="296" r:id="rId21"/>
    <p:sldId id="297" r:id="rId22"/>
    <p:sldId id="270" r:id="rId23"/>
    <p:sldId id="271" r:id="rId24"/>
    <p:sldId id="272" r:id="rId25"/>
  </p:sldIdLst>
  <p:sldSz cx="11430000" cy="6858000"/>
  <p:notesSz cx="9144000" cy="6858000"/>
  <p:defaultTextStyle>
    <a:defPPr>
      <a:defRPr lang="en-US"/>
    </a:defPPr>
    <a:lvl1pPr marL="0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6" y="58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BD71F-F2C1-44FE-96FA-C64872C88DC1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amor sir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34D7A-A3E5-466C-9A75-2E111E08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4467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D76F3-60DF-4F5C-897C-39F51EC1A99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514350"/>
            <a:ext cx="42862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amor sir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E39EA-3349-4362-8295-C90FA5BC3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676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514350"/>
            <a:ext cx="42862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amor sir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3E39EA-3349-4362-8295-C90FA5BC39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58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514350"/>
            <a:ext cx="42862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E39EA-3349-4362-8295-C90FA5BC3957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amor sir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5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0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1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A7FF-4F72-428A-B0F5-D5BF8A3DC0B8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4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67E8-345E-4E3F-9775-2191BA7FBE0D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0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2B49-D15B-4DBC-92F6-CA804D3EE623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D839-765B-4594-AA7C-1E63192399F8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0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21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04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556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08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60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12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65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17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9152-149B-4D47-80DE-610BA5C73A2A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9F32-6B1F-4AB1-B279-EBFB92899576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8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216" indent="0">
              <a:buNone/>
              <a:defRPr sz="2600" b="1"/>
            </a:lvl2pPr>
            <a:lvl3pPr marL="1170432" indent="0">
              <a:buNone/>
              <a:defRPr sz="2300" b="1"/>
            </a:lvl3pPr>
            <a:lvl4pPr marL="1755648" indent="0">
              <a:buNone/>
              <a:defRPr sz="2000" b="1"/>
            </a:lvl4pPr>
            <a:lvl5pPr marL="2340864" indent="0">
              <a:buNone/>
              <a:defRPr sz="2000" b="1"/>
            </a:lvl5pPr>
            <a:lvl6pPr marL="2926080" indent="0">
              <a:buNone/>
              <a:defRPr sz="2000" b="1"/>
            </a:lvl6pPr>
            <a:lvl7pPr marL="3511296" indent="0">
              <a:buNone/>
              <a:defRPr sz="2000" b="1"/>
            </a:lvl7pPr>
            <a:lvl8pPr marL="4096512" indent="0">
              <a:buNone/>
              <a:defRPr sz="2000" b="1"/>
            </a:lvl8pPr>
            <a:lvl9pPr marL="4681728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3" y="1535113"/>
            <a:ext cx="5052219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216" indent="0">
              <a:buNone/>
              <a:defRPr sz="2600" b="1"/>
            </a:lvl2pPr>
            <a:lvl3pPr marL="1170432" indent="0">
              <a:buNone/>
              <a:defRPr sz="2300" b="1"/>
            </a:lvl3pPr>
            <a:lvl4pPr marL="1755648" indent="0">
              <a:buNone/>
              <a:defRPr sz="2000" b="1"/>
            </a:lvl4pPr>
            <a:lvl5pPr marL="2340864" indent="0">
              <a:buNone/>
              <a:defRPr sz="2000" b="1"/>
            </a:lvl5pPr>
            <a:lvl6pPr marL="2926080" indent="0">
              <a:buNone/>
              <a:defRPr sz="2000" b="1"/>
            </a:lvl6pPr>
            <a:lvl7pPr marL="3511296" indent="0">
              <a:buNone/>
              <a:defRPr sz="2000" b="1"/>
            </a:lvl7pPr>
            <a:lvl8pPr marL="4096512" indent="0">
              <a:buNone/>
              <a:defRPr sz="2000" b="1"/>
            </a:lvl8pPr>
            <a:lvl9pPr marL="4681728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3" y="2174875"/>
            <a:ext cx="5052219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C095-CC9D-4291-92B5-936EA4C10A80}" type="datetime1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0C2D-3ACC-4A05-8A1E-A2A426A420D7}" type="datetime1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9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F507-CAF4-4E85-A2E2-629808D2C5F6}" type="datetime1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1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2" y="273049"/>
            <a:ext cx="3760391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2"/>
            <a:ext cx="6389688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2" y="1435102"/>
            <a:ext cx="3760391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216" indent="0">
              <a:buNone/>
              <a:defRPr sz="1500"/>
            </a:lvl2pPr>
            <a:lvl3pPr marL="1170432" indent="0">
              <a:buNone/>
              <a:defRPr sz="1300"/>
            </a:lvl3pPr>
            <a:lvl4pPr marL="1755648" indent="0">
              <a:buNone/>
              <a:defRPr sz="1200"/>
            </a:lvl4pPr>
            <a:lvl5pPr marL="2340864" indent="0">
              <a:buNone/>
              <a:defRPr sz="1200"/>
            </a:lvl5pPr>
            <a:lvl6pPr marL="2926080" indent="0">
              <a:buNone/>
              <a:defRPr sz="1200"/>
            </a:lvl6pPr>
            <a:lvl7pPr marL="3511296" indent="0">
              <a:buNone/>
              <a:defRPr sz="1200"/>
            </a:lvl7pPr>
            <a:lvl8pPr marL="4096512" indent="0">
              <a:buNone/>
              <a:defRPr sz="1200"/>
            </a:lvl8pPr>
            <a:lvl9pPr marL="46817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5DDF-4568-408E-95C2-80600DF3BDC5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5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216" indent="0">
              <a:buNone/>
              <a:defRPr sz="3600"/>
            </a:lvl2pPr>
            <a:lvl3pPr marL="1170432" indent="0">
              <a:buNone/>
              <a:defRPr sz="3100"/>
            </a:lvl3pPr>
            <a:lvl4pPr marL="1755648" indent="0">
              <a:buNone/>
              <a:defRPr sz="2600"/>
            </a:lvl4pPr>
            <a:lvl5pPr marL="2340864" indent="0">
              <a:buNone/>
              <a:defRPr sz="2600"/>
            </a:lvl5pPr>
            <a:lvl6pPr marL="2926080" indent="0">
              <a:buNone/>
              <a:defRPr sz="2600"/>
            </a:lvl6pPr>
            <a:lvl7pPr marL="3511296" indent="0">
              <a:buNone/>
              <a:defRPr sz="2600"/>
            </a:lvl7pPr>
            <a:lvl8pPr marL="4096512" indent="0">
              <a:buNone/>
              <a:defRPr sz="2600"/>
            </a:lvl8pPr>
            <a:lvl9pPr marL="468172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216" indent="0">
              <a:buNone/>
              <a:defRPr sz="1500"/>
            </a:lvl2pPr>
            <a:lvl3pPr marL="1170432" indent="0">
              <a:buNone/>
              <a:defRPr sz="1300"/>
            </a:lvl3pPr>
            <a:lvl4pPr marL="1755648" indent="0">
              <a:buNone/>
              <a:defRPr sz="1200"/>
            </a:lvl4pPr>
            <a:lvl5pPr marL="2340864" indent="0">
              <a:buNone/>
              <a:defRPr sz="1200"/>
            </a:lvl5pPr>
            <a:lvl6pPr marL="2926080" indent="0">
              <a:buNone/>
              <a:defRPr sz="1200"/>
            </a:lvl6pPr>
            <a:lvl7pPr marL="3511296" indent="0">
              <a:buNone/>
              <a:defRPr sz="1200"/>
            </a:lvl7pPr>
            <a:lvl8pPr marL="4096512" indent="0">
              <a:buNone/>
              <a:defRPr sz="1200"/>
            </a:lvl8pPr>
            <a:lvl9pPr marL="46817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8B1B-67C1-4721-A3EB-98CD4BD556EE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6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9"/>
            <a:ext cx="10287000" cy="1143000"/>
          </a:xfrm>
          <a:prstGeom prst="rect">
            <a:avLst/>
          </a:prstGeom>
        </p:spPr>
        <p:txBody>
          <a:bodyPr vert="horz" lIns="117043" tIns="58522" rIns="117043" bIns="585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117043" tIns="58522" rIns="117043" bIns="585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03465-EF92-4101-A3BB-F35C255FB9C5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117043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912" indent="-438912" algn="l" defTabSz="117043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0976" indent="-365760" algn="l" defTabSz="1170432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8256" indent="-292608" algn="l" defTabSz="1170432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3472" indent="-292608" algn="l" defTabSz="1170432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8688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3904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120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4336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432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5648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0864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6080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1296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6512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1728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001" y="286074"/>
            <a:ext cx="10926799" cy="1303127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7700" b="1" dirty="0">
                <a:latin typeface="NikoshBAN" pitchFamily="2" charset="0"/>
                <a:cs typeface="NikoshBAN" pitchFamily="2" charset="0"/>
              </a:rPr>
              <a:t>আজকের শ্রেণিতে </a:t>
            </a:r>
            <a:r>
              <a:rPr lang="bn-IN" sz="7700" b="1" dirty="0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7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77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7632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057400"/>
            <a:ext cx="3771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6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6680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10</a:t>
            </a:fld>
            <a:endParaRPr lang="en-US"/>
          </a:p>
        </p:txBody>
      </p:sp>
      <p:sp>
        <p:nvSpPr>
          <p:cNvPr id="2" name="Snip Diagonal Corner Rectangle 1"/>
          <p:cNvSpPr/>
          <p:nvPr/>
        </p:nvSpPr>
        <p:spPr>
          <a:xfrm>
            <a:off x="4000500" y="916708"/>
            <a:ext cx="3238500" cy="121920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r>
              <a:rPr lang="en-US" sz="4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ক-</a:t>
            </a:r>
            <a:r>
              <a:rPr lang="en-US" sz="4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ইউরোকর্ডাটা</a:t>
            </a:r>
            <a:endParaRPr lang="en-US" sz="4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4290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4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ফুলকারন্ধ্র,পৃষ্ঠিয়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ফাঁপা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স্নায়ুরজ্জু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শুধুমাত্র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লার্ভার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দশায়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লেজে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নটোকর্ড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6708"/>
            <a:ext cx="2524125" cy="1809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691" y="916708"/>
            <a:ext cx="2514600" cy="1639255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5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6680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11</a:t>
            </a:fld>
            <a:endParaRPr lang="en-US"/>
          </a:p>
        </p:txBody>
      </p:sp>
      <p:sp>
        <p:nvSpPr>
          <p:cNvPr id="2" name="Snip Diagonal Corner Rectangle 1"/>
          <p:cNvSpPr/>
          <p:nvPr/>
        </p:nvSpPr>
        <p:spPr>
          <a:xfrm>
            <a:off x="4000500" y="916708"/>
            <a:ext cx="3238500" cy="121920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r>
              <a:rPr lang="en-US" sz="4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খ-</a:t>
            </a:r>
            <a:r>
              <a:rPr lang="en-US" sz="4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সেফালোকর্ডাটা</a:t>
            </a:r>
            <a:endParaRPr lang="en-US" sz="4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2109" y="4029164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4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সারাজীবনই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নটোকর্ডের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6" b="12311"/>
          <a:stretch/>
        </p:blipFill>
        <p:spPr>
          <a:xfrm>
            <a:off x="422564" y="626420"/>
            <a:ext cx="3020291" cy="179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5" y="626419"/>
            <a:ext cx="2762250" cy="1799775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6680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12</a:t>
            </a:fld>
            <a:endParaRPr lang="en-US"/>
          </a:p>
        </p:txBody>
      </p:sp>
      <p:sp>
        <p:nvSpPr>
          <p:cNvPr id="2" name="Snip Diagonal Corner Rectangle 1"/>
          <p:cNvSpPr/>
          <p:nvPr/>
        </p:nvSpPr>
        <p:spPr>
          <a:xfrm>
            <a:off x="4000500" y="838200"/>
            <a:ext cx="3238500" cy="121920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r>
              <a:rPr lang="en-US" sz="4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ভার্টিব্রাটা</a:t>
            </a:r>
            <a:r>
              <a:rPr lang="en-US" sz="4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4450" y="4503003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উপ-পর্বের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প্রাণীরাই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পরিচিত।গঠন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বৈষিষ্ট্যের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শ্রেণীতে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" y="307108"/>
            <a:ext cx="1968500" cy="1968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07108"/>
            <a:ext cx="2628900" cy="19685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1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6680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13</a:t>
            </a:fld>
            <a:endParaRPr lang="en-US"/>
          </a:p>
        </p:txBody>
      </p:sp>
      <p:sp>
        <p:nvSpPr>
          <p:cNvPr id="2" name="Snip Diagonal Corner Rectangle 1"/>
          <p:cNvSpPr/>
          <p:nvPr/>
        </p:nvSpPr>
        <p:spPr>
          <a:xfrm>
            <a:off x="4000500" y="533099"/>
            <a:ext cx="3238500" cy="121920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r>
              <a:rPr lang="en-US" sz="4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-সাইক্লোস্টোমাটা </a:t>
            </a:r>
            <a:endParaRPr lang="en-US" sz="4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312420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লম্বাটে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মুখছিদ্র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চোয়ালবিহীন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আঁইশ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যুগ্ম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পাখনা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অনুপ্সথিত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ফুলকাছিদ্রের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2" y="533099"/>
            <a:ext cx="3375270" cy="2152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33099"/>
            <a:ext cx="3375270" cy="2152672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15062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6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6680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14</a:t>
            </a:fld>
            <a:endParaRPr lang="en-US"/>
          </a:p>
        </p:txBody>
      </p:sp>
      <p:sp>
        <p:nvSpPr>
          <p:cNvPr id="2" name="Snip Diagonal Corner Rectangle 1"/>
          <p:cNvSpPr/>
          <p:nvPr/>
        </p:nvSpPr>
        <p:spPr>
          <a:xfrm>
            <a:off x="3810000" y="885524"/>
            <a:ext cx="3238500" cy="121920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r>
              <a:rPr lang="en-US" sz="4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২-কনড্রিকথিস </a:t>
            </a:r>
            <a:endParaRPr lang="en-US" sz="4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4450" y="33528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সমুদ্রে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কঙ্কাল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তরুণাস্থিময়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প্ল্যাকয়েড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আঁইশ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৫-৭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ফুলকাছিদ্র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কানকো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099"/>
            <a:ext cx="2743200" cy="2054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33099"/>
            <a:ext cx="3419475" cy="2054752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836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6680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15</a:t>
            </a:fld>
            <a:endParaRPr lang="en-US"/>
          </a:p>
        </p:txBody>
      </p:sp>
      <p:sp>
        <p:nvSpPr>
          <p:cNvPr id="2" name="Snip Diagonal Corner Rectangle 1"/>
          <p:cNvSpPr/>
          <p:nvPr/>
        </p:nvSpPr>
        <p:spPr>
          <a:xfrm>
            <a:off x="3924300" y="885524"/>
            <a:ext cx="3238500" cy="121920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r>
              <a:rPr lang="en-US" sz="4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-অসটিকথিস </a:t>
            </a:r>
            <a:endParaRPr lang="en-US" sz="4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2004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অধিকাংশই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স্বাদু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স্লাইকোয়েড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গ্যানয়েড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টিনয়েড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আঁইশ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দুইপাশে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চারজোড়া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ফুলকা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ফুলকাগুলো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কানকো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দিয়া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থাকে।ফুলকার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শ্বাসকার্য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চালায়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98" y="656924"/>
            <a:ext cx="3292069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6925"/>
            <a:ext cx="3133725" cy="1781476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1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7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4071938" y="636825"/>
            <a:ext cx="3429000" cy="8128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70762" y="636826"/>
            <a:ext cx="2570344" cy="826073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46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308" y="5359400"/>
            <a:ext cx="9774239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কনড্রিকথিস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অসটিকথিস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৩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91500" y="3189704"/>
            <a:ext cx="1725562" cy="472130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সময়- ০৫ 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26" y="2243074"/>
            <a:ext cx="3333750" cy="2371852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6367" y="6356351"/>
            <a:ext cx="10476383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8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6680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17</a:t>
            </a:fld>
            <a:endParaRPr lang="en-US"/>
          </a:p>
        </p:txBody>
      </p:sp>
      <p:sp>
        <p:nvSpPr>
          <p:cNvPr id="2" name="Snip Diagonal Corner Rectangle 1"/>
          <p:cNvSpPr/>
          <p:nvPr/>
        </p:nvSpPr>
        <p:spPr>
          <a:xfrm>
            <a:off x="3924300" y="885524"/>
            <a:ext cx="3238500" cy="121920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r>
              <a:rPr lang="en-US" sz="4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৪-উভচর </a:t>
            </a:r>
            <a:endParaRPr lang="en-US" sz="4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20040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দেহত্বক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আঁইশবিহীন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u="sng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ভেজা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গ্রন্থিযুক্ত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শীতল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পাড়ে।জীবনচক্রে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ব্যাঙাচি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দশা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9600"/>
            <a:ext cx="2913064" cy="1904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2946400" cy="190499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6680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18</a:t>
            </a:fld>
            <a:endParaRPr lang="en-US"/>
          </a:p>
        </p:txBody>
      </p:sp>
      <p:sp>
        <p:nvSpPr>
          <p:cNvPr id="2" name="Snip Diagonal Corner Rectangle 1"/>
          <p:cNvSpPr/>
          <p:nvPr/>
        </p:nvSpPr>
        <p:spPr>
          <a:xfrm>
            <a:off x="3924300" y="885524"/>
            <a:ext cx="3238500" cy="121920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r>
              <a:rPr lang="en-US" sz="4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৫-সরীসৃপ </a:t>
            </a:r>
            <a:endParaRPr lang="en-US" sz="4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200400"/>
            <a:ext cx="861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আঁইশযুক্ত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পায়েই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নখরযুক্ত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99774"/>
            <a:ext cx="2686050" cy="1686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99774"/>
            <a:ext cx="2788227" cy="1762426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6680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19</a:t>
            </a:fld>
            <a:endParaRPr lang="en-US"/>
          </a:p>
        </p:txBody>
      </p:sp>
      <p:sp>
        <p:nvSpPr>
          <p:cNvPr id="2" name="Snip Diagonal Corner Rectangle 1"/>
          <p:cNvSpPr/>
          <p:nvPr/>
        </p:nvSpPr>
        <p:spPr>
          <a:xfrm>
            <a:off x="3924300" y="885524"/>
            <a:ext cx="3238500" cy="121920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r>
              <a:rPr lang="en-US" sz="4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৬-পক্ষীকুল  </a:t>
            </a:r>
            <a:endParaRPr lang="en-US" sz="4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2004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পালকে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ডানা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চঞ্চুউ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ফুসফুসের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বায়ুথলি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উড়তে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উষ্ণ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ফাঁপা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94886"/>
            <a:ext cx="2674153" cy="1643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94886"/>
            <a:ext cx="2733675" cy="1643514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1430000" cy="7010400"/>
          </a:xfrm>
          <a:prstGeom prst="frame">
            <a:avLst>
              <a:gd name="adj1" fmla="val 1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346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218370" y="76201"/>
            <a:ext cx="2296231" cy="1056906"/>
          </a:xfrm>
          <a:prstGeom prst="rect">
            <a:avLst/>
          </a:prstGeom>
          <a:solidFill>
            <a:schemeClr val="bg1"/>
          </a:solidFill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61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05168"/>
            <a:ext cx="2000250" cy="2412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20"/>
          <p:cNvSpPr txBox="1"/>
          <p:nvPr/>
        </p:nvSpPr>
        <p:spPr>
          <a:xfrm>
            <a:off x="407674" y="3524647"/>
            <a:ext cx="3955339" cy="2672732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5100" dirty="0">
                <a:latin typeface="NikoshBAN" pitchFamily="2" charset="0"/>
                <a:cs typeface="NikoshBAN" pitchFamily="2" charset="0"/>
              </a:rPr>
              <a:t>অমর চন্দ্র দাস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আষ্টা মহামায়া পাঠশালা উচ্চ বিদ্যালয়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ফরিদগঞ্জ,চাঁদপুর।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মোবাইল-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01812182668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E-mail-amordas49@gmail.com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58981" y="3732107"/>
            <a:ext cx="5577403" cy="4253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95" y="368963"/>
            <a:ext cx="1784456" cy="2145637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3429000"/>
            <a:ext cx="39950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পাঠ-৬-৮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-৫০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তারিখ-২৭/১০/২০১৯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6680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20</a:t>
            </a:fld>
            <a:endParaRPr lang="en-US"/>
          </a:p>
        </p:txBody>
      </p:sp>
      <p:sp>
        <p:nvSpPr>
          <p:cNvPr id="2" name="Snip Diagonal Corner Rectangle 1"/>
          <p:cNvSpPr/>
          <p:nvPr/>
        </p:nvSpPr>
        <p:spPr>
          <a:xfrm>
            <a:off x="3924300" y="885524"/>
            <a:ext cx="3238500" cy="121920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r>
              <a:rPr lang="en-US" sz="4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৭-স্তন্যপায়ী  </a:t>
            </a:r>
            <a:endParaRPr lang="en-US" sz="4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896612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লোমে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উষ্ণ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চোয়ালে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মাতৃদুগ্ধ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হৃদপিন্ড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প্রকোষ্ঠ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56924"/>
            <a:ext cx="2341929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56924"/>
            <a:ext cx="2895600" cy="16764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1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6680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21</a:t>
            </a:fld>
            <a:endParaRPr lang="en-US"/>
          </a:p>
        </p:txBody>
      </p:sp>
      <p:sp>
        <p:nvSpPr>
          <p:cNvPr id="2" name="Snip Diagonal Corner Rectangle 1"/>
          <p:cNvSpPr/>
          <p:nvPr/>
        </p:nvSpPr>
        <p:spPr>
          <a:xfrm>
            <a:off x="3771900" y="381000"/>
            <a:ext cx="3238500" cy="121920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r>
              <a:rPr lang="en-US" sz="4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45720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পাঁচজনের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অমেরুদণ্ডী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21" y="1981200"/>
            <a:ext cx="5214257" cy="229414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4576" y="279401"/>
            <a:ext cx="1635794" cy="826073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46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22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71751" y="1491593"/>
            <a:ext cx="3546574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7001" y="2514601"/>
            <a:ext cx="4700736" cy="595241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সরীসৃপ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1" y="3632201"/>
            <a:ext cx="5096677" cy="595241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পক্ষীকুল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শ্রেণীর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1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3209" y="5037082"/>
            <a:ext cx="4606158" cy="595241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উষ্ণ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প্রানীর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100" dirty="0">
                <a:latin typeface="NikoshBAN" pitchFamily="2" charset="0"/>
                <a:cs typeface="NikoshBAN" pitchFamily="2" charset="0"/>
              </a:rPr>
              <a:t>? 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86716" y="1517073"/>
            <a:ext cx="476250" cy="5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00126" y="5181681"/>
            <a:ext cx="476250" cy="5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47750" y="3850124"/>
            <a:ext cx="476250" cy="50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86716" y="2732524"/>
            <a:ext cx="476250" cy="508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5727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36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45187" y="177800"/>
            <a:ext cx="2543094" cy="903017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51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3383" y="5504873"/>
            <a:ext cx="7492670" cy="533480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en-US" sz="2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বিন্যাসের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প্রয়োজনীয়তার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38" y="2193636"/>
            <a:ext cx="4261186" cy="2540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4775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0" y="371080"/>
            <a:ext cx="8705037" cy="979961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5600" dirty="0">
                <a:latin typeface="NikoshBAN" pitchFamily="2" charset="0"/>
                <a:cs typeface="NikoshBAN" pitchFamily="2" charset="0"/>
              </a:rPr>
              <a:t>সবাইকে পরবর্তী ক্লাসের আমন্ত্রণ রইলো</a:t>
            </a:r>
            <a:endParaRPr lang="en-US" sz="5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5727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05000"/>
            <a:ext cx="3657600" cy="3714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3377654"/>
            <a:ext cx="1457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82" y="3377654"/>
            <a:ext cx="1600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1238250" y="279400"/>
            <a:ext cx="9810750" cy="10160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30337" y="351552"/>
            <a:ext cx="7639040" cy="903017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5100" dirty="0">
                <a:latin typeface="NikoshBAN" pitchFamily="2" charset="0"/>
                <a:cs typeface="NikoshBAN" pitchFamily="2" charset="0"/>
              </a:rPr>
              <a:t>নিচের ছবিগুলো ভালো করে লক্ষ্য কর</a:t>
            </a:r>
            <a:endParaRPr lang="en-US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9537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29200" y="3581400"/>
            <a:ext cx="1891751" cy="595241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প্রেট্রোমাইজন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12660" y="3595759"/>
            <a:ext cx="1606940" cy="595241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ব্রাঞ্চিস্টোমা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2449" y="3702521"/>
            <a:ext cx="1371601" cy="595241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এসিডিয়া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1" y="4923552"/>
            <a:ext cx="5254366" cy="903017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bn-IN" sz="5100" dirty="0">
                <a:latin typeface="NikoshBAN" pitchFamily="2" charset="0"/>
                <a:cs typeface="NikoshBAN" pitchFamily="2" charset="0"/>
              </a:rPr>
              <a:t>এগুলো কি ধরণের প্রাণি?</a:t>
            </a:r>
            <a:endParaRPr lang="en-US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48811" y="3665202"/>
            <a:ext cx="885589" cy="595241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ব্যাঙ</a:t>
            </a:r>
            <a:r>
              <a:rPr lang="bn-IN" sz="31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3821" y="4841478"/>
            <a:ext cx="2156770" cy="1056906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6100" dirty="0" smtClean="0">
                <a:latin typeface="NikoshBAN" pitchFamily="2" charset="0"/>
                <a:cs typeface="NikoshBAN" pitchFamily="2" charset="0"/>
              </a:rPr>
              <a:t>মেরুদন্ডী</a:t>
            </a:r>
            <a:endParaRPr lang="en-US" sz="6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6763" y="3702520"/>
            <a:ext cx="992989" cy="595241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bn-IN" sz="31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2" y="1970890"/>
            <a:ext cx="1828800" cy="13728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95" y="1936253"/>
            <a:ext cx="1752600" cy="13728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79" y="1970889"/>
            <a:ext cx="1803121" cy="127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61" y="1970889"/>
            <a:ext cx="1878881" cy="13728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516" y="1970890"/>
            <a:ext cx="1651484" cy="1372819"/>
          </a:xfrm>
          <a:prstGeom prst="rect">
            <a:avLst/>
          </a:prstGeom>
        </p:spPr>
      </p:pic>
      <p:sp>
        <p:nvSpPr>
          <p:cNvPr id="22" name="Frame 2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9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23" grpId="0"/>
      <p:bldP spid="24" grpId="0"/>
      <p:bldP spid="18" grpId="0"/>
      <p:bldP spid="21" grpId="0"/>
      <p:bldP spid="3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77" y="1397000"/>
            <a:ext cx="8049524" cy="55780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7250" y="1803401"/>
            <a:ext cx="3638550" cy="1687847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bn-IN" sz="5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US" sz="5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প্রাণীর শ্রেণিবিন্যাস</a:t>
            </a:r>
            <a:endParaRPr lang="en-US" sz="5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54960" y="371080"/>
            <a:ext cx="5244153" cy="979961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5600" dirty="0"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5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6680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430000" cy="6975079"/>
          </a:xfrm>
          <a:prstGeom prst="frame">
            <a:avLst>
              <a:gd name="adj1" fmla="val 1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8381" y="1351739"/>
            <a:ext cx="8634505" cy="749129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4100" b="1" dirty="0">
                <a:latin typeface="NikoshBAN" pitchFamily="2" charset="0"/>
                <a:cs typeface="NikoshBAN" pitchFamily="2" charset="0"/>
              </a:rPr>
              <a:t>.....................পাঠ শেষে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শিক্ষর্থীরা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…………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2616201"/>
            <a:ext cx="7970862" cy="826073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4600" dirty="0" smtClean="0">
                <a:latin typeface="NikoshBAN" pitchFamily="2" charset="0"/>
                <a:cs typeface="NikoshBAN" pitchFamily="2" charset="0"/>
              </a:rPr>
              <a:t>মেরুদণ্ডী </a:t>
            </a:r>
            <a:r>
              <a:rPr lang="bn-IN" sz="4600" dirty="0">
                <a:latin typeface="NikoshBAN" pitchFamily="2" charset="0"/>
                <a:cs typeface="NikoshBAN" pitchFamily="2" charset="0"/>
              </a:rPr>
              <a:t>প্রানীর শ্রেণিবিন্যাস করতে পারবে 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733800"/>
            <a:ext cx="7110049" cy="826073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4600" dirty="0" smtClean="0">
                <a:latin typeface="NikoshBAN" pitchFamily="2" charset="0"/>
                <a:cs typeface="NikoshBAN" pitchFamily="2" charset="0"/>
              </a:rPr>
              <a:t>মেরুদণ্ডী </a:t>
            </a:r>
            <a:r>
              <a:rPr lang="bn-IN" sz="4600" dirty="0">
                <a:latin typeface="NikoshBAN" pitchFamily="2" charset="0"/>
                <a:cs typeface="NikoshBAN" pitchFamily="2" charset="0"/>
              </a:rPr>
              <a:t>প্রাণীর বৈশিষ্ট্য বলতে </a:t>
            </a:r>
            <a:r>
              <a:rPr lang="bn-IN" sz="4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IN" sz="4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4770927"/>
            <a:ext cx="10694844" cy="749129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bn-IN" sz="4100" dirty="0">
                <a:latin typeface="NikoshBAN" pitchFamily="2" charset="0"/>
                <a:cs typeface="NikoshBAN" pitchFamily="2" charset="0"/>
              </a:rPr>
              <a:t>জীব জগতে শ্রেণীবিন্যাসের প্রয়োজনীয়তা ব্যাখ্যা করতে </a:t>
            </a:r>
            <a:r>
              <a:rPr lang="bn-IN" sz="41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5727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77801"/>
            <a:ext cx="1707929" cy="749129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41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64999"/>
            <a:ext cx="890256" cy="807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034">
            <a:off x="351131" y="2471670"/>
            <a:ext cx="1115132" cy="1115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98636"/>
            <a:ext cx="1118762" cy="980561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6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8600" y="3352800"/>
            <a:ext cx="11048999" cy="2888176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pPr marL="365760" indent="-365760"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স্বভাব-বাসস্থান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করে।এদের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ডাঙ্গায়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করে।জলচর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কর্ডাটাদের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সমুদ্রে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করে।বহু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বৃক্ষবাসী,মরুবাসী,মেরুবাসী,গুহাবাসী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খেচর।কর্ডাটা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বহিঃপরজীবী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সংলগ্ন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জীবনযাপন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4800"/>
            <a:ext cx="6667500" cy="2638425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199" y="408472"/>
            <a:ext cx="1723959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পর্ব-কর্ডাটা</a:t>
            </a:r>
            <a:endParaRPr lang="en-US" sz="3600" dirty="0"/>
          </a:p>
        </p:txBody>
      </p:sp>
      <p:sp>
        <p:nvSpPr>
          <p:cNvPr id="50" name="TextBox 49"/>
          <p:cNvSpPr txBox="1"/>
          <p:nvPr/>
        </p:nvSpPr>
        <p:spPr>
          <a:xfrm>
            <a:off x="563550" y="3143617"/>
            <a:ext cx="1826551" cy="610630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ইউরোকর্ডাটা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75791" y="3143617"/>
            <a:ext cx="2111885" cy="610630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সেফালোকর্ডাটা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422248" y="3143617"/>
            <a:ext cx="1320002" cy="610630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ভার্টিব্রাটা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4400" y="3719368"/>
            <a:ext cx="3238500" cy="2595788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সাইক্লোস্টোমাটা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কনড্রিকথিস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অসটিক্তহিস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উভচর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সরীসৃপ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পক্ষীকূল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স্তন্যপায়ী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-1143000" y="1080657"/>
            <a:ext cx="13258800" cy="304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600524" y="1843512"/>
            <a:ext cx="1752601" cy="490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5400000">
            <a:off x="3759751" y="1864294"/>
            <a:ext cx="1752601" cy="490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 rot="5400000">
            <a:off x="8205948" y="1864294"/>
            <a:ext cx="1752601" cy="490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19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0782"/>
            <a:ext cx="3733800" cy="28003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6200" y="3657600"/>
            <a:ext cx="12496800" cy="2641955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১।এই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ভ্রুণ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পৃষ্ঠদেশ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বারাবর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নটোকর্ড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২।পৃষ্ঠদেশে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ফাঁপা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স্নায়ুরজ্জু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৩।সারা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চক্রের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পার্শ্বীয়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গলবিলীয়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6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762" y="636826"/>
            <a:ext cx="1797697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6152" y="5125632"/>
            <a:ext cx="5040572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কর্ডাটা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1501" y="3182779"/>
            <a:ext cx="1674266" cy="472130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সময়- ০৩মিনিট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5727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7" b="11169"/>
          <a:stretch/>
        </p:blipFill>
        <p:spPr>
          <a:xfrm>
            <a:off x="3823611" y="1828800"/>
            <a:ext cx="3824098" cy="23691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852</Words>
  <Application>Microsoft Office PowerPoint</Application>
  <PresentationFormat>Custom</PresentationFormat>
  <Paragraphs>164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SURJA</dc:creator>
  <cp:lastModifiedBy>lab</cp:lastModifiedBy>
  <cp:revision>238</cp:revision>
  <dcterms:created xsi:type="dcterms:W3CDTF">2019-07-29T14:32:11Z</dcterms:created>
  <dcterms:modified xsi:type="dcterms:W3CDTF">2019-10-27T08:34:34Z</dcterms:modified>
</cp:coreProperties>
</file>