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75" r:id="rId2"/>
    <p:sldId id="276" r:id="rId3"/>
    <p:sldId id="277" r:id="rId4"/>
    <p:sldId id="296" r:id="rId5"/>
    <p:sldId id="283" r:id="rId6"/>
    <p:sldId id="282" r:id="rId7"/>
    <p:sldId id="298" r:id="rId8"/>
    <p:sldId id="285" r:id="rId9"/>
    <p:sldId id="286" r:id="rId10"/>
    <p:sldId id="287" r:id="rId11"/>
    <p:sldId id="297" r:id="rId12"/>
    <p:sldId id="267" r:id="rId13"/>
    <p:sldId id="288" r:id="rId14"/>
    <p:sldId id="289" r:id="rId15"/>
    <p:sldId id="290" r:id="rId16"/>
    <p:sldId id="292" r:id="rId17"/>
    <p:sldId id="291" r:id="rId18"/>
    <p:sldId id="293" r:id="rId19"/>
    <p:sldId id="294" r:id="rId20"/>
    <p:sldId id="295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310" autoAdjust="0"/>
  </p:normalViewPr>
  <p:slideViewPr>
    <p:cSldViewPr>
      <p:cViewPr varScale="1">
        <p:scale>
          <a:sx n="80" d="100"/>
          <a:sy n="80" d="100"/>
        </p:scale>
        <p:origin x="-1086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1D8BD707-D9CF-40AE-B4C6-C98DA3205C09}" type="datetimeFigureOut">
              <a:rPr lang="en-US" smtClean="0"/>
              <a:pPr/>
              <a:t>10/27/2019</a:t>
            </a:fld>
            <a:endParaRPr lang="en-US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10/27/2019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10/27/2019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10/27/2019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10/27/2019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g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gif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jpg"/><Relationship Id="rId4" Type="http://schemas.openxmlformats.org/officeDocument/2006/relationships/image" Target="../media/image22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2504667" y="152400"/>
            <a:ext cx="4277133" cy="221599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13800" spc="50" dirty="0">
                <a:ln w="11430"/>
                <a:solidFill>
                  <a:srgbClr val="FF00FF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2400" dirty="0">
              <a:solidFill>
                <a:srgbClr val="FF00FF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1905000"/>
            <a:ext cx="6350000" cy="480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5209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repeatCount="indefinite" fill="hold" grpId="0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1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1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81000" y="1905000"/>
            <a:ext cx="8077200" cy="335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9600" dirty="0" smtClean="0">
                <a:latin typeface="NikoshBAN" pitchFamily="2" charset="0"/>
                <a:cs typeface="NikoshBAN" pitchFamily="2" charset="0"/>
              </a:rPr>
              <a:t>ব্রজেন রায় </a:t>
            </a:r>
            <a:endParaRPr lang="bn-IN" sz="96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IN" sz="4000" dirty="0" smtClean="0">
                <a:latin typeface="NikoshBAN" pitchFamily="2" charset="0"/>
                <a:cs typeface="NikoshBAN" pitchFamily="2" charset="0"/>
              </a:rPr>
              <a:t>সহকারি শিক্ষক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,</a:t>
            </a:r>
            <a:endParaRPr lang="bn-IN" sz="40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চাঁদপাই মেছেরশাহ মাধ্যমিক বিদ্যালয়। </a:t>
            </a:r>
            <a:endParaRPr lang="bn-IN" sz="40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IN" sz="3600" dirty="0" smtClean="0">
                <a:latin typeface="NikoshBAN" pitchFamily="2" charset="0"/>
                <a:cs typeface="NikoshBAN" pitchFamily="2" charset="0"/>
              </a:rPr>
              <a:t>ই-মেইলঃ 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roybrajen99@gmail.com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2800" y="21771"/>
            <a:ext cx="1645920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588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5410200"/>
          </a:xfrm>
          <a:noFill/>
          <a:ln w="57150">
            <a:solidFill>
              <a:srgbClr val="FF0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bn-BD" sz="8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শ্রেণি- নবম</a:t>
            </a:r>
            <a:br>
              <a:rPr lang="bn-BD" sz="8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</a:br>
            <a:r>
              <a:rPr lang="bn-BD" sz="8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বিষয়- হিসাববিজ্ঞান</a:t>
            </a:r>
            <a:r>
              <a:rPr lang="en-US" sz="8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en-US" sz="8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</a:br>
            <a:r>
              <a:rPr lang="bn-IN" sz="8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দ্বিতীয় অধ্যায়।</a:t>
            </a:r>
            <a:br>
              <a:rPr lang="bn-IN" sz="8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</a:br>
            <a:r>
              <a:rPr lang="bn-IN" sz="8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সময়ঃ ৫</a:t>
            </a:r>
            <a:r>
              <a:rPr lang="en-US" sz="8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0</a:t>
            </a:r>
            <a:r>
              <a:rPr lang="bn-IN" sz="8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মিনিট</a:t>
            </a:r>
            <a:r>
              <a:rPr lang="en-US" sz="8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.</a:t>
            </a:r>
            <a:endParaRPr lang="en-US" sz="48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5171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609600"/>
            <a:ext cx="8382000" cy="53340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>
              <a:tabLst>
                <a:tab pos="457200" algn="l"/>
              </a:tabLst>
            </a:pPr>
            <a:r>
              <a:rPr lang="bn-IN" sz="44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				</a:t>
            </a:r>
            <a:r>
              <a:rPr lang="bn-BD" sz="4400" u="sng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শিখনফল</a:t>
            </a:r>
            <a:r>
              <a:rPr lang="en-US" sz="4400" u="sng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:</a:t>
            </a:r>
            <a:br>
              <a:rPr lang="en-US" sz="4400" u="sng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</a:br>
            <a:r>
              <a:rPr lang="bn-IN" sz="44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এ পাঠ শেষে শিক্ষার্থীরা-</a:t>
            </a:r>
            <a:br>
              <a:rPr lang="bn-IN" sz="44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</a:br>
            <a:r>
              <a:rPr lang="bn-IN" sz="44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১। </a:t>
            </a:r>
            <a:r>
              <a:rPr lang="bn-BD" sz="4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ঘটনা ও লেনদেন চিহ্নিত </a:t>
            </a:r>
            <a:r>
              <a:rPr lang="bn-IN" sz="4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করে তা ব্যাখ্যা 	করতে </a:t>
            </a:r>
            <a:r>
              <a:rPr lang="bn-BD" sz="4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bn-IN" sz="4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।</a:t>
            </a:r>
            <a:r>
              <a:rPr lang="bn-BD" sz="4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br>
              <a:rPr lang="bn-BD" sz="4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</a:br>
            <a:r>
              <a:rPr lang="bn-IN" sz="4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২। </a:t>
            </a:r>
            <a:r>
              <a:rPr lang="bn-BD" sz="4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লেনদেনের বৈশিষ্ট্য শনাক্ত করতে পারবে</a:t>
            </a:r>
            <a:r>
              <a:rPr lang="bn-IN" sz="4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।</a:t>
            </a:r>
            <a:r>
              <a:rPr lang="bn-BD" sz="4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bn-BD" sz="4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</a:br>
            <a:r>
              <a:rPr lang="bn-IN" sz="4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৩। </a:t>
            </a:r>
            <a:r>
              <a:rPr lang="bn-BD" sz="4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হিসাব সমীকরণ</a:t>
            </a:r>
            <a:r>
              <a:rPr lang="bn-IN" sz="4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ব্যাখ্যা করতে পারবে</a:t>
            </a:r>
            <a:r>
              <a:rPr lang="bn-IN" sz="4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।</a:t>
            </a:r>
            <a:r>
              <a:rPr lang="bn-BD" sz="4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bn-BD" sz="4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</a:br>
            <a:endParaRPr lang="en-US" sz="72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444" y="31668"/>
            <a:ext cx="4495800" cy="33528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400" y="31668"/>
            <a:ext cx="4572000" cy="3315891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3581400"/>
            <a:ext cx="4463844" cy="334788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800" y="3581400"/>
            <a:ext cx="4580327" cy="3335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3983721"/>
      </p:ext>
    </p:extLst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8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822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78">
                                          <p:stCondLst>
                                            <p:cond delay="182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62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64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808038"/>
          </a:xfrm>
        </p:spPr>
        <p:txBody>
          <a:bodyPr>
            <a:noAutofit/>
          </a:bodyPr>
          <a:lstStyle/>
          <a:p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তাহলে আজ আমাদের পাঠ্য বিষয়-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Vertical Scroll 3"/>
          <p:cNvSpPr/>
          <p:nvPr/>
        </p:nvSpPr>
        <p:spPr>
          <a:xfrm>
            <a:off x="228600" y="1600200"/>
            <a:ext cx="8153400" cy="4419600"/>
          </a:xfrm>
          <a:prstGeom prst="verticalScroll">
            <a:avLst>
              <a:gd name="adj" fmla="val 18660"/>
            </a:avLst>
          </a:prstGeom>
          <a:noFill/>
          <a:ln w="57150">
            <a:solidFill>
              <a:schemeClr val="bg1"/>
            </a:solidFill>
          </a:ln>
          <a:scene3d>
            <a:camera prst="perspectiveAbove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prstTxWarp prst="textChevron">
              <a:avLst/>
            </a:prstTxWarp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bn-BD" b="1" dirty="0" smtClean="0">
                <a:ln w="50800">
                  <a:solidFill>
                    <a:srgbClr val="FF0000"/>
                  </a:solidFill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লেনদেন</a:t>
            </a:r>
            <a:endParaRPr lang="en-US" b="1" dirty="0">
              <a:ln w="50800">
                <a:solidFill>
                  <a:srgbClr val="FF0000"/>
                </a:solidFill>
              </a:ln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5902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96" y="44438"/>
            <a:ext cx="4463894" cy="336213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8817" y="46704"/>
            <a:ext cx="4535687" cy="33528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3429001"/>
            <a:ext cx="3581400" cy="3200400"/>
          </a:xfrm>
          <a:prstGeom prst="rect">
            <a:avLst/>
          </a:prstGeom>
        </p:spPr>
      </p:pic>
      <p:sp>
        <p:nvSpPr>
          <p:cNvPr id="10" name="Multiply 9"/>
          <p:cNvSpPr/>
          <p:nvPr/>
        </p:nvSpPr>
        <p:spPr>
          <a:xfrm>
            <a:off x="76200" y="3276600"/>
            <a:ext cx="3886200" cy="3352799"/>
          </a:xfrm>
          <a:prstGeom prst="mathMultiply">
            <a:avLst>
              <a:gd name="adj1" fmla="val 703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loud Callout 2"/>
          <p:cNvSpPr/>
          <p:nvPr/>
        </p:nvSpPr>
        <p:spPr>
          <a:xfrm>
            <a:off x="6248400" y="228600"/>
            <a:ext cx="1143000" cy="914400"/>
          </a:xfrm>
          <a:prstGeom prst="cloudCallout">
            <a:avLst>
              <a:gd name="adj1" fmla="val -19543"/>
              <a:gd name="adj2" fmla="val 10604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Dr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Cloud Callout 7"/>
          <p:cNvSpPr/>
          <p:nvPr/>
        </p:nvSpPr>
        <p:spPr>
          <a:xfrm>
            <a:off x="7971504" y="191729"/>
            <a:ext cx="1143000" cy="914400"/>
          </a:xfrm>
          <a:prstGeom prst="cloudCallout">
            <a:avLst>
              <a:gd name="adj1" fmla="val -19543"/>
              <a:gd name="adj2" fmla="val 10604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atin typeface="NikoshBAN" pitchFamily="2" charset="0"/>
                <a:cs typeface="NikoshBAN" pitchFamily="2" charset="0"/>
              </a:rPr>
              <a:t>C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r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953000" y="4114800"/>
            <a:ext cx="34290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6600" dirty="0" smtClean="0">
                <a:latin typeface="NikoshBAN" pitchFamily="2" charset="0"/>
                <a:cs typeface="NikoshBAN" pitchFamily="2" charset="0"/>
              </a:rPr>
              <a:t>দুইটি পক্ষ</a:t>
            </a:r>
            <a:endParaRPr lang="en-US" sz="66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1397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repeatCount="indefinite" fill="hold" grpId="0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3" grpId="0" animBg="1"/>
      <p:bldP spid="8" grpId="0" animBg="1"/>
      <p:bldP spid="11" grpId="0" build="allAtOnce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1" y="457200"/>
            <a:ext cx="8381999" cy="3124200"/>
          </a:xfrm>
          <a:prstGeom prst="rect">
            <a:avLst/>
          </a:prstGeom>
          <a:ln>
            <a:solidFill>
              <a:srgbClr val="92D050"/>
            </a:solidFill>
          </a:ln>
        </p:spPr>
      </p:pic>
      <p:sp>
        <p:nvSpPr>
          <p:cNvPr id="5" name="Plus 4"/>
          <p:cNvSpPr/>
          <p:nvPr/>
        </p:nvSpPr>
        <p:spPr>
          <a:xfrm>
            <a:off x="152400" y="3429000"/>
            <a:ext cx="4419600" cy="3581400"/>
          </a:xfrm>
          <a:prstGeom prst="mathPlus">
            <a:avLst>
              <a:gd name="adj1" fmla="val 14772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Minus 5"/>
          <p:cNvSpPr/>
          <p:nvPr/>
        </p:nvSpPr>
        <p:spPr>
          <a:xfrm>
            <a:off x="5029200" y="4070556"/>
            <a:ext cx="3810000" cy="2254044"/>
          </a:xfrm>
          <a:prstGeom prst="mathMinus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581400" y="5943600"/>
            <a:ext cx="541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3600" dirty="0" smtClean="0">
                <a:latin typeface="NikoshBAN" pitchFamily="2" charset="0"/>
                <a:cs typeface="NikoshBAN" pitchFamily="2" charset="0"/>
              </a:rPr>
              <a:t>অর্থের অংকের পরিবর্তন হতে হবে।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3112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repeatCount="5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3" repeatCount="indefinite" fill="hold" grpId="0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lin" valueType="num">
                                      <p:cBhvr additive="base">
                                        <p:cTn id="12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build="allAtOnce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931" r="33549"/>
          <a:stretch/>
        </p:blipFill>
        <p:spPr>
          <a:xfrm>
            <a:off x="4648200" y="84584"/>
            <a:ext cx="4495800" cy="343738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51" y="84584"/>
            <a:ext cx="4571999" cy="3344417"/>
          </a:xfrm>
          <a:prstGeom prst="rect">
            <a:avLst/>
          </a:prstGeom>
        </p:spPr>
      </p:pic>
      <p:sp>
        <p:nvSpPr>
          <p:cNvPr id="7" name="Multiply 6"/>
          <p:cNvSpPr/>
          <p:nvPr/>
        </p:nvSpPr>
        <p:spPr>
          <a:xfrm>
            <a:off x="5029200" y="251306"/>
            <a:ext cx="3886200" cy="3352799"/>
          </a:xfrm>
          <a:prstGeom prst="mathMultiply">
            <a:avLst>
              <a:gd name="adj1" fmla="val 1802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5410200" y="4191000"/>
            <a:ext cx="32004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4800" dirty="0" smtClean="0">
                <a:latin typeface="NikoshBAN" pitchFamily="2" charset="0"/>
                <a:cs typeface="NikoshBAN" pitchFamily="2" charset="0"/>
              </a:rPr>
              <a:t>অর্থের অংকে পরিমাপযোগ্য হতে হবে।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85" y="3585817"/>
            <a:ext cx="4585265" cy="3302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1904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repeatCount="indefinite" fill="hold" grpId="0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build="allAtOnce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94" y="3429000"/>
            <a:ext cx="4534212" cy="342900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5613" y="3416710"/>
            <a:ext cx="4588387" cy="344129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152400"/>
            <a:ext cx="4555613" cy="317009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/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একটি লেনদেনের সাথে অন্য লেনদেনের সম্পর্ক থাকতে পারে কিন্তু একটি থেকে অন্যটি সম্পূর্ন আলাদা ও স্বতন্ত্র।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7640" y="76200"/>
            <a:ext cx="4536360" cy="3276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6539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len5.jpg"/>
          <p:cNvPicPr>
            <a:picLocks noChangeAspect="1"/>
          </p:cNvPicPr>
          <p:nvPr/>
        </p:nvPicPr>
        <p:blipFill>
          <a:blip r:embed="rId2"/>
          <a:srcRect l="31121" r="4805"/>
          <a:stretch>
            <a:fillRect/>
          </a:stretch>
        </p:blipFill>
        <p:spPr>
          <a:xfrm>
            <a:off x="5105400" y="1027877"/>
            <a:ext cx="3429000" cy="3451767"/>
          </a:xfrm>
          <a:prstGeom prst="rect">
            <a:avLst/>
          </a:prstGeom>
        </p:spPr>
      </p:pic>
      <p:pic>
        <p:nvPicPr>
          <p:cNvPr id="3" name="Picture 2" descr="no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" y="838200"/>
            <a:ext cx="4038600" cy="310779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85800" y="4038600"/>
            <a:ext cx="2743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নতুন </a:t>
            </a:r>
            <a:r>
              <a:rPr lang="bn-IN" sz="3600" dirty="0" smtClean="0">
                <a:latin typeface="NikoshBAN" pitchFamily="2" charset="0"/>
                <a:cs typeface="NikoshBAN" pitchFamily="2" charset="0"/>
              </a:rPr>
              <a:t>মোবাইল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800600" y="4648200"/>
            <a:ext cx="4114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পুরাতন</a:t>
            </a:r>
            <a:r>
              <a:rPr lang="bn-IN" sz="3200" dirty="0" smtClean="0">
                <a:latin typeface="NikoshBAN" pitchFamily="2" charset="0"/>
                <a:cs typeface="NikoshBAN" pitchFamily="2" charset="0"/>
              </a:rPr>
              <a:t> মোবাইল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62000" y="5257800"/>
            <a:ext cx="7924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3600" dirty="0" smtClean="0">
                <a:latin typeface="NikoshBAN" pitchFamily="2" charset="0"/>
                <a:cs typeface="NikoshBAN" pitchFamily="2" charset="0"/>
              </a:rPr>
              <a:t>পন্যের ব্যবহার জনিত ক্ষয় হচ্ছে 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অবচয়</a:t>
            </a:r>
            <a:r>
              <a:rPr lang="bn-IN" sz="3600" dirty="0" smtClean="0">
                <a:latin typeface="NikoshBAN" pitchFamily="2" charset="0"/>
                <a:cs typeface="NikoshBAN" pitchFamily="2" charset="0"/>
              </a:rPr>
              <a:t>,</a:t>
            </a:r>
          </a:p>
          <a:p>
            <a:pPr algn="ctr"/>
            <a:r>
              <a:rPr lang="bn-IN" sz="3600" dirty="0" smtClean="0">
                <a:latin typeface="NikoshBAN" pitchFamily="2" charset="0"/>
                <a:cs typeface="NikoshBAN" pitchFamily="2" charset="0"/>
              </a:rPr>
              <a:t>অবচয় হল অদৃশ্যমান লেনদেন।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n-IN" dirty="0" smtClean="0">
                <a:latin typeface="NikoshBAN" pitchFamily="2" charset="0"/>
                <a:cs typeface="NikoshBAN" pitchFamily="2" charset="0"/>
              </a:rPr>
              <a:t>এক নজরে 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লেনদেনের বৈশিষ্ট্য-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1981200"/>
            <a:ext cx="5715000" cy="4389120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bn-IN" sz="43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১। </a:t>
            </a:r>
            <a:r>
              <a:rPr lang="bn-BD" sz="43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অর্থের অংকে পরিমাপযোগ্য</a:t>
            </a:r>
          </a:p>
          <a:p>
            <a:pPr>
              <a:buNone/>
            </a:pPr>
            <a:r>
              <a:rPr lang="bn-IN" sz="43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২। </a:t>
            </a:r>
            <a:r>
              <a:rPr lang="bn-BD" sz="43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আর্থিক অবস্থার পরিবর্তন</a:t>
            </a:r>
          </a:p>
          <a:p>
            <a:pPr>
              <a:buNone/>
            </a:pPr>
            <a:r>
              <a:rPr lang="bn-IN" sz="43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৩। </a:t>
            </a:r>
            <a:r>
              <a:rPr lang="bn-BD" sz="43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দ্বৈত সত্তা</a:t>
            </a:r>
          </a:p>
          <a:p>
            <a:pPr>
              <a:buNone/>
            </a:pPr>
            <a:r>
              <a:rPr lang="bn-IN" sz="43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৪। </a:t>
            </a:r>
            <a:r>
              <a:rPr lang="bn-BD" sz="43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স্বয়ংসম্পুর্ণ ও</a:t>
            </a:r>
            <a:r>
              <a:rPr lang="en-US" sz="43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3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স্বতন্ত্র</a:t>
            </a:r>
          </a:p>
          <a:p>
            <a:pPr>
              <a:buNone/>
            </a:pPr>
            <a:r>
              <a:rPr lang="bn-IN" sz="43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৫। </a:t>
            </a:r>
            <a:r>
              <a:rPr lang="bn-BD" sz="43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দৃশ্যমানতা </a:t>
            </a:r>
            <a:endParaRPr lang="bn-IN" sz="4300" dirty="0" smtClean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bn-IN" sz="43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৬। </a:t>
            </a:r>
            <a:r>
              <a:rPr lang="bn-BD" sz="43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ঐতিহাসিক ঘটনা</a:t>
            </a:r>
          </a:p>
          <a:p>
            <a:pPr>
              <a:buNone/>
            </a:pPr>
            <a:r>
              <a:rPr lang="bn-IN" sz="43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৭। </a:t>
            </a:r>
            <a:r>
              <a:rPr lang="bn-BD" sz="43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হিসাব সমীকরণে প্রভাব বিস্তার</a:t>
            </a:r>
            <a:endParaRPr lang="en-US" sz="4300" dirty="0" smtClean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endParaRPr lang="en-US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allAtOnce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04800" y="2965609"/>
            <a:ext cx="8382000" cy="2646878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en-US" sz="16600" b="1" dirty="0" smtClean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A= L+E</a:t>
            </a:r>
            <a:endParaRPr lang="en-US" sz="16600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371600" y="1066800"/>
            <a:ext cx="65532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9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হিসাব সমীকরণ</a:t>
            </a:r>
            <a:endParaRPr lang="en-US" sz="96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2709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228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78" decel="50000" autoRev="1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8" fill="hold">
                                          <p:stCondLst>
                                            <p:cond delay="43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76200" y="839450"/>
            <a:ext cx="8991600" cy="4893647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r>
              <a:rPr lang="en-US" sz="6600" dirty="0">
                <a:latin typeface="NikoshBAN" pitchFamily="2" charset="0"/>
                <a:cs typeface="NikoshBAN" pitchFamily="2" charset="0"/>
              </a:rPr>
              <a:t>A= Assets (</a:t>
            </a:r>
            <a:r>
              <a:rPr lang="bn-BD" sz="6600" dirty="0">
                <a:latin typeface="NikoshBAN" pitchFamily="2" charset="0"/>
                <a:cs typeface="NikoshBAN" pitchFamily="2" charset="0"/>
              </a:rPr>
              <a:t>সম্পত্তি</a:t>
            </a:r>
            <a:r>
              <a:rPr lang="en-US" sz="6600" dirty="0">
                <a:latin typeface="NikoshBAN" pitchFamily="2" charset="0"/>
                <a:cs typeface="NikoshBAN" pitchFamily="2" charset="0"/>
              </a:rPr>
              <a:t>) </a:t>
            </a:r>
            <a:endParaRPr lang="bn-BD" sz="6600" dirty="0" smtClean="0">
              <a:latin typeface="NikoshBAN" pitchFamily="2" charset="0"/>
              <a:cs typeface="NikoshBAN" pitchFamily="2" charset="0"/>
            </a:endParaRPr>
          </a:p>
          <a:p>
            <a:endParaRPr lang="bn-BD" sz="6600" dirty="0">
              <a:latin typeface="NikoshBAN" pitchFamily="2" charset="0"/>
              <a:cs typeface="NikoshBAN" pitchFamily="2" charset="0"/>
            </a:endParaRPr>
          </a:p>
          <a:p>
            <a:endParaRPr lang="bn-BD" sz="4800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6600" dirty="0" smtClean="0">
                <a:latin typeface="NikoshBAN" pitchFamily="2" charset="0"/>
                <a:cs typeface="NikoshBAN" pitchFamily="2" charset="0"/>
              </a:rPr>
              <a:t>L</a:t>
            </a:r>
            <a:r>
              <a:rPr lang="bn-BD" sz="6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dirty="0">
                <a:latin typeface="NikoshBAN" pitchFamily="2" charset="0"/>
                <a:cs typeface="NikoshBAN" pitchFamily="2" charset="0"/>
              </a:rPr>
              <a:t>= Liabilities</a:t>
            </a:r>
            <a:r>
              <a:rPr lang="bn-BD" sz="6600" dirty="0">
                <a:latin typeface="NikoshBAN" pitchFamily="2" charset="0"/>
                <a:cs typeface="NikoshBAN" pitchFamily="2" charset="0"/>
              </a:rPr>
              <a:t> (দায়)</a:t>
            </a:r>
            <a:endParaRPr lang="en-US" sz="6600" dirty="0">
              <a:latin typeface="NikoshBAN" pitchFamily="2" charset="0"/>
              <a:cs typeface="NikoshBAN" pitchFamily="2" charset="0"/>
            </a:endParaRPr>
          </a:p>
          <a:p>
            <a:r>
              <a:rPr lang="en-US" sz="6600" dirty="0" smtClean="0">
                <a:latin typeface="NikoshBAN" pitchFamily="2" charset="0"/>
                <a:cs typeface="NikoshBAN" pitchFamily="2" charset="0"/>
              </a:rPr>
              <a:t>E</a:t>
            </a:r>
            <a:r>
              <a:rPr lang="bn-BD" sz="6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dirty="0" smtClean="0">
                <a:latin typeface="NikoshBAN" pitchFamily="2" charset="0"/>
                <a:cs typeface="NikoshBAN" pitchFamily="2" charset="0"/>
              </a:rPr>
              <a:t>=</a:t>
            </a:r>
            <a:r>
              <a:rPr lang="bn-BD" sz="6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dirty="0" smtClean="0">
                <a:latin typeface="NikoshBAN" pitchFamily="2" charset="0"/>
                <a:cs typeface="NikoshBAN" pitchFamily="2" charset="0"/>
              </a:rPr>
              <a:t>Equity (</a:t>
            </a:r>
            <a:r>
              <a:rPr lang="bn-BD" sz="6600" dirty="0" smtClean="0">
                <a:latin typeface="NikoshBAN" pitchFamily="2" charset="0"/>
                <a:cs typeface="NikoshBAN" pitchFamily="2" charset="0"/>
              </a:rPr>
              <a:t>মালিকানা সত্ত্ব</a:t>
            </a:r>
            <a:r>
              <a:rPr lang="bn-BD" sz="6600" dirty="0">
                <a:latin typeface="NikoshBAN" pitchFamily="2" charset="0"/>
                <a:cs typeface="NikoshBAN" pitchFamily="2" charset="0"/>
              </a:rPr>
              <a:t>)</a:t>
            </a:r>
            <a:endParaRPr lang="en-US" sz="6600" dirty="0"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2" name="Group 10"/>
          <p:cNvGrpSpPr/>
          <p:nvPr/>
        </p:nvGrpSpPr>
        <p:grpSpPr>
          <a:xfrm>
            <a:off x="0" y="1762811"/>
            <a:ext cx="9067800" cy="1613802"/>
            <a:chOff x="0" y="1762811"/>
            <a:chExt cx="9067800" cy="1613802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43401" y="1771650"/>
              <a:ext cx="2057400" cy="1604963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1762811"/>
              <a:ext cx="1997176" cy="1613801"/>
            </a:xfrm>
            <a:prstGeom prst="rect">
              <a:avLst/>
            </a:prstGeom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77000" y="1771650"/>
              <a:ext cx="2590800" cy="1604962"/>
            </a:xfrm>
            <a:prstGeom prst="rect">
              <a:avLst/>
            </a:prstGeom>
          </p:spPr>
        </p:pic>
      </p:grpSp>
      <p:pic>
        <p:nvPicPr>
          <p:cNvPr id="3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200" y="1771650"/>
            <a:ext cx="2326433" cy="1570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18305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19200" y="228600"/>
            <a:ext cx="6705600" cy="9233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r>
              <a:rPr lang="bn-BD" sz="5400" b="1" dirty="0" smtClean="0">
                <a:ln w="50800"/>
                <a:latin typeface="NikoshBAN" pitchFamily="2" charset="0"/>
                <a:cs typeface="NikoshBAN" pitchFamily="2" charset="0"/>
              </a:rPr>
              <a:t>হিসাব সমীকরণের বর্ধিত রুপঃ</a:t>
            </a:r>
            <a:endParaRPr lang="en-US" sz="5400" b="1" dirty="0">
              <a:ln w="50800"/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85800" y="1406604"/>
            <a:ext cx="7772400" cy="1107996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66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A=L+(C+R</a:t>
            </a:r>
            <a:r>
              <a:rPr lang="bn-BD" sz="66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-</a:t>
            </a:r>
            <a:r>
              <a:rPr lang="en-US" sz="66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Ex-D)</a:t>
            </a:r>
            <a:endParaRPr lang="en-US" sz="6600" b="1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2849940"/>
            <a:ext cx="9067800" cy="1569660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sz="3200" dirty="0" smtClean="0">
                <a:latin typeface="NikoshBAN" pitchFamily="2" charset="0"/>
                <a:cs typeface="NikoshBAN" pitchFamily="2" charset="0"/>
              </a:rPr>
              <a:t>A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= Assets = 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সম্পত্তি		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L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= Liabilities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 = দায়</a:t>
            </a:r>
            <a:endParaRPr lang="en-US" sz="3200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3200" dirty="0" smtClean="0">
                <a:latin typeface="NikoshBAN" pitchFamily="2" charset="0"/>
                <a:cs typeface="NikoshBAN" pitchFamily="2" charset="0"/>
              </a:rPr>
              <a:t>C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= Capital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 = মূলধন		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R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= Revenue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 = আয় </a:t>
            </a:r>
            <a:endParaRPr lang="en-US" sz="3200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3200" dirty="0" smtClean="0">
                <a:latin typeface="NikoshBAN" pitchFamily="2" charset="0"/>
                <a:cs typeface="NikoshBAN" pitchFamily="2" charset="0"/>
              </a:rPr>
              <a:t>Ex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= Expenses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 = ব্যয় 	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D= Drawings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 = উত্তোলন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4875074"/>
            <a:ext cx="914400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কোন ঘটনা লেনদেন হতে হলে উপরোক্ত যে কোন একটি উপাদানের পরিবর্তন হতে হবে।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289529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228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78" decel="50000" autoRev="1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8" fill="hold">
                                          <p:stCondLst>
                                            <p:cond delay="43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3" grpId="0" build="p"/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own Arrow 3"/>
          <p:cNvSpPr/>
          <p:nvPr/>
        </p:nvSpPr>
        <p:spPr>
          <a:xfrm>
            <a:off x="1600200" y="685800"/>
            <a:ext cx="5486400" cy="1219200"/>
          </a:xfrm>
          <a:prstGeom prst="downArrow">
            <a:avLst>
              <a:gd name="adj1" fmla="val 50000"/>
              <a:gd name="adj2" fmla="val 69481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5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একক</a:t>
            </a:r>
            <a:r>
              <a:rPr lang="bn-BD" sz="5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কাজ</a:t>
            </a:r>
            <a:r>
              <a:rPr lang="bn-IN" sz="5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54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Flowchart: Multidocument 4"/>
          <p:cNvSpPr/>
          <p:nvPr/>
        </p:nvSpPr>
        <p:spPr>
          <a:xfrm>
            <a:off x="228600" y="2057400"/>
            <a:ext cx="8763000" cy="2514600"/>
          </a:xfrm>
          <a:prstGeom prst="flowChartMultidocument">
            <a:avLst/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৫টি আর্থিক ও ৫টি অনার্থিক ঘটনা উল্লেখ কর।</a:t>
            </a:r>
            <a:endParaRPr lang="en-US" sz="54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0193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1.85185E-6 C -0.2316 -0.17107 0.2592 -0.17107 0.02153 1.85185E-6 C 0.2592 -0.17107 0.2592 0.19143 0.02153 0.0162 C 0.2592 0.19143 -0.2316 0.19143 2.77778E-6 0.0162 C -0.2316 0.19143 -0.2316 -0.17107 2.77778E-6 1.85185E-6 Z " pathEditMode="relative" rAng="0" ptsTypes="fffff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72" y="101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build="p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740" y="564654"/>
            <a:ext cx="4296519" cy="286434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72001" y="396627"/>
            <a:ext cx="4343400" cy="3055393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2859852" y="-76200"/>
            <a:ext cx="2218877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IN" sz="4800" dirty="0" smtClean="0">
                <a:latin typeface="NikoshBAN" pitchFamily="2" charset="0"/>
                <a:cs typeface="NikoshBAN" pitchFamily="2" charset="0"/>
              </a:rPr>
              <a:t>দলীয়</a:t>
            </a: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800" dirty="0">
                <a:latin typeface="NikoshBAN" pitchFamily="2" charset="0"/>
                <a:cs typeface="NikoshBAN" pitchFamily="2" charset="0"/>
              </a:rPr>
              <a:t>কাজ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718918" y="4343400"/>
            <a:ext cx="442508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কোন ঘটনাটি লেনদেন এবং </a:t>
            </a:r>
          </a:p>
          <a:p>
            <a:pPr algn="ctr"/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কোন ঘটনাটি লেনদেন নয়?</a:t>
            </a:r>
            <a:endParaRPr lang="bn-IN" sz="40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IN" sz="4000" dirty="0" smtClean="0">
                <a:latin typeface="NikoshBAN" pitchFamily="2" charset="0"/>
                <a:cs typeface="NikoshBAN" pitchFamily="2" charset="0"/>
              </a:rPr>
              <a:t>কারণসহ লিখ।</a:t>
            </a:r>
            <a:endParaRPr lang="en-US" sz="66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844" y="3880723"/>
            <a:ext cx="4275492" cy="2864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882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loud Callout 4"/>
          <p:cNvSpPr/>
          <p:nvPr/>
        </p:nvSpPr>
        <p:spPr>
          <a:xfrm>
            <a:off x="533400" y="381000"/>
            <a:ext cx="6705600" cy="1905000"/>
          </a:xfrm>
          <a:prstGeom prst="cloudCallout">
            <a:avLst>
              <a:gd name="adj1" fmla="val -253"/>
              <a:gd name="adj2" fmla="val 100908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8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80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28600" y="3505200"/>
            <a:ext cx="8686800" cy="3108543"/>
          </a:xfrm>
          <a:prstGeom prst="rect">
            <a:avLst/>
          </a:prstGeom>
          <a:noFill/>
          <a:ln w="57150">
            <a:noFill/>
          </a:ln>
        </p:spPr>
        <p:txBody>
          <a:bodyPr wrap="square" rtlCol="0">
            <a:spAutoFit/>
          </a:bodyPr>
          <a:lstStyle/>
          <a:p>
            <a:pPr algn="ctr"/>
            <a:endParaRPr lang="bn-BD" sz="2000" dirty="0" smtClean="0">
              <a:latin typeface="NikoshBAN" pitchFamily="2" charset="0"/>
              <a:cs typeface="NikoshBAN" pitchFamily="2" charset="0"/>
            </a:endParaRPr>
          </a:p>
          <a:p>
            <a:pPr marL="571500" indent="-571500">
              <a:buFont typeface="Wingdings" pitchFamily="2" charset="2"/>
              <a:buChar char="v"/>
            </a:pP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লেনদেনের </a:t>
            </a:r>
            <a:r>
              <a:rPr lang="bn-BD" sz="4400" dirty="0">
                <a:latin typeface="NikoshBAN" pitchFamily="2" charset="0"/>
                <a:cs typeface="NikoshBAN" pitchFamily="2" charset="0"/>
              </a:rPr>
              <a:t>জন্য কয়টি পক্ষ লাগবে?</a:t>
            </a:r>
          </a:p>
          <a:p>
            <a:pPr marL="571500" indent="-571500">
              <a:buFont typeface="Wingdings" pitchFamily="2" charset="2"/>
              <a:buChar char="v"/>
            </a:pPr>
            <a:r>
              <a:rPr lang="bn-BD" sz="4400" dirty="0">
                <a:latin typeface="NikoshBAN" pitchFamily="2" charset="0"/>
                <a:cs typeface="NikoshBAN" pitchFamily="2" charset="0"/>
              </a:rPr>
              <a:t>অদৃশ্যমান ঘটনা কি লেনদেন হতে পারে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?</a:t>
            </a:r>
          </a:p>
          <a:p>
            <a:pPr marL="571500" indent="-571500">
              <a:buFont typeface="Wingdings" pitchFamily="2" charset="2"/>
              <a:buChar char="v"/>
            </a:pP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A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দ্বারা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কি বুঝায়?</a:t>
            </a:r>
          </a:p>
          <a:p>
            <a:pPr marL="571500" indent="-571500">
              <a:buFont typeface="Wingdings" pitchFamily="2" charset="2"/>
              <a:buChar char="v"/>
            </a:pP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Ex 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দ্বারা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400" dirty="0">
                <a:latin typeface="NikoshBAN" pitchFamily="2" charset="0"/>
                <a:cs typeface="NikoshBAN" pitchFamily="2" charset="0"/>
              </a:rPr>
              <a:t>কি বুঝায়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?</a:t>
            </a:r>
            <a:endParaRPr lang="bn-BD" sz="44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1097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allAtOnce" animBg="1"/>
      <p:bldP spid="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nip Diagonal Corner Rectangle 3"/>
          <p:cNvSpPr/>
          <p:nvPr/>
        </p:nvSpPr>
        <p:spPr>
          <a:xfrm>
            <a:off x="388374" y="685800"/>
            <a:ext cx="3810000" cy="1295400"/>
          </a:xfrm>
          <a:prstGeom prst="snip2DiagRect">
            <a:avLst>
              <a:gd name="adj1" fmla="val 0"/>
              <a:gd name="adj2" fmla="val 50000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6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বাড়ির কাজ</a:t>
            </a:r>
            <a:endParaRPr lang="en-US" sz="66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28600" y="2971800"/>
            <a:ext cx="8763000" cy="1371600"/>
          </a:xfrm>
          <a:noFill/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en-US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‘</a:t>
            </a:r>
            <a:r>
              <a:rPr lang="bn-BD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প্রত্যেক লেনদেন ঘটনা, কিন্তু প্রত্যেক ঘটনা লেনদেন নয়।’</a:t>
            </a:r>
            <a:r>
              <a:rPr lang="en-US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- </a:t>
            </a:r>
            <a:r>
              <a:rPr lang="bn-BD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ব্যাখ্যা কর।</a:t>
            </a:r>
            <a:endParaRPr lang="en-US" sz="40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6736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nimBg="1"/>
      <p:bldP spid="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nip Same Side Corner Rectangle 4"/>
          <p:cNvSpPr/>
          <p:nvPr/>
        </p:nvSpPr>
        <p:spPr>
          <a:xfrm>
            <a:off x="1219200" y="4648200"/>
            <a:ext cx="6469626" cy="1905000"/>
          </a:xfrm>
          <a:prstGeom prst="snip2SameRect">
            <a:avLst>
              <a:gd name="adj1" fmla="val 26344"/>
              <a:gd name="adj2" fmla="val 0"/>
            </a:avLst>
          </a:prstGeom>
          <a:noFill/>
          <a:ln w="38100"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indent="457200" algn="ctr"/>
            <a:endParaRPr lang="bn-BD" sz="80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905000" y="609600"/>
            <a:ext cx="578382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ধুমপান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স্বা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স্থ্যের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জন্য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ক্ষতি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।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আমরা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ধুমপান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করবো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না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।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9712" y="1704975"/>
            <a:ext cx="6124575" cy="344805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962400" y="1905000"/>
            <a:ext cx="28659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ধন্যবাদ</a:t>
            </a:r>
            <a:r>
              <a:rPr lang="en-US" dirty="0" smtClean="0"/>
              <a:t> </a:t>
            </a:r>
            <a:r>
              <a:rPr lang="en-US" dirty="0" err="1" smtClean="0"/>
              <a:t>সবাই</a:t>
            </a:r>
            <a:r>
              <a:rPr lang="en-US" dirty="0" smtClean="0"/>
              <a:t> </a:t>
            </a:r>
            <a:r>
              <a:rPr lang="en-US" dirty="0" err="1" smtClean="0"/>
              <a:t>কে</a:t>
            </a:r>
            <a:r>
              <a:rPr lang="en-US" dirty="0" smtClean="0"/>
              <a:t>।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4160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3" grpId="0"/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1051</TotalTime>
  <Words>240</Words>
  <Application>Microsoft Office PowerPoint</Application>
  <PresentationFormat>On-screen Show (4:3)</PresentationFormat>
  <Paragraphs>56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Austin</vt:lpstr>
      <vt:lpstr>PowerPoint Presentation</vt:lpstr>
      <vt:lpstr>PowerPoint Presentation</vt:lpstr>
      <vt:lpstr>শ্রেণি- নবম বিষয়- হিসাববিজ্ঞান দ্বিতীয় অধ্যায়। সময়ঃ ৫0মিনিট.</vt:lpstr>
      <vt:lpstr>    শিখনফল: এ পাঠ শেষে শিক্ষার্থীরা- ১। ঘটনা ও লেনদেন চিহ্নিত করে তা ব্যাখ্যা  করতে পারবে।  ২। লেনদেনের বৈশিষ্ট্য শনাক্ত করতে পারবে। ৩। হিসাব সমীকরণ ব্যাখ্যা করতে পারবে। </vt:lpstr>
      <vt:lpstr>PowerPoint Presentation</vt:lpstr>
      <vt:lpstr>তাহলে আজ আমাদের পাঠ্য বিষয়-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এক নজরে লেনদেনের বৈশিষ্ট্য-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‘প্রত্যেক লেনদেন ঘটনা, কিন্তু প্রত্যেক ঘটনা লেনদেন নয়।’- ব্যাখ্যা কর।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TSS</dc:creator>
  <cp:lastModifiedBy>Windows User</cp:lastModifiedBy>
  <cp:revision>261</cp:revision>
  <dcterms:created xsi:type="dcterms:W3CDTF">2006-08-16T00:00:00Z</dcterms:created>
  <dcterms:modified xsi:type="dcterms:W3CDTF">2019-10-27T17:14:32Z</dcterms:modified>
</cp:coreProperties>
</file>