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7" r:id="rId7"/>
    <p:sldId id="269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42AF0-62FC-482E-97E9-1BEB7FB4A167}" type="datetimeFigureOut">
              <a:rPr lang="en-US" smtClean="0"/>
              <a:pPr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2E490-84F4-4FC2-953F-8878BD464E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:\Upload Content Image\Flawer c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76200" y="7620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WEL</a:t>
            </a: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COME</a:t>
            </a:r>
            <a:endParaRPr lang="en-US" sz="8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9600" b="1" i="1" dirty="0" smtClean="0">
                <a:solidFill>
                  <a:srgbClr val="7030A0"/>
                </a:solidFill>
              </a:rPr>
              <a:t>Good Bye</a:t>
            </a:r>
            <a:endParaRPr lang="en-US" sz="96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</a:rPr>
              <a:t>Presentation By -</a:t>
            </a:r>
            <a:br>
              <a:rPr lang="en-US" sz="4000" i="1" dirty="0" smtClean="0">
                <a:solidFill>
                  <a:schemeClr val="tx1"/>
                </a:solidFill>
              </a:rPr>
            </a:br>
            <a:r>
              <a:rPr lang="en-US" sz="4000" i="1" dirty="0" err="1" smtClean="0">
                <a:solidFill>
                  <a:schemeClr val="tx1"/>
                </a:solidFill>
              </a:rPr>
              <a:t>Farhana</a:t>
            </a:r>
            <a:r>
              <a:rPr lang="en-US" sz="4000" i="1" dirty="0" smtClean="0">
                <a:solidFill>
                  <a:schemeClr val="tx1"/>
                </a:solidFill>
              </a:rPr>
              <a:t>  </a:t>
            </a:r>
            <a:r>
              <a:rPr lang="en-US" sz="4000" i="1" dirty="0" err="1" smtClean="0">
                <a:solidFill>
                  <a:schemeClr val="tx1"/>
                </a:solidFill>
              </a:rPr>
              <a:t>Akter</a:t>
            </a:r>
            <a:r>
              <a:rPr lang="en-US" sz="4000" i="1" dirty="0" smtClean="0">
                <a:solidFill>
                  <a:schemeClr val="tx1"/>
                </a:solidFill>
              </a:rPr>
              <a:t/>
            </a:r>
            <a:br>
              <a:rPr lang="en-US" sz="4000" i="1" dirty="0" smtClean="0">
                <a:solidFill>
                  <a:schemeClr val="tx1"/>
                </a:solidFill>
              </a:rPr>
            </a:br>
            <a:r>
              <a:rPr lang="en-US" sz="4000" i="1" dirty="0" smtClean="0">
                <a:solidFill>
                  <a:schemeClr val="tx1"/>
                </a:solidFill>
              </a:rPr>
              <a:t>Assistant Teacher</a:t>
            </a:r>
            <a:br>
              <a:rPr lang="en-US" sz="4000" i="1" dirty="0" smtClean="0">
                <a:solidFill>
                  <a:schemeClr val="tx1"/>
                </a:solidFill>
              </a:rPr>
            </a:br>
            <a:r>
              <a:rPr lang="en-US" sz="4000" i="1" dirty="0" err="1" smtClean="0">
                <a:solidFill>
                  <a:schemeClr val="tx1"/>
                </a:solidFill>
              </a:rPr>
              <a:t>Jaria</a:t>
            </a:r>
            <a:r>
              <a:rPr lang="en-US" sz="4000" i="1" dirty="0" smtClean="0">
                <a:solidFill>
                  <a:schemeClr val="tx1"/>
                </a:solidFill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</a:rPr>
              <a:t>Islamia</a:t>
            </a:r>
            <a:r>
              <a:rPr lang="en-US" sz="4000" i="1" dirty="0" smtClean="0">
                <a:solidFill>
                  <a:schemeClr val="tx1"/>
                </a:solidFill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</a:rPr>
              <a:t>siddiquia</a:t>
            </a:r>
            <a:r>
              <a:rPr lang="en-US" sz="4000" i="1" dirty="0" smtClean="0">
                <a:solidFill>
                  <a:schemeClr val="tx1"/>
                </a:solidFill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</a:rPr>
              <a:t>Dakhil</a:t>
            </a:r>
            <a:r>
              <a:rPr lang="en-US" sz="4000" i="1" dirty="0" smtClean="0">
                <a:solidFill>
                  <a:schemeClr val="tx1"/>
                </a:solidFill>
              </a:rPr>
              <a:t> Madrasah</a:t>
            </a:r>
            <a:br>
              <a:rPr lang="en-US" sz="4000" i="1" dirty="0" smtClean="0">
                <a:solidFill>
                  <a:schemeClr val="tx1"/>
                </a:solidFill>
              </a:rPr>
            </a:br>
            <a:r>
              <a:rPr lang="en-US" sz="4000" i="1" dirty="0" err="1" smtClean="0">
                <a:solidFill>
                  <a:schemeClr val="tx1"/>
                </a:solidFill>
              </a:rPr>
              <a:t>Fakirhat,Bagerhat</a:t>
            </a:r>
            <a:r>
              <a:rPr lang="en-US" sz="4000" i="1" dirty="0" smtClean="0">
                <a:solidFill>
                  <a:schemeClr val="tx1"/>
                </a:solidFill>
              </a:rPr>
              <a:t>.</a:t>
            </a:r>
            <a:br>
              <a:rPr lang="en-US" sz="4000" i="1" dirty="0" smtClean="0">
                <a:solidFill>
                  <a:schemeClr val="tx1"/>
                </a:solidFill>
              </a:rPr>
            </a:br>
            <a:endParaRPr lang="en-US" sz="4000" i="1" dirty="0">
              <a:solidFill>
                <a:schemeClr val="tx1"/>
              </a:solidFill>
            </a:endParaRPr>
          </a:p>
        </p:txBody>
      </p:sp>
      <p:pic>
        <p:nvPicPr>
          <p:cNvPr id="4" name="Picture 2" descr="E:\All Images\Image\Murad Important Images\Farha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381000"/>
            <a:ext cx="1905000" cy="2133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0200"/>
            <a:ext cx="8229600" cy="14478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at the pictures </a:t>
            </a:r>
            <a:br>
              <a:rPr lang="en-US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discuss</a:t>
            </a:r>
            <a:endParaRPr lang="en-US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527" y="381000"/>
            <a:ext cx="4678260" cy="20193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053" y="3001308"/>
            <a:ext cx="4542548" cy="217483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3200400"/>
            <a:ext cx="3855720" cy="330708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FFFF00"/>
                </a:solidFill>
              </a:rPr>
              <a:t>Lesson Plan</a:t>
            </a:r>
            <a:r>
              <a:rPr lang="en-US" sz="2800" b="1" i="1" dirty="0" smtClean="0">
                <a:solidFill>
                  <a:srgbClr val="002060"/>
                </a:solidFill>
              </a:rPr>
              <a:t/>
            </a:r>
            <a:br>
              <a:rPr lang="en-US" sz="2800" b="1" i="1" dirty="0" smtClean="0">
                <a:solidFill>
                  <a:srgbClr val="002060"/>
                </a:solidFill>
              </a:rPr>
            </a:br>
            <a:r>
              <a:rPr lang="en-US" sz="2800" b="1" i="1" dirty="0" smtClean="0">
                <a:solidFill>
                  <a:srgbClr val="002060"/>
                </a:solidFill>
              </a:rPr>
              <a:t>Class-vi</a:t>
            </a:r>
            <a:br>
              <a:rPr lang="en-US" sz="2800" b="1" i="1" dirty="0" smtClean="0">
                <a:solidFill>
                  <a:srgbClr val="002060"/>
                </a:solidFill>
              </a:rPr>
            </a:br>
            <a:r>
              <a:rPr lang="en-US" sz="2800" b="1" i="1" dirty="0" err="1" smtClean="0">
                <a:solidFill>
                  <a:srgbClr val="002060"/>
                </a:solidFill>
              </a:rPr>
              <a:t>Subject:English</a:t>
            </a:r>
            <a:r>
              <a:rPr lang="en-US" sz="2800" b="1" i="1" dirty="0" smtClean="0">
                <a:solidFill>
                  <a:srgbClr val="002060"/>
                </a:solidFill>
              </a:rPr>
              <a:t> 1</a:t>
            </a:r>
            <a:r>
              <a:rPr lang="en-US" sz="2800" b="1" i="1" baseline="30000" dirty="0" smtClean="0">
                <a:solidFill>
                  <a:srgbClr val="002060"/>
                </a:solidFill>
              </a:rPr>
              <a:t>st</a:t>
            </a:r>
            <a:r>
              <a:rPr lang="en-US" sz="2800" b="1" i="1" dirty="0" smtClean="0">
                <a:solidFill>
                  <a:srgbClr val="002060"/>
                </a:solidFill>
              </a:rPr>
              <a:t> paper</a:t>
            </a:r>
            <a:br>
              <a:rPr lang="en-US" sz="2800" b="1" i="1" dirty="0" smtClean="0">
                <a:solidFill>
                  <a:srgbClr val="002060"/>
                </a:solidFill>
              </a:rPr>
            </a:br>
            <a:r>
              <a:rPr lang="en-US" sz="2800" b="1" i="1" dirty="0" smtClean="0">
                <a:solidFill>
                  <a:srgbClr val="0070C0"/>
                </a:solidFill>
              </a:rPr>
              <a:t>Lesson 22:wonders of the world- 1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" y="274638"/>
            <a:ext cx="4343400" cy="102076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Todays Subject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061734"/>
            <a:ext cx="3581400" cy="4958066"/>
          </a:xfrm>
          <a:prstGeom prst="rect">
            <a:avLst/>
          </a:prstGeom>
          <a:effectLst>
            <a:glow rad="304800">
              <a:schemeClr val="accent2">
                <a:lumMod val="60000"/>
                <a:lumOff val="40000"/>
                <a:alpha val="89000"/>
              </a:schemeClr>
            </a:glow>
            <a:innerShdw blurRad="63500" dist="50800" dir="8100000">
              <a:prstClr val="black">
                <a:alpha val="50000"/>
              </a:prstClr>
            </a:innerShdw>
            <a:reflection endPos="0" dist="50800" dir="5400000" sy="-100000" algn="bl" rotWithShape="0"/>
            <a:softEdge rad="12700"/>
          </a:effectLst>
          <a:scene3d>
            <a:camera prst="perspectiveContrastingRightFacing" fov="600000">
              <a:rot lat="20944243" lon="19520603" rev="1599080"/>
            </a:camera>
            <a:lightRig rig="threePt" dir="t">
              <a:rot lat="0" lon="0" rev="0"/>
            </a:lightRig>
          </a:scene3d>
          <a:sp3d z="107950" extrusionH="209550" contourW="69850">
            <a:bevelT w="152400"/>
            <a:bevelB w="0"/>
            <a:extrusionClr>
              <a:schemeClr val="accent2">
                <a:lumMod val="40000"/>
                <a:lumOff val="60000"/>
              </a:schemeClr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rgbClr val="002060"/>
                </a:solidFill>
              </a:rPr>
              <a:t>Learning out comes-</a:t>
            </a:r>
            <a:br>
              <a:rPr lang="en-US" sz="4000" b="1" i="1" dirty="0" smtClean="0">
                <a:solidFill>
                  <a:srgbClr val="002060"/>
                </a:solidFill>
              </a:rPr>
            </a:br>
            <a:r>
              <a:rPr lang="en-US" sz="4000" b="1" i="1" dirty="0" smtClean="0">
                <a:solidFill>
                  <a:srgbClr val="002060"/>
                </a:solidFill>
              </a:rPr>
              <a:t>After completing the lesson students will be able to-</a:t>
            </a:r>
            <a:br>
              <a:rPr lang="en-US" sz="4000" b="1" i="1" dirty="0" smtClean="0">
                <a:solidFill>
                  <a:srgbClr val="002060"/>
                </a:solidFill>
              </a:rPr>
            </a:br>
            <a:r>
              <a:rPr lang="en-US" sz="4000" b="1" i="1" dirty="0" smtClean="0">
                <a:solidFill>
                  <a:srgbClr val="002060"/>
                </a:solidFill>
              </a:rPr>
              <a:t>1.read and understand text.</a:t>
            </a:r>
            <a:br>
              <a:rPr lang="en-US" sz="4000" b="1" i="1" dirty="0" smtClean="0">
                <a:solidFill>
                  <a:srgbClr val="002060"/>
                </a:solidFill>
              </a:rPr>
            </a:br>
            <a:r>
              <a:rPr lang="en-US" sz="4000" b="1" i="1" dirty="0" smtClean="0">
                <a:solidFill>
                  <a:srgbClr val="002060"/>
                </a:solidFill>
              </a:rPr>
              <a:t>2.ask and answer questions.</a:t>
            </a:r>
            <a:br>
              <a:rPr lang="en-US" sz="4000" b="1" i="1" dirty="0" smtClean="0">
                <a:solidFill>
                  <a:srgbClr val="002060"/>
                </a:solidFill>
              </a:rPr>
            </a:br>
            <a:r>
              <a:rPr lang="en-US" sz="4000" b="1" i="1" dirty="0" smtClean="0">
                <a:solidFill>
                  <a:srgbClr val="002060"/>
                </a:solidFill>
              </a:rPr>
              <a:t>3.vocabulary.</a:t>
            </a:r>
            <a:br>
              <a:rPr lang="en-US" sz="4000" b="1" i="1" dirty="0" smtClean="0">
                <a:solidFill>
                  <a:srgbClr val="002060"/>
                </a:solidFill>
              </a:rPr>
            </a:br>
            <a:r>
              <a:rPr lang="en-US" sz="4000" b="1" i="1" dirty="0" smtClean="0">
                <a:solidFill>
                  <a:srgbClr val="002060"/>
                </a:solidFill>
              </a:rPr>
              <a:t>4.Fill in the gaps.</a:t>
            </a:r>
            <a:br>
              <a:rPr lang="en-US" sz="4000" b="1" i="1" dirty="0" smtClean="0">
                <a:solidFill>
                  <a:srgbClr val="002060"/>
                </a:solidFill>
              </a:rPr>
            </a:br>
            <a:r>
              <a:rPr lang="en-US" sz="4000" b="1" i="1" dirty="0" smtClean="0">
                <a:solidFill>
                  <a:srgbClr val="002060"/>
                </a:solidFill>
              </a:rPr>
              <a:t>5.write short paragraph.</a:t>
            </a:r>
            <a:endParaRPr lang="en-US" sz="40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477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Vocabulary</a:t>
            </a:r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admire(verb), 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Amazing(adjective), </a:t>
            </a:r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Architecture(noun), </a:t>
            </a:r>
            <a:r>
              <a:rPr lang="en-US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craftsmen(noun), </a:t>
            </a:r>
            <a:r>
              <a:rPr 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Emperor(noun</a:t>
            </a:r>
            <a:r>
              <a:rPr lang="en-US" b="1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</a:t>
            </a:r>
            <a:endParaRPr lang="en-US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57015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F0"/>
                </a:solidFill>
              </a:rPr>
              <a:t>Now make questions using the cues given  below-</a:t>
            </a:r>
            <a:br>
              <a:rPr lang="en-US" sz="4800" dirty="0" smtClean="0">
                <a:solidFill>
                  <a:srgbClr val="00B0F0"/>
                </a:solidFill>
              </a:rPr>
            </a:br>
            <a:r>
              <a:rPr lang="en-US" sz="4800" dirty="0" smtClean="0">
                <a:solidFill>
                  <a:srgbClr val="00B0F0"/>
                </a:solidFill>
              </a:rPr>
              <a:t>1. What is the Taj Mahal  ? </a:t>
            </a:r>
            <a:r>
              <a:rPr lang="en-US" sz="4800" dirty="0">
                <a:solidFill>
                  <a:srgbClr val="00B0F0"/>
                </a:solidFill>
              </a:rPr>
              <a:t/>
            </a:r>
            <a:br>
              <a:rPr lang="en-US" sz="4800" dirty="0">
                <a:solidFill>
                  <a:srgbClr val="00B0F0"/>
                </a:solidFill>
              </a:rPr>
            </a:br>
            <a:r>
              <a:rPr lang="en-US" sz="4800" dirty="0" smtClean="0">
                <a:solidFill>
                  <a:srgbClr val="00B0F0"/>
                </a:solidFill>
              </a:rPr>
              <a:t>2.Where is  it Located  ?</a:t>
            </a:r>
            <a:br>
              <a:rPr lang="en-US" sz="4800" dirty="0" smtClean="0">
                <a:solidFill>
                  <a:srgbClr val="00B0F0"/>
                </a:solidFill>
              </a:rPr>
            </a:br>
            <a:r>
              <a:rPr lang="en-US" sz="4800" dirty="0" smtClean="0">
                <a:solidFill>
                  <a:srgbClr val="00B0F0"/>
                </a:solidFill>
              </a:rPr>
              <a:t>3. How  much does  </a:t>
            </a:r>
            <a:r>
              <a:rPr lang="en-US" sz="4800" dirty="0" err="1" smtClean="0">
                <a:solidFill>
                  <a:srgbClr val="00B0F0"/>
                </a:solidFill>
              </a:rPr>
              <a:t>Shsh</a:t>
            </a:r>
            <a:r>
              <a:rPr lang="en-US" sz="4800" dirty="0" smtClean="0">
                <a:solidFill>
                  <a:srgbClr val="00B0F0"/>
                </a:solidFill>
              </a:rPr>
              <a:t> Jahan  love  </a:t>
            </a:r>
            <a:r>
              <a:rPr lang="en-US" sz="4800" dirty="0" err="1" smtClean="0">
                <a:solidFill>
                  <a:srgbClr val="00B0F0"/>
                </a:solidFill>
              </a:rPr>
              <a:t>Mumtaz</a:t>
            </a:r>
            <a:r>
              <a:rPr lang="en-US" sz="4800" dirty="0" smtClean="0">
                <a:solidFill>
                  <a:srgbClr val="00B0F0"/>
                </a:solidFill>
              </a:rPr>
              <a:t>   ?</a:t>
            </a:r>
            <a:br>
              <a:rPr lang="en-US" sz="4800" dirty="0" smtClean="0">
                <a:solidFill>
                  <a:srgbClr val="00B0F0"/>
                </a:solidFill>
              </a:rPr>
            </a:br>
            <a:endParaRPr lang="en-US" sz="4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7611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8000" b="1" i="1" dirty="0" smtClean="0">
                <a:solidFill>
                  <a:srgbClr val="7030A0"/>
                </a:solidFill>
              </a:rPr>
              <a:t>Assessment :</a:t>
            </a:r>
            <a:br>
              <a:rPr lang="en-US" sz="8000" b="1" i="1" dirty="0" smtClean="0">
                <a:solidFill>
                  <a:srgbClr val="7030A0"/>
                </a:solidFill>
              </a:rPr>
            </a:br>
            <a:r>
              <a:rPr lang="en-US" sz="8000" b="1" i="1" dirty="0" smtClean="0">
                <a:solidFill>
                  <a:srgbClr val="FFFF00"/>
                </a:solidFill>
              </a:rPr>
              <a:t>Sound</a:t>
            </a:r>
            <a:r>
              <a:rPr lang="en-US" sz="8000" b="1" i="1" dirty="0" smtClean="0">
                <a:solidFill>
                  <a:srgbClr val="7030A0"/>
                </a:solidFill>
              </a:rPr>
              <a:t/>
            </a:r>
            <a:br>
              <a:rPr lang="en-US" sz="8000" b="1" i="1" dirty="0" smtClean="0">
                <a:solidFill>
                  <a:srgbClr val="7030A0"/>
                </a:solidFill>
              </a:rPr>
            </a:br>
            <a:r>
              <a:rPr lang="en-US" sz="8000" b="1" i="1" dirty="0" smtClean="0">
                <a:solidFill>
                  <a:srgbClr val="FF0000"/>
                </a:solidFill>
              </a:rPr>
              <a:t>Picture </a:t>
            </a:r>
            <a:r>
              <a:rPr lang="en-US" sz="8000" b="1" i="1" dirty="0" smtClean="0">
                <a:solidFill>
                  <a:schemeClr val="accent6"/>
                </a:solidFill>
              </a:rPr>
              <a:t>Identification</a:t>
            </a:r>
            <a:r>
              <a:rPr lang="en-US" sz="8000" b="1" i="1" dirty="0" smtClean="0">
                <a:solidFill>
                  <a:srgbClr val="7030A0"/>
                </a:solidFill>
              </a:rPr>
              <a:t/>
            </a:r>
            <a:br>
              <a:rPr lang="en-US" sz="8000" b="1" i="1" dirty="0" smtClean="0">
                <a:solidFill>
                  <a:srgbClr val="7030A0"/>
                </a:solidFill>
              </a:rPr>
            </a:br>
            <a:r>
              <a:rPr lang="en-US" sz="8000" b="1" i="1" dirty="0" smtClean="0">
                <a:solidFill>
                  <a:srgbClr val="00B050"/>
                </a:solidFill>
              </a:rPr>
              <a:t>Pronunciation</a:t>
            </a:r>
            <a:endParaRPr lang="en-US" sz="80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6507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000" b="1" i="1" dirty="0" smtClean="0">
                <a:solidFill>
                  <a:srgbClr val="00B050"/>
                </a:solidFill>
              </a:rPr>
              <a:t>Home Work:</a:t>
            </a:r>
            <a:r>
              <a:rPr lang="en-US" sz="6000" b="1" i="1" dirty="0" smtClean="0">
                <a:solidFill>
                  <a:srgbClr val="7030A0"/>
                </a:solidFill>
              </a:rPr>
              <a:t/>
            </a:r>
            <a:br>
              <a:rPr lang="en-US" sz="6000" b="1" i="1" dirty="0" smtClean="0">
                <a:solidFill>
                  <a:srgbClr val="7030A0"/>
                </a:solidFill>
              </a:rPr>
            </a:br>
            <a:r>
              <a:rPr lang="en-US" sz="6000" b="1" i="1" dirty="0" smtClean="0">
                <a:solidFill>
                  <a:srgbClr val="7030A0"/>
                </a:solidFill>
              </a:rPr>
              <a:t>Write a paragraph about the Taj Mahal.</a:t>
            </a:r>
            <a:endParaRPr lang="en-US" sz="6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43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Presentation By - Farhana  Akter Assistant Teacher Jaria Islamia siddiquia Dakhil Madrasah Fakirhat,Bagerhat. </vt:lpstr>
      <vt:lpstr>Look at the pictures  and discuss</vt:lpstr>
      <vt:lpstr>Lesson Plan Class-vi Subject:English 1st paper Lesson 22:wonders of the world- 1 </vt:lpstr>
      <vt:lpstr>Learning out comes- After completing the lesson students will be able to- 1.read and understand text. 2.ask and answer questions. 3.vocabulary. 4.Fill in the gaps. 5.write short paragraph.</vt:lpstr>
      <vt:lpstr>Vocabulary : admire(verb), Amazing(adjective), Architecture(noun), craftsmen(noun), Emperor(noun), </vt:lpstr>
      <vt:lpstr>Now make questions using the cues given  below- 1. What is the Taj Mahal  ?  2.Where is  it Located  ? 3. How  much does  Shsh Jahan  love  Mumtaz   ? </vt:lpstr>
      <vt:lpstr>Assessment : Sound Picture Identification Pronunciation</vt:lpstr>
      <vt:lpstr>Home Work: Write a paragraph about the Taj Mahal.</vt:lpstr>
      <vt:lpstr>Good Bye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RHS</dc:creator>
  <cp:lastModifiedBy>user</cp:lastModifiedBy>
  <cp:revision>146</cp:revision>
  <dcterms:created xsi:type="dcterms:W3CDTF">2015-02-09T12:55:29Z</dcterms:created>
  <dcterms:modified xsi:type="dcterms:W3CDTF">2019-10-27T12:51:07Z</dcterms:modified>
</cp:coreProperties>
</file>