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4" r:id="rId2"/>
    <p:sldId id="316" r:id="rId3"/>
    <p:sldId id="317" r:id="rId4"/>
    <p:sldId id="318" r:id="rId5"/>
    <p:sldId id="311" r:id="rId6"/>
    <p:sldId id="337" r:id="rId7"/>
    <p:sldId id="357" r:id="rId8"/>
    <p:sldId id="358" r:id="rId9"/>
    <p:sldId id="359" r:id="rId10"/>
    <p:sldId id="361" r:id="rId11"/>
    <p:sldId id="355" r:id="rId12"/>
    <p:sldId id="350" r:id="rId13"/>
    <p:sldId id="353" r:id="rId14"/>
    <p:sldId id="323" r:id="rId15"/>
    <p:sldId id="324" r:id="rId16"/>
    <p:sldId id="343" r:id="rId17"/>
    <p:sldId id="347" r:id="rId18"/>
    <p:sldId id="356" r:id="rId19"/>
    <p:sldId id="339" r:id="rId20"/>
    <p:sldId id="349" r:id="rId21"/>
    <p:sldId id="340" r:id="rId22"/>
    <p:sldId id="326" r:id="rId23"/>
    <p:sldId id="342" r:id="rId24"/>
    <p:sldId id="331" r:id="rId25"/>
    <p:sldId id="336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FF12F"/>
    <a:srgbClr val="D73217"/>
    <a:srgbClr val="C2290A"/>
    <a:srgbClr val="4F19E7"/>
    <a:srgbClr val="F33B5A"/>
    <a:srgbClr val="1DE35A"/>
    <a:srgbClr val="D6DA4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123" autoAdjust="0"/>
    <p:restoredTop sz="94803" autoAdjust="0"/>
  </p:normalViewPr>
  <p:slideViewPr>
    <p:cSldViewPr>
      <p:cViewPr varScale="1">
        <p:scale>
          <a:sx n="69" d="100"/>
          <a:sy n="69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2F85D4-6163-4C75-8297-5CF6B5A1F86A}" type="datetimeFigureOut">
              <a:rPr lang="en-US"/>
              <a:pPr>
                <a:defRPr/>
              </a:pPr>
              <a:t>29-Sep-19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D9D0BF9-4589-43A2-AA29-C85A585FA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37897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A3D09-18DA-4EC4-8B60-E6DF34DD0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EC979-04BD-4DBD-B990-AFDF119C1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4176B-44D3-485E-ADED-910C7E22E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3BD87-BBDA-4DB9-ADE6-05FBB244F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7EB0D-0B0D-400D-97F9-3E1A27285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4C47E-BBCA-4F03-9666-8A3284CC5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45DE5-9ED4-48AE-91CB-72EDDA92E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4CA8A-638A-4C73-B6CA-F23EB805A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15A12-FE19-4545-9EE9-8359C23A3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B785D-5174-4CCD-884C-6AE1FEBEC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E9019-1B46-447D-9BE7-BCB9F85EB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8DBE83C-AC71-4CE5-B60F-42FE8C90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  <p:sndAc>
      <p:stSnd>
        <p:snd r:embed="rId13" name="chimes.wav" builtIn="1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ame 19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2" descr="D:\New Upload\images1232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1000"/>
            <a:ext cx="39624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D:\New Upload\nnnnncccc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048000"/>
            <a:ext cx="3886200" cy="237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81000"/>
            <a:ext cx="39243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images00000000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048000"/>
            <a:ext cx="4218214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13"/>
          <p:cNvSpPr/>
          <p:nvPr/>
        </p:nvSpPr>
        <p:spPr>
          <a:xfrm>
            <a:off x="1447800" y="5638800"/>
            <a:ext cx="6096000" cy="495300"/>
          </a:xfrm>
          <a:prstGeom prst="roundRect">
            <a:avLst/>
          </a:prstGeom>
          <a:solidFill>
            <a:srgbClr val="0070C0"/>
          </a:solidFill>
          <a:ln w="38100"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3048000" y="304801"/>
            <a:ext cx="3886200" cy="914399"/>
          </a:xfrm>
          <a:prstGeom prst="flowChartAlternateProcess">
            <a:avLst/>
          </a:prstGeom>
          <a:solidFill>
            <a:srgbClr val="DFF12F"/>
          </a:solidFill>
          <a:ln>
            <a:solidFill>
              <a:srgbClr val="FFFF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rgbClr val="C2290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solidFill>
                <a:srgbClr val="C2290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371600"/>
            <a:ext cx="5334000" cy="255454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bn-BD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4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৫০মি</a:t>
            </a:r>
            <a:endParaRPr lang="bn-BD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4233208"/>
            <a:ext cx="6781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জুয়েল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আহমদ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  </a:t>
            </a:r>
          </a:p>
          <a:p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এম.এ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বি-এড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দিনারপুর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মাদ্রাসা,নবীগঞ্জ,হবিগঞ্জ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C:\Users\DeLL\Desktop\NU 120-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19200"/>
            <a:ext cx="2438400" cy="2514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47800" y="381000"/>
            <a:ext cx="6096000" cy="4953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D:\New Upload\imagesuoiuo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37338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C:\Users\HARUNNCCJUNE\Pictures\is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1" y="1182020"/>
            <a:ext cx="3809999" cy="2297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 descr="D:\New Upload\images12323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429000"/>
            <a:ext cx="37338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0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429000"/>
            <a:ext cx="36576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ound Single Corner Rectangle 4"/>
          <p:cNvSpPr/>
          <p:nvPr/>
        </p:nvSpPr>
        <p:spPr>
          <a:xfrm>
            <a:off x="1219200" y="5943600"/>
            <a:ext cx="6716423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28800" y="457200"/>
            <a:ext cx="5486400" cy="919401"/>
          </a:xfrm>
          <a:prstGeom prst="flowChartAlternateProcess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09800" y="1676400"/>
            <a:ext cx="3775968" cy="3242568"/>
            <a:chOff x="0" y="42582"/>
            <a:chExt cx="4656336" cy="4656336"/>
          </a:xfrm>
        </p:grpSpPr>
        <p:sp>
          <p:nvSpPr>
            <p:cNvPr id="8" name="Oval 7"/>
            <p:cNvSpPr/>
            <p:nvPr/>
          </p:nvSpPr>
          <p:spPr>
            <a:xfrm>
              <a:off x="0" y="42582"/>
              <a:ext cx="4656336" cy="4656336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Oval 4"/>
            <p:cNvSpPr/>
            <p:nvPr/>
          </p:nvSpPr>
          <p:spPr>
            <a:xfrm>
              <a:off x="681905" y="724486"/>
              <a:ext cx="3292526" cy="32925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2933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6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1" name="Flowchart: Alternate Process 10"/>
          <p:cNvSpPr/>
          <p:nvPr/>
        </p:nvSpPr>
        <p:spPr>
          <a:xfrm>
            <a:off x="685800" y="5334000"/>
            <a:ext cx="7696200" cy="10668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মাইক্রোসফট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এক্সেল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609600"/>
            <a:ext cx="4572000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81000" y="1752600"/>
            <a:ext cx="4267199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</a:t>
            </a:r>
          </a:p>
        </p:txBody>
      </p:sp>
      <p:sp>
        <p:nvSpPr>
          <p:cNvPr id="16" name="Notched Right Arrow 15"/>
          <p:cNvSpPr/>
          <p:nvPr/>
        </p:nvSpPr>
        <p:spPr>
          <a:xfrm>
            <a:off x="685800" y="274255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71600" y="2667000"/>
            <a:ext cx="6289840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স্প্রেডসিট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Notched Right Arrow 21"/>
          <p:cNvSpPr/>
          <p:nvPr/>
        </p:nvSpPr>
        <p:spPr>
          <a:xfrm>
            <a:off x="609600" y="35814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Notched Right Arrow 23"/>
          <p:cNvSpPr/>
          <p:nvPr/>
        </p:nvSpPr>
        <p:spPr>
          <a:xfrm>
            <a:off x="609600" y="44958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Notched Right Arrow 25"/>
          <p:cNvSpPr/>
          <p:nvPr/>
        </p:nvSpPr>
        <p:spPr>
          <a:xfrm>
            <a:off x="609600" y="53721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371600" y="3505200"/>
            <a:ext cx="6806945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স্প্রেডশিট ব্যবহারের ক্ষেত্র চি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হ্নি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 করতে পারবে।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371600" y="4343400"/>
            <a:ext cx="6673131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স্প্রেডসিট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bn-BD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মেনু পরিচিতি  বলতে পারবে।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371600" y="5257800"/>
            <a:ext cx="7467600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স্প্রেডশিট সফটওয়্যারে ফর্মূলা ব্যবহার করে হিসাব করতে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21" grpId="0"/>
      <p:bldP spid="22" grpId="0" animBg="1"/>
      <p:bldP spid="24" grpId="0" animBg="1"/>
      <p:bldP spid="26" grpId="0" animBg="1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2057400" y="609600"/>
            <a:ext cx="4953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স্প্রেডশিট ও স্প্রেডশিট সফটওয়্যার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D:\New Upload\Teachers,gov,bd OK\New Picture june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676400"/>
            <a:ext cx="3932918" cy="2209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" y="4267200"/>
            <a:ext cx="8458200" cy="2009061"/>
          </a:xfrm>
          <a:prstGeom prst="roundRect">
            <a:avLst/>
          </a:prstGeom>
          <a:noFill/>
          <a:ln w="57150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স্প্রে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ডসিটের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আভিধানিক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ছাড়ানো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মাপের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কাগজ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Spread  Sheet  Data  Analysis  Software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Microsoft  Excel । Excel –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গানিতিক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নিখুতভাবে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গ্রাফ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" descr="Purple mesh"/>
          <p:cNvSpPr>
            <a:spLocks noChangeArrowheads="1"/>
          </p:cNvSpPr>
          <p:nvPr/>
        </p:nvSpPr>
        <p:spPr bwMode="auto">
          <a:xfrm>
            <a:off x="2286000" y="381000"/>
            <a:ext cx="4953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মাইক্রোসফট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এক্সেল</a:t>
            </a: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খোলার নিয়ম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81000" y="1447800"/>
            <a:ext cx="2733675" cy="4419600"/>
            <a:chOff x="762000" y="571500"/>
            <a:chExt cx="7620000" cy="5715000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0" y="571500"/>
              <a:ext cx="7620000" cy="571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Left Arrow 10"/>
            <p:cNvSpPr/>
            <p:nvPr/>
          </p:nvSpPr>
          <p:spPr>
            <a:xfrm rot="2332130">
              <a:off x="4346321" y="4829885"/>
              <a:ext cx="451359" cy="321721"/>
            </a:xfrm>
            <a:prstGeom prst="lef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33400" y="6096000"/>
            <a:ext cx="8979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NikoshBAN" pitchFamily="2" charset="0"/>
                <a:cs typeface="NikoshBAN" pitchFamily="2" charset="0"/>
              </a:rPr>
              <a:t>Start</a:t>
            </a:r>
          </a:p>
        </p:txBody>
      </p:sp>
      <p:sp>
        <p:nvSpPr>
          <p:cNvPr id="46" name="Down Arrow 45"/>
          <p:cNvSpPr/>
          <p:nvPr/>
        </p:nvSpPr>
        <p:spPr bwMode="auto">
          <a:xfrm rot="16200000">
            <a:off x="4038600" y="6019799"/>
            <a:ext cx="304798" cy="4572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21" name="Line 13"/>
          <p:cNvSpPr>
            <a:spLocks noChangeShapeType="1"/>
          </p:cNvSpPr>
          <p:nvPr/>
        </p:nvSpPr>
        <p:spPr bwMode="auto">
          <a:xfrm flipV="1">
            <a:off x="609600" y="5791200"/>
            <a:ext cx="45719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447800"/>
            <a:ext cx="2514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Untitled-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1524000"/>
            <a:ext cx="26368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Line 15"/>
          <p:cNvSpPr>
            <a:spLocks noChangeShapeType="1"/>
          </p:cNvSpPr>
          <p:nvPr/>
        </p:nvSpPr>
        <p:spPr bwMode="auto">
          <a:xfrm flipV="1">
            <a:off x="3352800" y="4419600"/>
            <a:ext cx="30480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flipV="1">
            <a:off x="6248400" y="3048000"/>
            <a:ext cx="228600" cy="2895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Down Arrow 26"/>
          <p:cNvSpPr/>
          <p:nvPr/>
        </p:nvSpPr>
        <p:spPr bwMode="auto">
          <a:xfrm rot="16200000">
            <a:off x="1676402" y="6019799"/>
            <a:ext cx="304798" cy="4572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28" name="TextBox 27"/>
          <p:cNvSpPr txBox="1"/>
          <p:nvPr/>
        </p:nvSpPr>
        <p:spPr bwMode="auto">
          <a:xfrm>
            <a:off x="2220476" y="6082322"/>
            <a:ext cx="1589524" cy="3184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NikoshBAN" pitchFamily="2" charset="0"/>
                <a:cs typeface="NikoshBAN" pitchFamily="2" charset="0"/>
              </a:rPr>
              <a:t>All Programs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4495800" y="6082322"/>
            <a:ext cx="2131501" cy="3184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NikoshBAN" pitchFamily="2" charset="0"/>
                <a:cs typeface="NikoshBAN" pitchFamily="2" charset="0"/>
              </a:rPr>
              <a:t>Microsoft Office</a:t>
            </a:r>
          </a:p>
        </p:txBody>
      </p:sp>
      <p:sp>
        <p:nvSpPr>
          <p:cNvPr id="37" name="Down Arrow 36"/>
          <p:cNvSpPr/>
          <p:nvPr/>
        </p:nvSpPr>
        <p:spPr bwMode="auto">
          <a:xfrm rot="16200000">
            <a:off x="6781802" y="6019798"/>
            <a:ext cx="304798" cy="4572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/>
          </a:p>
        </p:txBody>
      </p:sp>
      <p:sp>
        <p:nvSpPr>
          <p:cNvPr id="38" name="TextBox 37"/>
          <p:cNvSpPr txBox="1"/>
          <p:nvPr/>
        </p:nvSpPr>
        <p:spPr bwMode="auto">
          <a:xfrm>
            <a:off x="7239000" y="5715000"/>
            <a:ext cx="14478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NikoshBAN" pitchFamily="2" charset="0"/>
                <a:cs typeface="NikoshBAN" pitchFamily="2" charset="0"/>
              </a:rPr>
              <a:t>Microsoft  Office Excel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2007</a:t>
            </a: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H="1" flipV="1">
            <a:off x="7239000" y="3352800"/>
            <a:ext cx="60960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4" grpId="0" animBg="1"/>
      <p:bldP spid="46" grpId="0" animBg="1"/>
      <p:bldP spid="21" grpId="0" animBg="1"/>
      <p:bldP spid="25" grpId="0" animBg="1"/>
      <p:bldP spid="26" grpId="0" animBg="1"/>
      <p:bldP spid="28" grpId="0" animBg="1"/>
      <p:bldP spid="36" grpId="0" animBg="1"/>
      <p:bldP spid="37" grpId="0" animBg="1"/>
      <p:bldP spid="3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1" descr="Purple mesh"/>
          <p:cNvSpPr>
            <a:spLocks noChangeArrowheads="1"/>
          </p:cNvSpPr>
          <p:nvPr/>
        </p:nvSpPr>
        <p:spPr bwMode="auto">
          <a:xfrm>
            <a:off x="1447800" y="419814"/>
            <a:ext cx="6477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স্প্রেডশিট সফটওয়্যার বিভিন্ন টুলবার 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Capture333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8534400" cy="5257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58000" y="2209800"/>
            <a:ext cx="533400" cy="3733800"/>
          </a:xfrm>
          <a:prstGeom prst="rect">
            <a:avLst/>
          </a:prstGeom>
          <a:solidFill>
            <a:srgbClr val="4F19E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943600" y="2743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>
                  <a:solidFill>
                    <a:srgbClr val="4F19E7"/>
                  </a:solidFill>
                </a:ln>
                <a:latin typeface="+mj-lt"/>
                <a:cs typeface="Vrinda" pitchFamily="34" charset="0"/>
              </a:rPr>
              <a:t>Column          header</a:t>
            </a:r>
            <a:endParaRPr lang="en-US" dirty="0">
              <a:ln>
                <a:solidFill>
                  <a:srgbClr val="4F19E7"/>
                </a:solidFill>
              </a:ln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5105400"/>
            <a:ext cx="8458200" cy="2286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00200" y="4648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>
                  <a:solidFill>
                    <a:srgbClr val="7030A0"/>
                  </a:solidFill>
                </a:ln>
                <a:latin typeface="+mj-lt"/>
                <a:cs typeface="Vrinda" pitchFamily="34" charset="0"/>
              </a:rPr>
              <a:t>Row          header</a:t>
            </a:r>
            <a:endParaRPr lang="en-US" dirty="0">
              <a:ln>
                <a:solidFill>
                  <a:srgbClr val="7030A0"/>
                </a:solidFill>
              </a:ln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57400" y="3581400"/>
            <a:ext cx="381000" cy="15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838200" y="2362200"/>
            <a:ext cx="1219200" cy="1219200"/>
          </a:xfrm>
          <a:prstGeom prst="straightConnector1">
            <a:avLst/>
          </a:prstGeom>
          <a:ln w="571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85800" y="2895600"/>
            <a:ext cx="198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>
                  <a:solidFill>
                    <a:srgbClr val="4F19E7"/>
                  </a:solidFill>
                </a:ln>
                <a:latin typeface="+mj-lt"/>
                <a:cs typeface="Vrinda" pitchFamily="34" charset="0"/>
              </a:rPr>
              <a:t>Selected    Cell</a:t>
            </a:r>
            <a:endParaRPr lang="en-US" dirty="0">
              <a:ln>
                <a:solidFill>
                  <a:srgbClr val="4F19E7"/>
                </a:solidFill>
              </a:ln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05000" y="2133600"/>
            <a:ext cx="289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+mj-lt"/>
                <a:cs typeface="Vrinda" pitchFamily="34" charset="0"/>
              </a:rPr>
              <a:t>Formulabar</a:t>
            </a: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47800" y="5562600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>
                  <a:solidFill>
                    <a:srgbClr val="FF0000"/>
                  </a:solidFill>
                </a:ln>
                <a:latin typeface="+mj-lt"/>
                <a:cs typeface="Vrinda" pitchFamily="34" charset="0"/>
              </a:rPr>
              <a:t>Sheet tab         </a:t>
            </a:r>
            <a:endParaRPr lang="en-US" dirty="0">
              <a:ln>
                <a:solidFill>
                  <a:srgbClr val="FF0000"/>
                </a:solidFill>
              </a:ln>
              <a:latin typeface="+mj-lt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276600" y="5486400"/>
            <a:ext cx="2362200" cy="1588"/>
          </a:xfrm>
          <a:prstGeom prst="straightConnector1">
            <a:avLst/>
          </a:prstGeom>
          <a:ln w="571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867400" y="4114800"/>
            <a:ext cx="1524000" cy="1588"/>
          </a:xfrm>
          <a:prstGeom prst="straightConnector1">
            <a:avLst/>
          </a:prstGeom>
          <a:ln w="38100">
            <a:solidFill>
              <a:schemeClr val="tx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181600" y="3962400"/>
            <a:ext cx="137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+mj-lt"/>
                <a:cs typeface="Vrinda" pitchFamily="34" charset="0"/>
              </a:rPr>
              <a:t>Column          </a:t>
            </a: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733800" y="5562600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>
                  <a:solidFill>
                    <a:srgbClr val="FF0000"/>
                  </a:solidFill>
                </a:ln>
                <a:latin typeface="+mj-lt"/>
                <a:cs typeface="Vrinda" pitchFamily="34" charset="0"/>
              </a:rPr>
              <a:t>Row         </a:t>
            </a:r>
            <a:endParaRPr lang="en-US" dirty="0">
              <a:ln>
                <a:solidFill>
                  <a:srgbClr val="FF0000"/>
                </a:solidFill>
              </a:ln>
              <a:latin typeface="+mj-lt"/>
            </a:endParaRP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 flipH="1">
            <a:off x="838200" y="5715000"/>
            <a:ext cx="6096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/>
      <p:bldP spid="18" grpId="0"/>
      <p:bldP spid="19" grpId="0"/>
      <p:bldP spid="20" grpId="0"/>
      <p:bldP spid="25" grpId="0"/>
      <p:bldP spid="27" grpId="0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524000" y="304800"/>
            <a:ext cx="6477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ওয়ার্কশীট 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Capture4444444444444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43000"/>
            <a:ext cx="8458200" cy="4419600"/>
          </a:xfrm>
          <a:prstGeom prst="rect">
            <a:avLst/>
          </a:prstGeom>
        </p:spPr>
      </p:pic>
      <p:sp>
        <p:nvSpPr>
          <p:cNvPr id="11" name="Line 11"/>
          <p:cNvSpPr>
            <a:spLocks noChangeShapeType="1"/>
          </p:cNvSpPr>
          <p:nvPr/>
        </p:nvSpPr>
        <p:spPr bwMode="auto">
          <a:xfrm flipH="1" flipV="1">
            <a:off x="3352800" y="2667000"/>
            <a:ext cx="45720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4648200" y="2667000"/>
            <a:ext cx="762000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 flipV="1">
            <a:off x="4191000" y="2667000"/>
            <a:ext cx="45719" cy="1143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810000" y="3886200"/>
            <a:ext cx="1143000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কলাম</a:t>
            </a:r>
            <a:endParaRPr lang="en-US" sz="2800" b="1" dirty="0"/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457200" y="4876800"/>
            <a:ext cx="9144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H="1" flipV="1">
            <a:off x="533400" y="3733800"/>
            <a:ext cx="8382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 flipV="1">
            <a:off x="533400" y="4343399"/>
            <a:ext cx="838200" cy="4571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Flowchart: Process 17"/>
          <p:cNvSpPr/>
          <p:nvPr/>
        </p:nvSpPr>
        <p:spPr>
          <a:xfrm>
            <a:off x="1447800" y="4114800"/>
            <a:ext cx="1143000" cy="523220"/>
          </a:xfrm>
          <a:prstGeom prst="flowChartProcess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</a:t>
            </a:r>
            <a:endParaRPr lang="en-US" sz="2800" b="1" dirty="0"/>
          </a:p>
        </p:txBody>
      </p:sp>
      <p:sp>
        <p:nvSpPr>
          <p:cNvPr id="19" name="Rectangle 18"/>
          <p:cNvSpPr/>
          <p:nvPr/>
        </p:nvSpPr>
        <p:spPr>
          <a:xfrm>
            <a:off x="6248400" y="31242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858000" y="31242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543800" y="31242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 flipH="1" flipV="1">
            <a:off x="6400800" y="3352800"/>
            <a:ext cx="3810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 flipV="1">
            <a:off x="7086600" y="3352800"/>
            <a:ext cx="228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 flipV="1">
            <a:off x="7696200" y="3352800"/>
            <a:ext cx="228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705600" y="4267200"/>
            <a:ext cx="1143000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সেল</a:t>
            </a:r>
            <a:endParaRPr lang="en-US" sz="2800" b="1" dirty="0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09600" y="5638800"/>
            <a:ext cx="8404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উপর থেকে নীচের দিকে লম্বা ভাবে যে সারি তাকে কলাম বলে। কলামের ঠিকানা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A,B,C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ইত্যাদি দিয়ে প্রকাশ করা হয়।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7388" y="6019800"/>
            <a:ext cx="727635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বাম দিক ডানে যে সারি তাকে রো বা সারি বলে। রো এর ঠিকানা </a:t>
            </a:r>
            <a:r>
              <a:rPr lang="en-US" dirty="0">
                <a:latin typeface="+mj-lt"/>
                <a:cs typeface="NikoshBAN" pitchFamily="2" charset="0"/>
              </a:rPr>
              <a:t>1.2.3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ইত্যাদি দিয়ে প্রকাশ করা হয়।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Photo0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  <p:pic>
        <p:nvPicPr>
          <p:cNvPr id="4" name="Picture 3" descr="Untitled-1589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1905000"/>
            <a:ext cx="2971800" cy="24482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1" descr="Bouquet"/>
          <p:cNvSpPr>
            <a:spLocks noChangeArrowheads="1"/>
          </p:cNvSpPr>
          <p:nvPr/>
        </p:nvSpPr>
        <p:spPr bwMode="auto">
          <a:xfrm>
            <a:off x="2819400" y="4572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5"/>
            <a:srcRect/>
            <a:tile tx="0" ty="0" sx="100000" sy="100000" flip="none" algn="tl"/>
          </a:blipFill>
          <a:ln w="38100" algn="ctr">
            <a:noFill/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609600" y="5181600"/>
            <a:ext cx="8001000" cy="9144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মাইক্রোসফট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এক্সেল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কি কি ?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মাইক্রোসফট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এক্সেল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টুলবার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800" dirty="0" smtClean="0"/>
          </a:p>
          <a:p>
            <a:pPr marL="342900" indent="-342900"/>
            <a:endParaRPr lang="en-US" sz="2800" b="1" dirty="0" smtClean="0">
              <a:solidFill>
                <a:srgbClr val="1F200D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Clr>
                <a:schemeClr val="tx1"/>
              </a:buClr>
              <a:buSzPts val="4800"/>
            </a:pP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1" descr="Purple mesh"/>
          <p:cNvSpPr>
            <a:spLocks noChangeArrowheads="1"/>
          </p:cNvSpPr>
          <p:nvPr/>
        </p:nvSpPr>
        <p:spPr bwMode="auto">
          <a:xfrm>
            <a:off x="1752600" y="533400"/>
            <a:ext cx="5562600" cy="57888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স্প্রেডশিট ব্যবহারের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বৈশিষ্ট্যসমুহঃ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143000"/>
            <a:ext cx="7772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 2" pitchFamily="18" charset="2"/>
              <a:buChar char="³"/>
            </a:pP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স্প্রেডশিট সফটওয়্যার ব্যবহারের মাধ্যমে হিসাবের কাজ দ্রুত ও নির্ভূলভাবে করা যায়। </a:t>
            </a:r>
          </a:p>
          <a:p>
            <a:pPr algn="just">
              <a:lnSpc>
                <a:spcPct val="150000"/>
              </a:lnSpc>
              <a:buFont typeface="Wingdings 2" pitchFamily="18" charset="2"/>
              <a:buChar char="³"/>
            </a:pP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ধরনের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হিসাবের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সুবিধাজনক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।</a:t>
            </a:r>
            <a:endParaRPr lang="bn-BD" sz="2800" dirty="0">
              <a:latin typeface="NikoshBAN" pitchFamily="2" charset="0"/>
              <a:cs typeface="NikoshBAN" pitchFamily="2" charset="0"/>
              <a:sym typeface="Wingdings 2" pitchFamily="18" charset="2"/>
            </a:endParaRPr>
          </a:p>
          <a:p>
            <a:pPr algn="just">
              <a:lnSpc>
                <a:spcPct val="150000"/>
              </a:lnSpc>
              <a:buFont typeface="Wingdings 2" pitchFamily="18" charset="2"/>
              <a:buChar char="³"/>
            </a:pP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কলাম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সারি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থাকার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কারনে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উপাত্ত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শ্রেণিকরণ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সহজ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।</a:t>
            </a:r>
            <a:endParaRPr lang="bn-BD" sz="2800" dirty="0">
              <a:latin typeface="NikoshBAN" pitchFamily="2" charset="0"/>
              <a:cs typeface="NikoshBAN" pitchFamily="2" charset="0"/>
              <a:sym typeface="Wingdings 2" pitchFamily="18" charset="2"/>
            </a:endParaRPr>
          </a:p>
          <a:p>
            <a:pPr algn="just">
              <a:lnSpc>
                <a:spcPct val="150000"/>
              </a:lnSpc>
              <a:buFont typeface="Wingdings 2" pitchFamily="18" charset="2"/>
              <a:buChar char="³"/>
            </a:pP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 সূত্র ব্যবহারের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সুযোগ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থাকায়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অনেক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বেশি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উপাত্ত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কাজ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করা যায়।</a:t>
            </a:r>
          </a:p>
          <a:p>
            <a:pPr algn="just">
              <a:lnSpc>
                <a:spcPct val="150000"/>
              </a:lnSpc>
              <a:buFont typeface="Wingdings 2" pitchFamily="18" charset="2"/>
              <a:buChar char="³"/>
            </a:pP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 এর সাহায্যে পরীক্ষার ফলাফল খুব সহজেই তৈরি করা সম্ভব।</a:t>
            </a:r>
          </a:p>
          <a:p>
            <a:pPr algn="just">
              <a:lnSpc>
                <a:spcPct val="150000"/>
              </a:lnSpc>
              <a:buFont typeface="Wingdings 2" pitchFamily="18" charset="2"/>
              <a:buChar char="³"/>
            </a:pPr>
            <a:r>
              <a:rPr lang="bn-BD" sz="2800" dirty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আকর্ষনীয়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গ্রাফ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চার্ট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উপাত্ত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উপস্থাপন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Wingdings 2" pitchFamily="18" charset="2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" descr="Purple mesh"/>
          <p:cNvSpPr>
            <a:spLocks noChangeArrowheads="1"/>
          </p:cNvSpPr>
          <p:nvPr/>
        </p:nvSpPr>
        <p:spPr bwMode="auto">
          <a:xfrm>
            <a:off x="1752600" y="381000"/>
            <a:ext cx="5486400" cy="57888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স্প্রেডশিট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সমূহ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5400" y="3276600"/>
            <a:ext cx="2795587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পরিসংখ্যান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অফিসে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2" descr="C:\Users\NCCNCC\Downloads\images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066800"/>
            <a:ext cx="39624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5257800" y="3048000"/>
            <a:ext cx="2500312" cy="57888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রেজাল্টে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5974318"/>
            <a:ext cx="2502500" cy="57888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বাজেট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ঘোষণায়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5974318"/>
            <a:ext cx="2500312" cy="57888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পরিকল্পণায়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2" descr="C:\Users\NCCNCC\Downloads\imageseeexx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066800"/>
            <a:ext cx="3581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3" descr="C:\Users\NCCNCC\Downloads\imagesjkkk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382385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4" descr="C:\Users\NCCNCC\Downloads\indexujnh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581400"/>
            <a:ext cx="3810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Photo01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  <p:sp>
        <p:nvSpPr>
          <p:cNvPr id="4" name="TextBox 1" descr="Bouquet"/>
          <p:cNvSpPr>
            <a:spLocks noChangeArrowheads="1"/>
          </p:cNvSpPr>
          <p:nvPr/>
        </p:nvSpPr>
        <p:spPr bwMode="auto">
          <a:xfrm>
            <a:off x="2819400" y="5334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noFill/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2" descr="E:\New Picture Down\Picture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1752600"/>
            <a:ext cx="3505200" cy="29717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Flowchart: Alternate Process 7"/>
          <p:cNvSpPr/>
          <p:nvPr/>
        </p:nvSpPr>
        <p:spPr>
          <a:xfrm>
            <a:off x="609600" y="4876800"/>
            <a:ext cx="7772400" cy="13716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স্প্রেডশিট ব্যবহারের ক্ষেত্র সমূহ লেখ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স্প্রেডশিট ব্যবহারের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বৈশিষ্ট্যসমুহ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" descr="Purple mesh"/>
          <p:cNvSpPr>
            <a:spLocks noChangeArrowheads="1"/>
          </p:cNvSpPr>
          <p:nvPr/>
        </p:nvSpPr>
        <p:spPr bwMode="auto">
          <a:xfrm>
            <a:off x="2514600" y="381000"/>
            <a:ext cx="4572000" cy="851297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File </a:t>
            </a: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মেনু পরিচিতি</a:t>
            </a:r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560388"/>
            <a:ext cx="13716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352800" y="5486400"/>
            <a:ext cx="5257800" cy="10668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2800"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Close:-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চলমান ফাইল কে  বন্ধ করতে এটি ব্যবহৃত হয়।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e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184943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ight Arrow 22"/>
          <p:cNvSpPr>
            <a:spLocks noChangeArrowheads="1"/>
          </p:cNvSpPr>
          <p:nvPr/>
        </p:nvSpPr>
        <p:spPr bwMode="auto">
          <a:xfrm>
            <a:off x="838200" y="2057400"/>
            <a:ext cx="433388" cy="44291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4" name="Right Arrow 23"/>
          <p:cNvSpPr>
            <a:spLocks noChangeArrowheads="1"/>
          </p:cNvSpPr>
          <p:nvPr/>
        </p:nvSpPr>
        <p:spPr bwMode="auto">
          <a:xfrm>
            <a:off x="762000" y="2590800"/>
            <a:ext cx="433388" cy="387350"/>
          </a:xfrm>
          <a:prstGeom prst="rightArrow">
            <a:avLst>
              <a:gd name="adj1" fmla="val 50000"/>
              <a:gd name="adj2" fmla="val 489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5" name="Right Arrow 24"/>
          <p:cNvSpPr>
            <a:spLocks noChangeArrowheads="1"/>
          </p:cNvSpPr>
          <p:nvPr/>
        </p:nvSpPr>
        <p:spPr bwMode="auto">
          <a:xfrm>
            <a:off x="838200" y="3048000"/>
            <a:ext cx="379413" cy="3873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6" name="Right Arrow 25"/>
          <p:cNvSpPr>
            <a:spLocks noChangeArrowheads="1"/>
          </p:cNvSpPr>
          <p:nvPr/>
        </p:nvSpPr>
        <p:spPr bwMode="auto">
          <a:xfrm>
            <a:off x="762000" y="3581400"/>
            <a:ext cx="433388" cy="387350"/>
          </a:xfrm>
          <a:prstGeom prst="rightArrow">
            <a:avLst>
              <a:gd name="adj1" fmla="val 50000"/>
              <a:gd name="adj2" fmla="val 4895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7" name="Right Arrow 26"/>
          <p:cNvSpPr>
            <a:spLocks noChangeArrowheads="1"/>
          </p:cNvSpPr>
          <p:nvPr/>
        </p:nvSpPr>
        <p:spPr bwMode="auto">
          <a:xfrm>
            <a:off x="838200" y="4038600"/>
            <a:ext cx="379413" cy="38735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28" name="Right Arrow 27"/>
          <p:cNvSpPr>
            <a:spLocks noChangeArrowheads="1"/>
          </p:cNvSpPr>
          <p:nvPr/>
        </p:nvSpPr>
        <p:spPr bwMode="auto">
          <a:xfrm>
            <a:off x="762000" y="5867400"/>
            <a:ext cx="433388" cy="4984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3429000" y="1670050"/>
            <a:ext cx="5035550" cy="6159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200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000">
                <a:latin typeface="NikoshBAN" pitchFamily="2" charset="0"/>
                <a:cs typeface="NikoshBAN" pitchFamily="2" charset="0"/>
              </a:rPr>
              <a:t>New :- </a:t>
            </a:r>
            <a:r>
              <a:rPr lang="bn-BD" sz="2000">
                <a:latin typeface="NikoshBAN" pitchFamily="2" charset="0"/>
                <a:cs typeface="NikoshBAN" pitchFamily="2" charset="0"/>
              </a:rPr>
              <a:t>নতুন কোন ফাইল নিতে এটি ব্যবহৃত হয়।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</a:t>
            </a:r>
            <a:endParaRPr lang="en-US" sz="2800">
              <a:latin typeface="NikoshBAN" pitchFamily="2" charset="0"/>
              <a:cs typeface="NikoshBAN" pitchFamily="2" charset="0"/>
            </a:endParaRPr>
          </a:p>
          <a:p>
            <a:pPr eaLnBrk="0" hangingPunct="0"/>
            <a:endParaRPr lang="en-US"/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3429000" y="2362200"/>
            <a:ext cx="5334000" cy="3873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200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000">
                <a:latin typeface="NikoshBAN" pitchFamily="2" charset="0"/>
                <a:cs typeface="NikoshBAN" pitchFamily="2" charset="0"/>
              </a:rPr>
              <a:t>Open :-</a:t>
            </a:r>
            <a:r>
              <a:rPr lang="bn-BD" sz="2000">
                <a:latin typeface="NikoshBAN" pitchFamily="2" charset="0"/>
                <a:cs typeface="NikoshBAN" pitchFamily="2" charset="0"/>
              </a:rPr>
              <a:t> পূর্বের সংরক্ষিত ফাইল খুলতে এটি ব্যবহৃত হয়।</a:t>
            </a:r>
            <a:endParaRPr lang="en-US" sz="2000">
              <a:latin typeface="NikoshBAN" pitchFamily="2" charset="0"/>
              <a:cs typeface="NikoshBAN" pitchFamily="2" charset="0"/>
            </a:endParaRPr>
          </a:p>
          <a:p>
            <a:pPr eaLnBrk="0" hangingPunct="0"/>
            <a:endParaRPr lang="en-US" sz="2000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3124200" y="2895600"/>
            <a:ext cx="5481638" cy="3873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200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000">
                <a:latin typeface="NikoshBAN" pitchFamily="2" charset="0"/>
                <a:cs typeface="NikoshBAN" pitchFamily="2" charset="0"/>
              </a:rPr>
              <a:t>Save :-</a:t>
            </a:r>
            <a:r>
              <a:rPr lang="bn-BD" sz="2000">
                <a:latin typeface="NikoshBAN" pitchFamily="2" charset="0"/>
                <a:cs typeface="NikoshBAN" pitchFamily="2" charset="0"/>
              </a:rPr>
              <a:t> চলমান ফাইল কে সংরক্ষণ করতে এটি ব্যবহৃত হয়।</a:t>
            </a:r>
            <a:endParaRPr lang="en-US" sz="2000">
              <a:latin typeface="NikoshBAN" pitchFamily="2" charset="0"/>
              <a:cs typeface="NikoshBAN" pitchFamily="2" charset="0"/>
            </a:endParaRPr>
          </a:p>
          <a:p>
            <a:pPr eaLnBrk="0" hangingPunct="0"/>
            <a:endParaRPr lang="en-US" sz="2000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276600" y="3505200"/>
            <a:ext cx="5334000" cy="8382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240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Save As:-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 সংরক্ষিত ফাইল কে ভিন্ন নামে সংরক্ষণ করতে এটি ব্যবহৃত হয়।</a:t>
            </a:r>
            <a:endParaRPr lang="en-US" sz="2400">
              <a:latin typeface="NikoshBAN" pitchFamily="2" charset="0"/>
              <a:cs typeface="NikoshBAN" pitchFamily="2" charset="0"/>
            </a:endParaRPr>
          </a:p>
          <a:p>
            <a:pPr eaLnBrk="0" hangingPunct="0"/>
            <a:endParaRPr lang="en-US"/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3276600" y="4495800"/>
            <a:ext cx="5410200" cy="7620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bn-BD" sz="240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Print:-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 চলমান ফাইল কে  প্রিন্ট করতে এটি ব্যবহৃত হয়।</a:t>
            </a:r>
            <a:endParaRPr lang="en-US" sz="2400">
              <a:latin typeface="NikoshBAN" pitchFamily="2" charset="0"/>
              <a:cs typeface="NikoshBAN" pitchFamily="2" charset="0"/>
            </a:endParaRPr>
          </a:p>
          <a:p>
            <a:pPr eaLnBrk="0" hangingPunct="0"/>
            <a:endParaRPr lang="en-US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3" grpId="0"/>
      <p:bldP spid="44" grpId="0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ame 19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" descr="Purple mesh"/>
          <p:cNvSpPr>
            <a:spLocks noChangeArrowheads="1"/>
          </p:cNvSpPr>
          <p:nvPr/>
        </p:nvSpPr>
        <p:spPr bwMode="auto">
          <a:xfrm>
            <a:off x="1828800" y="457200"/>
            <a:ext cx="54102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971800"/>
            <a:ext cx="1836737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অফিস</a:t>
            </a:r>
            <a:r>
              <a:rPr lang="en-US" sz="2400" b="1" dirty="0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2400" b="1" dirty="0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b="1" dirty="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5105400"/>
            <a:ext cx="1836737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FFFF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Save As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b="1" dirty="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2400" y="1219200"/>
            <a:ext cx="3886200" cy="5257800"/>
          </a:xfrm>
          <a:prstGeom prst="rect">
            <a:avLst/>
          </a:prstGeom>
        </p:spPr>
      </p:pic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2438400" y="3429000"/>
            <a:ext cx="2057400" cy="1981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V="1">
            <a:off x="2286000" y="1524000"/>
            <a:ext cx="1905000" cy="1524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" descr="Purple mesh"/>
          <p:cNvSpPr>
            <a:spLocks noChangeArrowheads="1"/>
          </p:cNvSpPr>
          <p:nvPr/>
        </p:nvSpPr>
        <p:spPr bwMode="auto">
          <a:xfrm>
            <a:off x="914400" y="381000"/>
            <a:ext cx="73914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NikoshLight" pitchFamily="2" charset="0"/>
                <a:cs typeface="NikoshLight" pitchFamily="2" charset="0"/>
              </a:rPr>
              <a:t>নতুন</a:t>
            </a:r>
            <a:r>
              <a:rPr lang="en-US" sz="32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3200" dirty="0" err="1" smtClean="0">
                <a:latin typeface="NikoshLight" pitchFamily="2" charset="0"/>
                <a:cs typeface="NikoshLight" pitchFamily="2" charset="0"/>
              </a:rPr>
              <a:t>ওয়ার্কসিট</a:t>
            </a:r>
            <a:r>
              <a:rPr lang="en-US" sz="32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3200" dirty="0" err="1" smtClean="0">
                <a:latin typeface="NikoshLight" pitchFamily="2" charset="0"/>
                <a:cs typeface="NikoshLight" pitchFamily="2" charset="0"/>
              </a:rPr>
              <a:t>খোলার</a:t>
            </a:r>
            <a:r>
              <a:rPr lang="en-US" sz="32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3200" dirty="0" err="1" smtClean="0">
                <a:latin typeface="NikoshLight" pitchFamily="2" charset="0"/>
                <a:cs typeface="NikoshLight" pitchFamily="2" charset="0"/>
              </a:rPr>
              <a:t>পদ্ধতিঃ</a:t>
            </a:r>
            <a:endParaRPr lang="en-US" sz="3200" dirty="0"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381000" y="4572000"/>
            <a:ext cx="1295400" cy="954107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2.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New Click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2200" y="1295400"/>
            <a:ext cx="6248400" cy="46482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4800" y="3048000"/>
            <a:ext cx="1836737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অফিস</a:t>
            </a:r>
            <a:r>
              <a:rPr lang="en-US" sz="2400" b="1" dirty="0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2400" b="1" dirty="0" smtClean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b="1" dirty="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 flipV="1">
            <a:off x="1219200" y="1905000"/>
            <a:ext cx="1905000" cy="2667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 flipV="1">
            <a:off x="1828800" y="1600200"/>
            <a:ext cx="838200" cy="1447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5486400" y="5943600"/>
            <a:ext cx="3429000" cy="461665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3. Blank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workbook  Click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3" name="Picture 3" descr="C:\Users\HARUNNCCJUNE\Pictures\Capture2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1219200"/>
            <a:ext cx="4572000" cy="4695825"/>
          </a:xfrm>
          <a:prstGeom prst="rect">
            <a:avLst/>
          </a:prstGeom>
          <a:noFill/>
        </p:spPr>
      </p:pic>
      <p:sp>
        <p:nvSpPr>
          <p:cNvPr id="34" name="Line 12"/>
          <p:cNvSpPr>
            <a:spLocks noChangeShapeType="1"/>
          </p:cNvSpPr>
          <p:nvPr/>
        </p:nvSpPr>
        <p:spPr bwMode="auto">
          <a:xfrm flipH="1" flipV="1">
            <a:off x="6553200" y="3657600"/>
            <a:ext cx="685800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0" grpId="0" animBg="1"/>
      <p:bldP spid="29" grpId="0" animBg="1"/>
      <p:bldP spid="30" grpId="0" animBg="1"/>
      <p:bldP spid="32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81000" y="1371600"/>
            <a:ext cx="8305800" cy="4962718"/>
            <a:chOff x="381000" y="1371600"/>
            <a:chExt cx="8305800" cy="4962718"/>
          </a:xfrm>
        </p:grpSpPr>
        <p:pic>
          <p:nvPicPr>
            <p:cNvPr id="25" name="Picture 24" descr="index00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" y="2819400"/>
              <a:ext cx="8305800" cy="3514918"/>
            </a:xfrm>
            <a:prstGeom prst="rect">
              <a:avLst/>
            </a:prstGeom>
          </p:spPr>
        </p:pic>
        <p:pic>
          <p:nvPicPr>
            <p:cNvPr id="26" name="Picture 25" descr="images007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" y="1371600"/>
              <a:ext cx="8305800" cy="1419225"/>
            </a:xfrm>
            <a:prstGeom prst="rect">
              <a:avLst/>
            </a:prstGeom>
          </p:spPr>
        </p:pic>
      </p:grpSp>
      <p:sp>
        <p:nvSpPr>
          <p:cNvPr id="27" name="TextBox 1" descr="Purple mesh"/>
          <p:cNvSpPr>
            <a:spLocks noChangeArrowheads="1"/>
          </p:cNvSpPr>
          <p:nvPr/>
        </p:nvSpPr>
        <p:spPr bwMode="auto">
          <a:xfrm>
            <a:off x="1447800" y="419814"/>
            <a:ext cx="6477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স্প্রেডশিট সফটওয়্যার বিভিন্ন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শর্টকার্ট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1" descr="Water droplets"/>
          <p:cNvSpPr>
            <a:spLocks noChangeArrowheads="1"/>
          </p:cNvSpPr>
          <p:nvPr/>
        </p:nvSpPr>
        <p:spPr bwMode="auto">
          <a:xfrm>
            <a:off x="2819400" y="533400"/>
            <a:ext cx="3043238" cy="1123712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 algn="ctr">
            <a:noFill/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304800" y="2438400"/>
            <a:ext cx="8382000" cy="32004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মেনু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Light" pitchFamily="2" charset="0"/>
                <a:cs typeface="NikoshLight" pitchFamily="2" charset="0"/>
              </a:rPr>
              <a:t>নতুন</a:t>
            </a:r>
            <a:r>
              <a:rPr lang="en-US" sz="36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3600" dirty="0" err="1" smtClean="0">
                <a:latin typeface="NikoshLight" pitchFamily="2" charset="0"/>
                <a:cs typeface="NikoshLight" pitchFamily="2" charset="0"/>
              </a:rPr>
              <a:t>ওয়ার্কসিট</a:t>
            </a:r>
            <a:r>
              <a:rPr lang="en-US" sz="36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3600" dirty="0" err="1" smtClean="0">
                <a:latin typeface="NikoshLight" pitchFamily="2" charset="0"/>
                <a:cs typeface="NikoshLight" pitchFamily="2" charset="0"/>
              </a:rPr>
              <a:t>খোলার</a:t>
            </a:r>
            <a:r>
              <a:rPr lang="en-US" sz="36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3600" dirty="0" err="1" smtClean="0">
                <a:latin typeface="NikoshLight" pitchFamily="2" charset="0"/>
                <a:cs typeface="NikoshLight" pitchFamily="2" charset="0"/>
              </a:rPr>
              <a:t>পদ্ধতি</a:t>
            </a:r>
            <a:r>
              <a:rPr lang="en-US" sz="3600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লেখ।</a:t>
            </a:r>
            <a:endParaRPr lang="en-US" sz="4000" dirty="0" smtClean="0">
              <a:latin typeface="NikoshLight" pitchFamily="2" charset="0"/>
              <a:cs typeface="NikoshLight" pitchFamily="2" charset="0"/>
            </a:endParaRPr>
          </a:p>
          <a:p>
            <a:pPr marL="342900" indent="-342900"/>
            <a:endParaRPr lang="en-US" sz="4000" b="1" dirty="0" smtClean="0">
              <a:solidFill>
                <a:srgbClr val="1F200D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Clr>
                <a:schemeClr val="tx1"/>
              </a:buClr>
              <a:buSzPts val="4800"/>
              <a:buFont typeface="NikoshBAN" pitchFamily="2" charset="0"/>
              <a:buChar char="•"/>
            </a:pP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1" descr="Purple mesh"/>
          <p:cNvSpPr>
            <a:spLocks noChangeArrowheads="1"/>
          </p:cNvSpPr>
          <p:nvPr/>
        </p:nvSpPr>
        <p:spPr bwMode="auto">
          <a:xfrm>
            <a:off x="1447800" y="304800"/>
            <a:ext cx="6477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ফর্মূলা ব্যবহার করে হিসাব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4495800" y="59436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19200"/>
            <a:ext cx="8229600" cy="4681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371600" y="5898118"/>
            <a:ext cx="6096000" cy="578882"/>
          </a:xfrm>
          <a:prstGeom prst="roundRect">
            <a:avLst/>
          </a:prstGeom>
          <a:noFill/>
          <a:ln w="38100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= sum (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+mj-lt"/>
                <a:cs typeface="NikoshBAN" pitchFamily="2" charset="0"/>
              </a:rPr>
              <a:t>B2:B7)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               Enter</a:t>
            </a:r>
            <a:endParaRPr lang="bn-BD" sz="28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1" descr="Purple mesh"/>
          <p:cNvSpPr>
            <a:spLocks noChangeArrowheads="1"/>
          </p:cNvSpPr>
          <p:nvPr/>
        </p:nvSpPr>
        <p:spPr bwMode="auto">
          <a:xfrm>
            <a:off x="1524000" y="381000"/>
            <a:ext cx="6477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ফর্মূলা ব্যবহার করে হিসাব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371600"/>
            <a:ext cx="8296275" cy="5105400"/>
          </a:xfrm>
          <a:prstGeom prst="rect">
            <a:avLst/>
          </a:prstGeom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524000" y="381000"/>
            <a:ext cx="64770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ফর্মূলা ব্যবহার করে হিসাব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62800"/>
            <a:ext cx="9797143" cy="5486400"/>
          </a:xfrm>
          <a:prstGeom prst="rect">
            <a:avLst/>
          </a:prstGeom>
        </p:spPr>
      </p:pic>
      <p:pic>
        <p:nvPicPr>
          <p:cNvPr id="14" name="Picture 13" descr="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295401"/>
            <a:ext cx="8305800" cy="3970878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295400" y="5562600"/>
            <a:ext cx="6096000" cy="578882"/>
          </a:xfrm>
          <a:prstGeom prst="roundRect">
            <a:avLst/>
          </a:prstGeom>
          <a:noFill/>
          <a:ln w="38100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= sum (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+mj-lt"/>
                <a:cs typeface="NikoshBAN" pitchFamily="2" charset="0"/>
              </a:rPr>
              <a:t>B2:E2)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               Enter</a:t>
            </a:r>
            <a:endParaRPr lang="bn-BD" sz="28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4495800" y="556260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1" descr="Purple mesh"/>
          <p:cNvSpPr>
            <a:spLocks noChangeArrowheads="1"/>
          </p:cNvSpPr>
          <p:nvPr/>
        </p:nvSpPr>
        <p:spPr bwMode="auto">
          <a:xfrm>
            <a:off x="1752600" y="381000"/>
            <a:ext cx="5486400" cy="57888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স্প্রেডশিট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0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63127"/>
            <a:ext cx="8381999" cy="5061474"/>
          </a:xfrm>
          <a:prstGeom prst="rect">
            <a:avLst/>
          </a:prstGeom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Photo01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686800" cy="634365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" name="Picture 7" descr="Pictur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1" y="1725446"/>
            <a:ext cx="4191000" cy="23893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1" descr="Purple mesh"/>
          <p:cNvSpPr>
            <a:spLocks noChangeArrowheads="1"/>
          </p:cNvSpPr>
          <p:nvPr/>
        </p:nvSpPr>
        <p:spPr bwMode="auto">
          <a:xfrm>
            <a:off x="2882900" y="436007"/>
            <a:ext cx="3060700" cy="78319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 descr="darkness blues wide"/>
          <p:cNvSpPr>
            <a:spLocks noChangeArrowheads="1"/>
          </p:cNvSpPr>
          <p:nvPr/>
        </p:nvSpPr>
        <p:spPr bwMode="auto">
          <a:xfrm>
            <a:off x="1066800" y="4114800"/>
            <a:ext cx="7543800" cy="2057400"/>
          </a:xfrm>
          <a:prstGeom prst="horizontalScroll">
            <a:avLst/>
          </a:prstGeom>
          <a:pattFill prst="pct40">
            <a:fgClr>
              <a:schemeClr val="hlink"/>
            </a:fgClr>
            <a:bgClr>
              <a:schemeClr val="folHlink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txBody>
          <a:bodyPr anchor="ctr"/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স্প্রেডশিট বলতে কী বুঝ?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স্প্রেডশিট-এ ফর্মূলা ব্যবহার করে ৫টি সেল এর যোগ করার নিয়ম  লেখ।</a:t>
            </a:r>
          </a:p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Photo00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  <p:sp>
        <p:nvSpPr>
          <p:cNvPr id="5" name="TextBox 1"/>
          <p:cNvSpPr>
            <a:spLocks noChangeArrowheads="1"/>
          </p:cNvSpPr>
          <p:nvPr/>
        </p:nvSpPr>
        <p:spPr bwMode="auto">
          <a:xfrm>
            <a:off x="2743200" y="698500"/>
            <a:ext cx="3046412" cy="1021556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1" descr="Purple mesh"/>
          <p:cNvSpPr>
            <a:spLocks noChangeArrowheads="1"/>
          </p:cNvSpPr>
          <p:nvPr/>
        </p:nvSpPr>
        <p:spPr bwMode="auto">
          <a:xfrm>
            <a:off x="762000" y="3200400"/>
            <a:ext cx="7772400" cy="2349579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পরীক্ষার ফলাফল সংরক্ষণে এবং ফলাফল প্রকাশে স্প্রেডশিট ব্যবহার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কেন সুবিধাজনক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তোমার যুক্তি দাও।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 Single Corner Rectangle 4"/>
          <p:cNvSpPr/>
          <p:nvPr/>
        </p:nvSpPr>
        <p:spPr>
          <a:xfrm>
            <a:off x="1219200" y="2590800"/>
            <a:ext cx="6716423" cy="17526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ক্লাসের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করছি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</TotalTime>
  <Words>541</Words>
  <Application>Microsoft Office PowerPoint</Application>
  <PresentationFormat>On-screen Show (4:3)</PresentationFormat>
  <Paragraphs>95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HARUNSIR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HARUNSIR</dc:creator>
  <cp:lastModifiedBy>DeLL</cp:lastModifiedBy>
  <cp:revision>280</cp:revision>
  <dcterms:created xsi:type="dcterms:W3CDTF">2015-05-05T06:43:27Z</dcterms:created>
  <dcterms:modified xsi:type="dcterms:W3CDTF">2019-09-29T01:32:39Z</dcterms:modified>
</cp:coreProperties>
</file>