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5" r:id="rId3"/>
    <p:sldId id="261" r:id="rId4"/>
    <p:sldId id="260" r:id="rId5"/>
    <p:sldId id="259" r:id="rId6"/>
    <p:sldId id="279" r:id="rId7"/>
    <p:sldId id="273" r:id="rId8"/>
    <p:sldId id="276" r:id="rId9"/>
    <p:sldId id="272" r:id="rId10"/>
    <p:sldId id="277" r:id="rId11"/>
    <p:sldId id="264" r:id="rId12"/>
    <p:sldId id="265" r:id="rId13"/>
    <p:sldId id="278" r:id="rId14"/>
    <p:sldId id="267" r:id="rId15"/>
    <p:sldId id="266" r:id="rId16"/>
    <p:sldId id="257" r:id="rId17"/>
    <p:sldId id="256" r:id="rId18"/>
    <p:sldId id="263"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57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E0E584F-FC5E-4829-9818-63693F110FB4}"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238738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333689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5913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9627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1485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32861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193440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147382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17294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E584F-FC5E-4829-9818-63693F110FB4}"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425788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0E584F-FC5E-4829-9818-63693F110FB4}"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202941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0E584F-FC5E-4829-9818-63693F110FB4}"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32405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0E584F-FC5E-4829-9818-63693F110FB4}"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6927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E584F-FC5E-4829-9818-63693F110FB4}"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192851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E584F-FC5E-4829-9818-63693F110FB4}"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124075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E584F-FC5E-4829-9818-63693F110FB4}"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E3834-CBE7-4CD9-8DDE-67FCC115006D}" type="slidenum">
              <a:rPr lang="en-US" smtClean="0"/>
              <a:t>‹#›</a:t>
            </a:fld>
            <a:endParaRPr lang="en-US"/>
          </a:p>
        </p:txBody>
      </p:sp>
    </p:spTree>
    <p:extLst>
      <p:ext uri="{BB962C8B-B14F-4D97-AF65-F5344CB8AC3E}">
        <p14:creationId xmlns:p14="http://schemas.microsoft.com/office/powerpoint/2010/main" val="306682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E0E584F-FC5E-4829-9818-63693F110FB4}" type="datetimeFigureOut">
              <a:rPr lang="en-US" smtClean="0"/>
              <a:t>10/27/2019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26E3834-CBE7-4CD9-8DDE-67FCC115006D}" type="slidenum">
              <a:rPr lang="en-US" smtClean="0"/>
              <a:t>‹#›</a:t>
            </a:fld>
            <a:endParaRPr lang="en-US"/>
          </a:p>
        </p:txBody>
      </p:sp>
    </p:spTree>
    <p:extLst>
      <p:ext uri="{BB962C8B-B14F-4D97-AF65-F5344CB8AC3E}">
        <p14:creationId xmlns:p14="http://schemas.microsoft.com/office/powerpoint/2010/main" val="8604734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i.kabir01111@gmail.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177423"/>
            <a:ext cx="6673755" cy="523220"/>
          </a:xfrm>
          <a:prstGeom prst="rect">
            <a:avLst/>
          </a:prstGeom>
          <a:noFill/>
        </p:spPr>
        <p:txBody>
          <a:bodyPr wrap="square" rtlCol="0">
            <a:spAutoFit/>
          </a:bodyPr>
          <a:lstStyle/>
          <a:p>
            <a:r>
              <a:rPr lang="en-US" sz="2800" dirty="0" smtClean="0"/>
              <a:t>Dear students, welcome to my class</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5086" y="1149824"/>
            <a:ext cx="6851176" cy="4281985"/>
          </a:xfrm>
          <a:prstGeom prst="rect">
            <a:avLst/>
          </a:prstGeom>
        </p:spPr>
      </p:pic>
    </p:spTree>
    <p:extLst>
      <p:ext uri="{BB962C8B-B14F-4D97-AF65-F5344CB8AC3E}">
        <p14:creationId xmlns:p14="http://schemas.microsoft.com/office/powerpoint/2010/main" val="4258954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0" y="2204321"/>
            <a:ext cx="2715904" cy="1555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Lofty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798" y="1009715"/>
            <a:ext cx="6352731" cy="4367503"/>
          </a:xfrm>
          <a:prstGeom prst="rect">
            <a:avLst/>
          </a:prstGeom>
        </p:spPr>
      </p:pic>
      <p:sp>
        <p:nvSpPr>
          <p:cNvPr id="6" name="Left Arrow 5"/>
          <p:cNvSpPr/>
          <p:nvPr/>
        </p:nvSpPr>
        <p:spPr>
          <a:xfrm>
            <a:off x="9123529" y="2020075"/>
            <a:ext cx="2961564" cy="17400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Tall, high, giant</a:t>
            </a:r>
            <a:endParaRPr lang="en-US" dirty="0"/>
          </a:p>
        </p:txBody>
      </p:sp>
    </p:spTree>
    <p:extLst>
      <p:ext uri="{BB962C8B-B14F-4D97-AF65-F5344CB8AC3E}">
        <p14:creationId xmlns:p14="http://schemas.microsoft.com/office/powerpoint/2010/main" val="21745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893" y="1110048"/>
            <a:ext cx="6682659" cy="4459156"/>
          </a:xfrm>
          <a:prstGeom prst="rect">
            <a:avLst/>
          </a:prstGeom>
        </p:spPr>
      </p:pic>
      <p:sp>
        <p:nvSpPr>
          <p:cNvPr id="3" name="Right Arrow 2"/>
          <p:cNvSpPr/>
          <p:nvPr/>
        </p:nvSpPr>
        <p:spPr>
          <a:xfrm>
            <a:off x="0" y="2431133"/>
            <a:ext cx="2483893" cy="1501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Survey</a:t>
            </a:r>
            <a:endParaRPr lang="en-US" dirty="0"/>
          </a:p>
        </p:txBody>
      </p:sp>
      <p:sp>
        <p:nvSpPr>
          <p:cNvPr id="4" name="Left Arrow 3"/>
          <p:cNvSpPr/>
          <p:nvPr/>
        </p:nvSpPr>
        <p:spPr>
          <a:xfrm>
            <a:off x="9135647" y="2432965"/>
            <a:ext cx="3003840" cy="1813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Study, review, scrutiny</a:t>
            </a:r>
            <a:endParaRPr lang="en-US" dirty="0"/>
          </a:p>
        </p:txBody>
      </p:sp>
    </p:spTree>
    <p:extLst>
      <p:ext uri="{BB962C8B-B14F-4D97-AF65-F5344CB8AC3E}">
        <p14:creationId xmlns:p14="http://schemas.microsoft.com/office/powerpoint/2010/main" val="39156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987" y="1286255"/>
            <a:ext cx="4581646" cy="4234870"/>
          </a:xfrm>
          <a:prstGeom prst="rect">
            <a:avLst/>
          </a:prstGeom>
        </p:spPr>
      </p:pic>
      <p:sp>
        <p:nvSpPr>
          <p:cNvPr id="3" name="Right Arrow 2"/>
          <p:cNvSpPr/>
          <p:nvPr/>
        </p:nvSpPr>
        <p:spPr>
          <a:xfrm>
            <a:off x="122829" y="2591648"/>
            <a:ext cx="2756848" cy="1624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a:t>
            </a:r>
            <a:endParaRPr lang="en-US" dirty="0"/>
          </a:p>
        </p:txBody>
      </p:sp>
      <p:sp>
        <p:nvSpPr>
          <p:cNvPr id="4" name="Left Arrow 3"/>
          <p:cNvSpPr/>
          <p:nvPr/>
        </p:nvSpPr>
        <p:spPr>
          <a:xfrm>
            <a:off x="7820168" y="2509761"/>
            <a:ext cx="2934268" cy="17878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Investigation, experiment, testing, analysis</a:t>
            </a:r>
            <a:endParaRPr lang="en-US" dirty="0"/>
          </a:p>
        </p:txBody>
      </p:sp>
    </p:spTree>
    <p:extLst>
      <p:ext uri="{BB962C8B-B14F-4D97-AF65-F5344CB8AC3E}">
        <p14:creationId xmlns:p14="http://schemas.microsoft.com/office/powerpoint/2010/main" val="12863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04" y="1269241"/>
            <a:ext cx="6509982" cy="4339988"/>
          </a:xfrm>
          <a:prstGeom prst="rect">
            <a:avLst/>
          </a:prstGeom>
        </p:spPr>
      </p:pic>
      <p:sp>
        <p:nvSpPr>
          <p:cNvPr id="5" name="Right Arrow 4"/>
          <p:cNvSpPr/>
          <p:nvPr/>
        </p:nvSpPr>
        <p:spPr>
          <a:xfrm>
            <a:off x="0" y="2657901"/>
            <a:ext cx="2440104" cy="1562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a:t>
            </a:r>
            <a:endParaRPr lang="en-US" dirty="0"/>
          </a:p>
        </p:txBody>
      </p:sp>
      <p:sp>
        <p:nvSpPr>
          <p:cNvPr id="6" name="Left Arrow 5"/>
          <p:cNvSpPr/>
          <p:nvPr/>
        </p:nvSpPr>
        <p:spPr>
          <a:xfrm>
            <a:off x="8950086" y="2599897"/>
            <a:ext cx="2729552" cy="1678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Halt, hamper, obstruct</a:t>
            </a:r>
            <a:endParaRPr lang="en-US" dirty="0"/>
          </a:p>
        </p:txBody>
      </p:sp>
    </p:spTree>
    <p:extLst>
      <p:ext uri="{BB962C8B-B14F-4D97-AF65-F5344CB8AC3E}">
        <p14:creationId xmlns:p14="http://schemas.microsoft.com/office/powerpoint/2010/main" val="26706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129" y="865287"/>
            <a:ext cx="10408694" cy="5078313"/>
          </a:xfrm>
          <a:prstGeom prst="rect">
            <a:avLst/>
          </a:prstGeom>
        </p:spPr>
        <p:txBody>
          <a:bodyPr wrap="square">
            <a:spAutoFit/>
          </a:bodyPr>
          <a:lstStyle/>
          <a:p>
            <a:r>
              <a:rPr lang="en-US" b="1" dirty="0" smtClean="0"/>
              <a:t>Paharpur is an important archaeological site situated in a village named Paharpur in </a:t>
            </a:r>
            <a:r>
              <a:rPr lang="en-US" b="1" dirty="0" err="1" smtClean="0"/>
              <a:t>Naogaon</a:t>
            </a:r>
            <a:r>
              <a:rPr lang="en-US" b="1" dirty="0" smtClean="0"/>
              <a:t> district of northern Bangladesh. </a:t>
            </a:r>
            <a:r>
              <a:rPr lang="en-US" b="1" dirty="0" err="1" smtClean="0"/>
              <a:t>Naogaon</a:t>
            </a:r>
            <a:r>
              <a:rPr lang="en-US" b="1" dirty="0" smtClean="0"/>
              <a:t> is mainly plain land but in the middle of it stood a hill covered with jungle. When the jungle was cleared and the hill excavated, there emerged a lofty ruin of an ancient temple. The temple is about 24 </a:t>
            </a:r>
            <a:r>
              <a:rPr lang="en-US" b="1" dirty="0" err="1" smtClean="0"/>
              <a:t>metre</a:t>
            </a:r>
            <a:r>
              <a:rPr lang="en-US" b="1" dirty="0" smtClean="0"/>
              <a:t> high from the surrounding level. </a:t>
            </a:r>
            <a:r>
              <a:rPr lang="en-US" b="1" dirty="0" err="1" smtClean="0"/>
              <a:t>Pahar</a:t>
            </a:r>
            <a:r>
              <a:rPr lang="en-US" b="1" dirty="0" smtClean="0"/>
              <a:t> means hill. Hence is the name Paharpur.</a:t>
            </a:r>
            <a:br>
              <a:rPr lang="en-US" b="1" dirty="0" smtClean="0"/>
            </a:br>
            <a:r>
              <a:rPr lang="en-US" b="1" dirty="0" smtClean="0"/>
              <a:t/>
            </a:r>
            <a:br>
              <a:rPr lang="en-US" b="1" dirty="0" smtClean="0"/>
            </a:br>
            <a:r>
              <a:rPr lang="en-US" b="1" dirty="0" smtClean="0"/>
              <a:t>The Paharpur site has been excavated and re-excavated a number of times by archaeologists. Sir Alexander visited the place in 1879. Cunningham intended to carry out an extensive excavation but was prevented by the land owner. Nevertheless, he was satisfied with whatever excavation he was permitted to carry out. The site was declared to be protected by the Archaeological Survey of India in 1919 under the Ancient Monuments Preservation Act of 1904.</a:t>
            </a:r>
          </a:p>
          <a:p>
            <a:endParaRPr lang="en-US" b="1" dirty="0" smtClean="0">
              <a:latin typeface="Roboto"/>
            </a:endParaRPr>
          </a:p>
          <a:p>
            <a:r>
              <a:rPr lang="en-US" b="1" dirty="0" smtClean="0">
                <a:latin typeface="Roboto"/>
              </a:rPr>
              <a:t>Systematic and regular excavation started jointly by Archaeological Survey of India, and </a:t>
            </a:r>
            <a:r>
              <a:rPr lang="en-US" b="1" dirty="0" err="1" smtClean="0">
                <a:latin typeface="Roboto"/>
              </a:rPr>
              <a:t>Varendra</a:t>
            </a:r>
            <a:r>
              <a:rPr lang="en-US" b="1" dirty="0" smtClean="0">
                <a:latin typeface="Roboto"/>
              </a:rPr>
              <a:t> Research Society of </a:t>
            </a:r>
            <a:r>
              <a:rPr lang="en-US" b="1" dirty="0" err="1" smtClean="0">
                <a:latin typeface="Roboto"/>
              </a:rPr>
              <a:t>Rajshahi</a:t>
            </a:r>
            <a:r>
              <a:rPr lang="en-US" b="1" dirty="0" smtClean="0">
                <a:latin typeface="Roboto"/>
              </a:rPr>
              <a:t> and Kolkata (at that time known as Calcutta) University in 1923. They excavated the south west corner of the monastery. Next in 1925-26 RD Banerjee excavated the northern part of the central mound. From 1926-27 onward, excavation was carried out under the supervision of KN </a:t>
            </a:r>
            <a:r>
              <a:rPr lang="en-US" b="1" dirty="0" err="1" smtClean="0">
                <a:latin typeface="Roboto"/>
              </a:rPr>
              <a:t>Dikshit</a:t>
            </a:r>
            <a:r>
              <a:rPr lang="en-US" b="1" dirty="0" smtClean="0">
                <a:latin typeface="Roboto"/>
              </a:rPr>
              <a:t>.</a:t>
            </a:r>
            <a:r>
              <a:rPr lang="en-US" dirty="0" smtClean="0">
                <a:latin typeface="Roboto"/>
              </a:rPr>
              <a:t/>
            </a:r>
            <a:br>
              <a:rPr lang="en-US" dirty="0" smtClean="0">
                <a:latin typeface="Roboto"/>
              </a:rPr>
            </a:br>
            <a:r>
              <a:rPr lang="en-US" dirty="0" smtClean="0">
                <a:latin typeface="Roboto"/>
              </a:rPr>
              <a:t/>
            </a:r>
            <a:br>
              <a:rPr lang="en-US" dirty="0" smtClean="0">
                <a:latin typeface="Roboto"/>
              </a:rPr>
            </a:br>
            <a:endParaRPr lang="en-US" dirty="0"/>
          </a:p>
        </p:txBody>
      </p:sp>
      <p:sp>
        <p:nvSpPr>
          <p:cNvPr id="6" name="TextBox 5"/>
          <p:cNvSpPr txBox="1"/>
          <p:nvPr/>
        </p:nvSpPr>
        <p:spPr>
          <a:xfrm>
            <a:off x="1028129" y="327546"/>
            <a:ext cx="9034818" cy="369332"/>
          </a:xfrm>
          <a:prstGeom prst="rect">
            <a:avLst/>
          </a:prstGeom>
          <a:noFill/>
        </p:spPr>
        <p:txBody>
          <a:bodyPr wrap="square" rtlCol="0">
            <a:spAutoFit/>
          </a:bodyPr>
          <a:lstStyle/>
          <a:p>
            <a:r>
              <a:rPr lang="en-US" dirty="0" smtClean="0"/>
              <a:t>Read the text- A and answer the following questions-</a:t>
            </a:r>
            <a:endParaRPr lang="en-US" dirty="0"/>
          </a:p>
        </p:txBody>
      </p:sp>
    </p:spTree>
    <p:extLst>
      <p:ext uri="{BB962C8B-B14F-4D97-AF65-F5344CB8AC3E}">
        <p14:creationId xmlns:p14="http://schemas.microsoft.com/office/powerpoint/2010/main" val="22113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1695" y="341194"/>
            <a:ext cx="9635320" cy="6186309"/>
          </a:xfrm>
          <a:prstGeom prst="rect">
            <a:avLst/>
          </a:prstGeom>
          <a:noFill/>
        </p:spPr>
        <p:txBody>
          <a:bodyPr wrap="square" rtlCol="0">
            <a:spAutoFit/>
          </a:bodyPr>
          <a:lstStyle/>
          <a:p>
            <a:r>
              <a:rPr lang="en-US" b="1" dirty="0">
                <a:latin typeface="Roboto"/>
              </a:rPr>
              <a:t>The Department of Archaeology of Bangladesh brought the site under further excavation after independence. The operation took place in two phases. The first phase was initiated in 1981-82 and continued to 1984-1985. The second phase was started in 1988-89 and continued to 1990-91.</a:t>
            </a:r>
            <a:br>
              <a:rPr lang="en-US" b="1" dirty="0">
                <a:latin typeface="Roboto"/>
              </a:rPr>
            </a:br>
            <a:endParaRPr lang="en-US" b="1" dirty="0" smtClean="0">
              <a:latin typeface="Roboto"/>
            </a:endParaRPr>
          </a:p>
          <a:p>
            <a:r>
              <a:rPr lang="en-US" b="1" dirty="0" smtClean="0">
                <a:latin typeface="Roboto"/>
              </a:rPr>
              <a:t>Pre-liberation </a:t>
            </a:r>
            <a:r>
              <a:rPr lang="en-US" b="1" dirty="0">
                <a:latin typeface="Roboto"/>
              </a:rPr>
              <a:t>expeditions have revealed the architecture of a vast Buddhist monastery, the </a:t>
            </a:r>
            <a:r>
              <a:rPr lang="en-US" b="1" dirty="0" err="1">
                <a:latin typeface="Roboto"/>
              </a:rPr>
              <a:t>Somapura</a:t>
            </a:r>
            <a:r>
              <a:rPr lang="en-US" b="1" dirty="0">
                <a:latin typeface="Roboto"/>
              </a:rPr>
              <a:t> </a:t>
            </a:r>
            <a:r>
              <a:rPr lang="en-US" b="1" dirty="0" err="1">
                <a:latin typeface="Roboto"/>
              </a:rPr>
              <a:t>Mahavihara</a:t>
            </a:r>
            <a:r>
              <a:rPr lang="en-US" b="1" dirty="0">
                <a:latin typeface="Roboto"/>
              </a:rPr>
              <a:t>. It is dominated by the central shrine, attracting immediate attention by its lofty height and unusual architectural design.</a:t>
            </a:r>
          </a:p>
          <a:p>
            <a:r>
              <a:rPr lang="en-US" b="1" dirty="0"/>
              <a:t> </a:t>
            </a:r>
            <a:br>
              <a:rPr lang="en-US" b="1" dirty="0"/>
            </a:br>
            <a:endParaRPr lang="en-US" b="1" dirty="0"/>
          </a:p>
          <a:p>
            <a:r>
              <a:rPr lang="en-US" b="1" dirty="0" err="1">
                <a:latin typeface="Roboto"/>
              </a:rPr>
              <a:t>Somapura</a:t>
            </a:r>
            <a:r>
              <a:rPr lang="en-US" b="1" dirty="0">
                <a:latin typeface="Roboto"/>
              </a:rPr>
              <a:t> </a:t>
            </a:r>
            <a:r>
              <a:rPr lang="en-US" b="1" dirty="0" err="1">
                <a:latin typeface="Roboto"/>
              </a:rPr>
              <a:t>Mahavihara</a:t>
            </a:r>
            <a:r>
              <a:rPr lang="en-US" b="1" dirty="0">
                <a:latin typeface="Roboto"/>
              </a:rPr>
              <a:t> was one of the most famous Buddhist institutions for monks of ancient Bengal and in southern Asia. The excavated complex at Paharpur has been identified as </a:t>
            </a:r>
            <a:r>
              <a:rPr lang="en-US" b="1" dirty="0" err="1">
                <a:latin typeface="Roboto"/>
              </a:rPr>
              <a:t>Somapura</a:t>
            </a:r>
            <a:r>
              <a:rPr lang="en-US" b="1" dirty="0">
                <a:latin typeface="Roboto"/>
              </a:rPr>
              <a:t> </a:t>
            </a:r>
            <a:r>
              <a:rPr lang="en-US" b="1" dirty="0" err="1">
                <a:latin typeface="Roboto"/>
              </a:rPr>
              <a:t>Mahavihara</a:t>
            </a:r>
            <a:r>
              <a:rPr lang="en-US" b="1" dirty="0">
                <a:latin typeface="Roboto"/>
              </a:rPr>
              <a:t> built by the Second Pala king </a:t>
            </a:r>
            <a:r>
              <a:rPr lang="en-US" b="1" dirty="0" err="1">
                <a:latin typeface="Roboto"/>
              </a:rPr>
              <a:t>Dharmapala</a:t>
            </a:r>
            <a:r>
              <a:rPr lang="en-US" b="1" dirty="0">
                <a:latin typeface="Roboto"/>
              </a:rPr>
              <a:t> (781-821 AD). Some clay seals from the ruins bear the inscription Shri-somapure-Shri-Dharmapaladeva-Mahavihariyarya-bhiksu-sangghasya.</a:t>
            </a:r>
            <a:br>
              <a:rPr lang="en-US" b="1" dirty="0">
                <a:latin typeface="Roboto"/>
              </a:rPr>
            </a:br>
            <a:r>
              <a:rPr lang="en-US" b="1" dirty="0">
                <a:latin typeface="Roboto"/>
              </a:rPr>
              <a:t/>
            </a:r>
            <a:br>
              <a:rPr lang="en-US" b="1" dirty="0">
                <a:latin typeface="Roboto"/>
              </a:rPr>
            </a:br>
            <a:r>
              <a:rPr lang="en-US" b="1" dirty="0">
                <a:latin typeface="Roboto"/>
              </a:rPr>
              <a:t>The Pala rules were devout Buddhists and they founded a number of monasteries throughout their growing empire. Some of them became great </a:t>
            </a:r>
            <a:r>
              <a:rPr lang="en-US" b="1" dirty="0" err="1">
                <a:latin typeface="Roboto"/>
              </a:rPr>
              <a:t>centres</a:t>
            </a:r>
            <a:r>
              <a:rPr lang="en-US" b="1" dirty="0">
                <a:latin typeface="Roboto"/>
              </a:rPr>
              <a:t> of learning and their reputation quickly spread throughout Asia. </a:t>
            </a:r>
            <a:r>
              <a:rPr lang="en-US" b="1" dirty="0" err="1">
                <a:latin typeface="Roboto"/>
              </a:rPr>
              <a:t>Somapura</a:t>
            </a:r>
            <a:r>
              <a:rPr lang="en-US" b="1" dirty="0">
                <a:latin typeface="Roboto"/>
              </a:rPr>
              <a:t> </a:t>
            </a:r>
            <a:r>
              <a:rPr lang="en-US" b="1" dirty="0" err="1">
                <a:latin typeface="Roboto"/>
              </a:rPr>
              <a:t>Mahavihara’s</a:t>
            </a:r>
            <a:r>
              <a:rPr lang="en-US" b="1" dirty="0">
                <a:latin typeface="Roboto"/>
              </a:rPr>
              <a:t> close relationship with the ruling dynasty implied that it shared the political ups and downs of its benefactors. </a:t>
            </a:r>
          </a:p>
          <a:p>
            <a:r>
              <a:rPr lang="en-US" b="1" dirty="0"/>
              <a:t> </a:t>
            </a:r>
          </a:p>
        </p:txBody>
      </p:sp>
    </p:spTree>
    <p:extLst>
      <p:ext uri="{BB962C8B-B14F-4D97-AF65-F5344CB8AC3E}">
        <p14:creationId xmlns:p14="http://schemas.microsoft.com/office/powerpoint/2010/main" val="40619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5648" y="29767"/>
            <a:ext cx="3971498" cy="646331"/>
          </a:xfrm>
          <a:prstGeom prst="rect">
            <a:avLst/>
          </a:prstGeom>
          <a:noFill/>
        </p:spPr>
        <p:txBody>
          <a:bodyPr wrap="square" rtlCol="0">
            <a:spAutoFit/>
          </a:bodyPr>
          <a:lstStyle/>
          <a:p>
            <a:r>
              <a:rPr lang="en-US" sz="3600" u="sng" dirty="0" smtClean="0"/>
              <a:t>Individual work</a:t>
            </a:r>
            <a:endParaRPr lang="en-US" sz="3600" u="sng" dirty="0"/>
          </a:p>
        </p:txBody>
      </p:sp>
      <p:sp>
        <p:nvSpPr>
          <p:cNvPr id="2" name="TextBox 1"/>
          <p:cNvSpPr txBox="1"/>
          <p:nvPr/>
        </p:nvSpPr>
        <p:spPr>
          <a:xfrm>
            <a:off x="1624084" y="1081151"/>
            <a:ext cx="5936776" cy="461665"/>
          </a:xfrm>
          <a:prstGeom prst="rect">
            <a:avLst/>
          </a:prstGeom>
          <a:noFill/>
        </p:spPr>
        <p:txBody>
          <a:bodyPr wrap="square" rtlCol="0">
            <a:spAutoFit/>
          </a:bodyPr>
          <a:lstStyle/>
          <a:p>
            <a:r>
              <a:rPr lang="en-US" sz="2400" dirty="0" smtClean="0"/>
              <a:t> </a:t>
            </a:r>
            <a:r>
              <a:rPr lang="en-US" sz="2400" b="1" dirty="0" smtClean="0"/>
              <a:t>Read the text- A and fill in the blanks-</a:t>
            </a:r>
            <a:endParaRPr lang="en-US" sz="2400" b="1" dirty="0"/>
          </a:p>
        </p:txBody>
      </p:sp>
      <p:sp>
        <p:nvSpPr>
          <p:cNvPr id="5" name="TextBox 4"/>
          <p:cNvSpPr txBox="1"/>
          <p:nvPr/>
        </p:nvSpPr>
        <p:spPr>
          <a:xfrm>
            <a:off x="1624084" y="1773648"/>
            <a:ext cx="8584442" cy="3108543"/>
          </a:xfrm>
          <a:prstGeom prst="rect">
            <a:avLst/>
          </a:prstGeom>
          <a:noFill/>
        </p:spPr>
        <p:txBody>
          <a:bodyPr wrap="square" rtlCol="0">
            <a:spAutoFit/>
          </a:bodyPr>
          <a:lstStyle/>
          <a:p>
            <a:r>
              <a:rPr lang="en-US" sz="2800" dirty="0" err="1" smtClean="0">
                <a:solidFill>
                  <a:schemeClr val="accent1">
                    <a:lumMod val="75000"/>
                  </a:schemeClr>
                </a:solidFill>
              </a:rPr>
              <a:t>Paharpur</a:t>
            </a:r>
            <a:r>
              <a:rPr lang="en-US" sz="2800" dirty="0" smtClean="0">
                <a:solidFill>
                  <a:schemeClr val="accent1">
                    <a:lumMod val="75000"/>
                  </a:schemeClr>
                </a:solidFill>
              </a:rPr>
              <a:t> a)_ </a:t>
            </a:r>
            <a:r>
              <a:rPr lang="en-US" sz="2800" dirty="0">
                <a:solidFill>
                  <a:schemeClr val="accent1">
                    <a:lumMod val="75000"/>
                  </a:schemeClr>
                </a:solidFill>
              </a:rPr>
              <a:t>an important archaeological site </a:t>
            </a:r>
            <a:r>
              <a:rPr lang="en-US" sz="2800" dirty="0" smtClean="0">
                <a:solidFill>
                  <a:schemeClr val="accent1">
                    <a:lumMod val="75000"/>
                  </a:schemeClr>
                </a:solidFill>
              </a:rPr>
              <a:t>b)_ </a:t>
            </a:r>
            <a:r>
              <a:rPr lang="en-US" sz="2800" dirty="0">
                <a:solidFill>
                  <a:schemeClr val="accent1">
                    <a:lumMod val="75000"/>
                  </a:schemeClr>
                </a:solidFill>
              </a:rPr>
              <a:t>in a village named </a:t>
            </a:r>
            <a:r>
              <a:rPr lang="en-US" sz="2800" dirty="0" err="1">
                <a:solidFill>
                  <a:schemeClr val="accent1">
                    <a:lumMod val="75000"/>
                  </a:schemeClr>
                </a:solidFill>
              </a:rPr>
              <a:t>Paharpur</a:t>
            </a:r>
            <a:r>
              <a:rPr lang="en-US" sz="2800" dirty="0">
                <a:solidFill>
                  <a:schemeClr val="accent1">
                    <a:lumMod val="75000"/>
                  </a:schemeClr>
                </a:solidFill>
              </a:rPr>
              <a:t> in </a:t>
            </a:r>
            <a:r>
              <a:rPr lang="en-US" sz="2800" dirty="0" err="1">
                <a:solidFill>
                  <a:schemeClr val="accent1">
                    <a:lumMod val="75000"/>
                  </a:schemeClr>
                </a:solidFill>
              </a:rPr>
              <a:t>Naogaon</a:t>
            </a:r>
            <a:r>
              <a:rPr lang="en-US" sz="2800" dirty="0">
                <a:solidFill>
                  <a:schemeClr val="accent1">
                    <a:lumMod val="75000"/>
                  </a:schemeClr>
                </a:solidFill>
              </a:rPr>
              <a:t> district of northern Bangladesh</a:t>
            </a:r>
            <a:r>
              <a:rPr lang="en-US" sz="2800" dirty="0" smtClean="0">
                <a:solidFill>
                  <a:schemeClr val="accent1">
                    <a:lumMod val="75000"/>
                  </a:schemeClr>
                </a:solidFill>
              </a:rPr>
              <a:t>. </a:t>
            </a:r>
            <a:r>
              <a:rPr lang="en-US" sz="2800" dirty="0">
                <a:solidFill>
                  <a:schemeClr val="accent1">
                    <a:lumMod val="75000"/>
                  </a:schemeClr>
                </a:solidFill>
              </a:rPr>
              <a:t>When the jungle </a:t>
            </a:r>
            <a:r>
              <a:rPr lang="en-US" sz="2800" dirty="0" smtClean="0">
                <a:solidFill>
                  <a:schemeClr val="accent1">
                    <a:lumMod val="75000"/>
                  </a:schemeClr>
                </a:solidFill>
              </a:rPr>
              <a:t>c)_ </a:t>
            </a:r>
            <a:r>
              <a:rPr lang="en-US" sz="2800" dirty="0">
                <a:solidFill>
                  <a:schemeClr val="accent1">
                    <a:lumMod val="75000"/>
                  </a:schemeClr>
                </a:solidFill>
              </a:rPr>
              <a:t>and the hill </a:t>
            </a:r>
            <a:r>
              <a:rPr lang="en-US" sz="2800" dirty="0" smtClean="0">
                <a:solidFill>
                  <a:schemeClr val="accent1">
                    <a:lumMod val="75000"/>
                  </a:schemeClr>
                </a:solidFill>
              </a:rPr>
              <a:t>d)_, </a:t>
            </a:r>
            <a:r>
              <a:rPr lang="en-US" sz="2800" dirty="0">
                <a:solidFill>
                  <a:schemeClr val="accent1">
                    <a:lumMod val="75000"/>
                  </a:schemeClr>
                </a:solidFill>
              </a:rPr>
              <a:t>there emerged a lofty ruin of an ancient temple. The temple is about 24 </a:t>
            </a:r>
            <a:r>
              <a:rPr lang="en-US" sz="2800" dirty="0" err="1">
                <a:solidFill>
                  <a:schemeClr val="accent1">
                    <a:lumMod val="75000"/>
                  </a:schemeClr>
                </a:solidFill>
              </a:rPr>
              <a:t>metre</a:t>
            </a:r>
            <a:r>
              <a:rPr lang="en-US" sz="2800" dirty="0">
                <a:solidFill>
                  <a:schemeClr val="accent1">
                    <a:lumMod val="75000"/>
                  </a:schemeClr>
                </a:solidFill>
              </a:rPr>
              <a:t> high from </a:t>
            </a:r>
            <a:r>
              <a:rPr lang="en-US" sz="2800" dirty="0" smtClean="0">
                <a:solidFill>
                  <a:schemeClr val="accent1">
                    <a:lumMod val="75000"/>
                  </a:schemeClr>
                </a:solidFill>
              </a:rPr>
              <a:t>the e)_ </a:t>
            </a:r>
            <a:r>
              <a:rPr lang="en-US" sz="2800" dirty="0">
                <a:solidFill>
                  <a:schemeClr val="accent1">
                    <a:lumMod val="75000"/>
                  </a:schemeClr>
                </a:solidFill>
              </a:rPr>
              <a:t>level. </a:t>
            </a:r>
            <a:r>
              <a:rPr lang="en-US" sz="2800" dirty="0" err="1">
                <a:solidFill>
                  <a:schemeClr val="accent1">
                    <a:lumMod val="75000"/>
                  </a:schemeClr>
                </a:solidFill>
              </a:rPr>
              <a:t>Pahar</a:t>
            </a:r>
            <a:r>
              <a:rPr lang="en-US" sz="2800" dirty="0">
                <a:solidFill>
                  <a:schemeClr val="accent1">
                    <a:lumMod val="75000"/>
                  </a:schemeClr>
                </a:solidFill>
              </a:rPr>
              <a:t> means hill. Hence is the name </a:t>
            </a:r>
            <a:r>
              <a:rPr lang="en-US" sz="2800" dirty="0" err="1">
                <a:solidFill>
                  <a:schemeClr val="accent1">
                    <a:lumMod val="75000"/>
                  </a:schemeClr>
                </a:solidFill>
              </a:rPr>
              <a:t>Paharpur</a:t>
            </a:r>
            <a:r>
              <a:rPr lang="en-US" sz="2800" dirty="0">
                <a:solidFill>
                  <a:schemeClr val="accent1">
                    <a:lumMod val="75000"/>
                  </a:schemeClr>
                </a:solidFill>
              </a:rPr>
              <a:t>.</a:t>
            </a:r>
            <a:br>
              <a:rPr lang="en-US" sz="2800" dirty="0">
                <a:solidFill>
                  <a:schemeClr val="accent1">
                    <a:lumMod val="75000"/>
                  </a:schemeClr>
                </a:solidFill>
              </a:rPr>
            </a:br>
            <a:endParaRPr lang="en-US" sz="2800" dirty="0">
              <a:solidFill>
                <a:schemeClr val="accent1">
                  <a:lumMod val="75000"/>
                </a:schemeClr>
              </a:solidFill>
            </a:endParaRPr>
          </a:p>
        </p:txBody>
      </p:sp>
      <p:sp>
        <p:nvSpPr>
          <p:cNvPr id="6" name="TextBox 5"/>
          <p:cNvSpPr txBox="1"/>
          <p:nvPr/>
        </p:nvSpPr>
        <p:spPr>
          <a:xfrm>
            <a:off x="1583141" y="5113023"/>
            <a:ext cx="10372298" cy="461665"/>
          </a:xfrm>
          <a:prstGeom prst="rect">
            <a:avLst/>
          </a:prstGeom>
          <a:solidFill>
            <a:schemeClr val="accent1"/>
          </a:solidFill>
        </p:spPr>
        <p:txBody>
          <a:bodyPr wrap="square" rtlCol="0">
            <a:spAutoFit/>
          </a:bodyPr>
          <a:lstStyle/>
          <a:p>
            <a:r>
              <a:rPr lang="en-US" sz="2400" dirty="0" smtClean="0"/>
              <a:t>Answer- a) is b) situated c) was cleared d) excavated e) surrounding</a:t>
            </a:r>
            <a:endParaRPr lang="en-US" sz="2400" dirty="0"/>
          </a:p>
        </p:txBody>
      </p:sp>
    </p:spTree>
    <p:extLst>
      <p:ext uri="{BB962C8B-B14F-4D97-AF65-F5344CB8AC3E}">
        <p14:creationId xmlns:p14="http://schemas.microsoft.com/office/powerpoint/2010/main" val="313205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4954" y="13900"/>
            <a:ext cx="2838735" cy="523220"/>
          </a:xfrm>
          <a:prstGeom prst="rect">
            <a:avLst/>
          </a:prstGeom>
          <a:noFill/>
        </p:spPr>
        <p:txBody>
          <a:bodyPr wrap="square" rtlCol="0">
            <a:spAutoFit/>
          </a:bodyPr>
          <a:lstStyle/>
          <a:p>
            <a:r>
              <a:rPr lang="en-US" sz="2800" u="sng" dirty="0" smtClean="0"/>
              <a:t>Group work</a:t>
            </a:r>
            <a:endParaRPr lang="en-US" sz="2800" u="sng" dirty="0"/>
          </a:p>
        </p:txBody>
      </p:sp>
      <p:sp>
        <p:nvSpPr>
          <p:cNvPr id="5" name="TextBox 4"/>
          <p:cNvSpPr txBox="1"/>
          <p:nvPr/>
        </p:nvSpPr>
        <p:spPr>
          <a:xfrm>
            <a:off x="1392070" y="1064145"/>
            <a:ext cx="10345005" cy="400110"/>
          </a:xfrm>
          <a:prstGeom prst="rect">
            <a:avLst/>
          </a:prstGeom>
          <a:solidFill>
            <a:schemeClr val="accent1">
              <a:lumMod val="40000"/>
              <a:lumOff val="60000"/>
            </a:schemeClr>
          </a:solidFill>
        </p:spPr>
        <p:txBody>
          <a:bodyPr wrap="square" rtlCol="0">
            <a:spAutoFit/>
          </a:bodyPr>
          <a:lstStyle/>
          <a:p>
            <a:r>
              <a:rPr lang="en-US" sz="2000" dirty="0" smtClean="0"/>
              <a:t>1. What objects indicate that Sompur Mohavira was built by the second Pala king? </a:t>
            </a:r>
            <a:endParaRPr lang="en-US" sz="2000" dirty="0"/>
          </a:p>
        </p:txBody>
      </p:sp>
      <p:sp>
        <p:nvSpPr>
          <p:cNvPr id="6" name="TextBox 5"/>
          <p:cNvSpPr txBox="1"/>
          <p:nvPr/>
        </p:nvSpPr>
        <p:spPr>
          <a:xfrm>
            <a:off x="1392070" y="2347588"/>
            <a:ext cx="7383438" cy="382137"/>
          </a:xfrm>
          <a:prstGeom prst="rect">
            <a:avLst/>
          </a:prstGeom>
          <a:solidFill>
            <a:schemeClr val="accent1">
              <a:lumMod val="40000"/>
              <a:lumOff val="60000"/>
            </a:schemeClr>
          </a:solidFill>
        </p:spPr>
        <p:txBody>
          <a:bodyPr wrap="square" rtlCol="0">
            <a:spAutoFit/>
          </a:bodyPr>
          <a:lstStyle/>
          <a:p>
            <a:r>
              <a:rPr lang="en-US" dirty="0" smtClean="0"/>
              <a:t>2. What kind of village is Paharpur?</a:t>
            </a:r>
            <a:endParaRPr lang="en-US" dirty="0"/>
          </a:p>
        </p:txBody>
      </p:sp>
      <p:sp>
        <p:nvSpPr>
          <p:cNvPr id="7" name="TextBox 6"/>
          <p:cNvSpPr txBox="1"/>
          <p:nvPr/>
        </p:nvSpPr>
        <p:spPr>
          <a:xfrm>
            <a:off x="1409131" y="3429514"/>
            <a:ext cx="7383438" cy="369332"/>
          </a:xfrm>
          <a:prstGeom prst="rect">
            <a:avLst/>
          </a:prstGeom>
          <a:solidFill>
            <a:schemeClr val="accent1">
              <a:lumMod val="40000"/>
              <a:lumOff val="60000"/>
            </a:schemeClr>
          </a:solidFill>
        </p:spPr>
        <p:txBody>
          <a:bodyPr wrap="square" rtlCol="0">
            <a:spAutoFit/>
          </a:bodyPr>
          <a:lstStyle/>
          <a:p>
            <a:r>
              <a:rPr lang="en-US" dirty="0" smtClean="0"/>
              <a:t>3. Why is it famous for?</a:t>
            </a:r>
            <a:endParaRPr lang="en-US" dirty="0"/>
          </a:p>
        </p:txBody>
      </p:sp>
      <p:sp>
        <p:nvSpPr>
          <p:cNvPr id="8" name="TextBox 7"/>
          <p:cNvSpPr txBox="1"/>
          <p:nvPr/>
        </p:nvSpPr>
        <p:spPr>
          <a:xfrm>
            <a:off x="1392070" y="4266589"/>
            <a:ext cx="7383438" cy="369332"/>
          </a:xfrm>
          <a:prstGeom prst="rect">
            <a:avLst/>
          </a:prstGeom>
          <a:solidFill>
            <a:schemeClr val="accent1">
              <a:lumMod val="40000"/>
              <a:lumOff val="60000"/>
            </a:schemeClr>
          </a:solidFill>
        </p:spPr>
        <p:txBody>
          <a:bodyPr wrap="square" rtlCol="0">
            <a:spAutoFit/>
          </a:bodyPr>
          <a:lstStyle/>
          <a:p>
            <a:r>
              <a:rPr lang="en-US" dirty="0" smtClean="0"/>
              <a:t>4. Why was the site officially stated to be preserved?</a:t>
            </a:r>
            <a:endParaRPr lang="en-US" dirty="0"/>
          </a:p>
        </p:txBody>
      </p:sp>
      <p:sp>
        <p:nvSpPr>
          <p:cNvPr id="9" name="TextBox 8"/>
          <p:cNvSpPr txBox="1"/>
          <p:nvPr/>
        </p:nvSpPr>
        <p:spPr>
          <a:xfrm>
            <a:off x="1436425" y="5469626"/>
            <a:ext cx="7656394" cy="369332"/>
          </a:xfrm>
          <a:prstGeom prst="rect">
            <a:avLst/>
          </a:prstGeom>
          <a:solidFill>
            <a:schemeClr val="accent1">
              <a:lumMod val="40000"/>
              <a:lumOff val="60000"/>
            </a:schemeClr>
          </a:solidFill>
        </p:spPr>
        <p:txBody>
          <a:bodyPr wrap="square" rtlCol="0">
            <a:spAutoFit/>
          </a:bodyPr>
          <a:lstStyle/>
          <a:p>
            <a:r>
              <a:rPr lang="en-US" dirty="0" smtClean="0"/>
              <a:t>5. How many times excavation work was taken place? </a:t>
            </a:r>
            <a:endParaRPr lang="en-US" dirty="0"/>
          </a:p>
        </p:txBody>
      </p:sp>
      <p:sp>
        <p:nvSpPr>
          <p:cNvPr id="2" name="TextBox 1"/>
          <p:cNvSpPr txBox="1"/>
          <p:nvPr/>
        </p:nvSpPr>
        <p:spPr>
          <a:xfrm>
            <a:off x="1409131" y="1609930"/>
            <a:ext cx="7929350" cy="646331"/>
          </a:xfrm>
          <a:prstGeom prst="rect">
            <a:avLst/>
          </a:prstGeom>
          <a:solidFill>
            <a:schemeClr val="accent2">
              <a:lumMod val="60000"/>
              <a:lumOff val="40000"/>
            </a:schemeClr>
          </a:solidFill>
        </p:spPr>
        <p:txBody>
          <a:bodyPr wrap="square" rtlCol="0">
            <a:spAutoFit/>
          </a:bodyPr>
          <a:lstStyle/>
          <a:p>
            <a:r>
              <a:rPr lang="en-US" dirty="0" smtClean="0"/>
              <a:t> Answer- Some clay seals from the ruin indicates that Sompur Mohavira was built by the second Pala king.  </a:t>
            </a:r>
            <a:endParaRPr lang="en-US" dirty="0"/>
          </a:p>
        </p:txBody>
      </p:sp>
      <p:sp>
        <p:nvSpPr>
          <p:cNvPr id="10" name="TextBox 9"/>
          <p:cNvSpPr txBox="1"/>
          <p:nvPr/>
        </p:nvSpPr>
        <p:spPr>
          <a:xfrm>
            <a:off x="1409131" y="2905766"/>
            <a:ext cx="7683688" cy="381064"/>
          </a:xfrm>
          <a:prstGeom prst="rect">
            <a:avLst/>
          </a:prstGeom>
          <a:solidFill>
            <a:schemeClr val="accent2">
              <a:lumMod val="60000"/>
              <a:lumOff val="40000"/>
            </a:schemeClr>
          </a:solidFill>
        </p:spPr>
        <p:txBody>
          <a:bodyPr wrap="square" rtlCol="0">
            <a:spAutoFit/>
          </a:bodyPr>
          <a:lstStyle/>
          <a:p>
            <a:r>
              <a:rPr lang="en-US" dirty="0" smtClean="0"/>
              <a:t>Answer- </a:t>
            </a:r>
            <a:r>
              <a:rPr lang="en-US" dirty="0" err="1" smtClean="0"/>
              <a:t>Paharpur</a:t>
            </a:r>
            <a:r>
              <a:rPr lang="en-US" dirty="0" smtClean="0"/>
              <a:t> is a typical Bangladeshi village.</a:t>
            </a:r>
            <a:endParaRPr lang="en-US" dirty="0"/>
          </a:p>
        </p:txBody>
      </p:sp>
      <p:sp>
        <p:nvSpPr>
          <p:cNvPr id="11" name="TextBox 10"/>
          <p:cNvSpPr txBox="1"/>
          <p:nvPr/>
        </p:nvSpPr>
        <p:spPr>
          <a:xfrm>
            <a:off x="1409131" y="3834713"/>
            <a:ext cx="8485496" cy="369332"/>
          </a:xfrm>
          <a:prstGeom prst="rect">
            <a:avLst/>
          </a:prstGeom>
          <a:solidFill>
            <a:schemeClr val="accent2">
              <a:lumMod val="60000"/>
              <a:lumOff val="40000"/>
            </a:schemeClr>
          </a:solidFill>
        </p:spPr>
        <p:txBody>
          <a:bodyPr wrap="square" rtlCol="0">
            <a:spAutoFit/>
          </a:bodyPr>
          <a:lstStyle/>
          <a:p>
            <a:r>
              <a:rPr lang="en-US" dirty="0" smtClean="0"/>
              <a:t>Answer- </a:t>
            </a:r>
            <a:r>
              <a:rPr lang="en-US" dirty="0" err="1" smtClean="0"/>
              <a:t>Paharpur</a:t>
            </a:r>
            <a:r>
              <a:rPr lang="en-US" dirty="0" smtClean="0"/>
              <a:t> is famous for it’s archaeological site Sampur Mahavira.  </a:t>
            </a:r>
            <a:endParaRPr lang="en-US" dirty="0"/>
          </a:p>
        </p:txBody>
      </p:sp>
      <p:sp>
        <p:nvSpPr>
          <p:cNvPr id="13" name="TextBox 12"/>
          <p:cNvSpPr txBox="1"/>
          <p:nvPr/>
        </p:nvSpPr>
        <p:spPr>
          <a:xfrm>
            <a:off x="1409131" y="4714584"/>
            <a:ext cx="10041341" cy="646331"/>
          </a:xfrm>
          <a:prstGeom prst="rect">
            <a:avLst/>
          </a:prstGeom>
          <a:solidFill>
            <a:schemeClr val="accent2">
              <a:lumMod val="60000"/>
              <a:lumOff val="40000"/>
            </a:schemeClr>
          </a:solidFill>
        </p:spPr>
        <p:txBody>
          <a:bodyPr wrap="square" rtlCol="0">
            <a:spAutoFit/>
          </a:bodyPr>
          <a:lstStyle/>
          <a:p>
            <a:r>
              <a:rPr lang="en-US" dirty="0" smtClean="0"/>
              <a:t>Answer- The site was officially stated to be preserved because of it’s archaeological importance.</a:t>
            </a:r>
            <a:endParaRPr lang="en-US" dirty="0"/>
          </a:p>
        </p:txBody>
      </p:sp>
      <p:sp>
        <p:nvSpPr>
          <p:cNvPr id="15" name="TextBox 14"/>
          <p:cNvSpPr txBox="1"/>
          <p:nvPr/>
        </p:nvSpPr>
        <p:spPr>
          <a:xfrm>
            <a:off x="1409131" y="5981716"/>
            <a:ext cx="7431206" cy="382137"/>
          </a:xfrm>
          <a:prstGeom prst="rect">
            <a:avLst/>
          </a:prstGeom>
          <a:solidFill>
            <a:schemeClr val="accent2">
              <a:lumMod val="60000"/>
              <a:lumOff val="40000"/>
            </a:schemeClr>
          </a:solidFill>
        </p:spPr>
        <p:txBody>
          <a:bodyPr wrap="square" rtlCol="0">
            <a:spAutoFit/>
          </a:bodyPr>
          <a:lstStyle/>
          <a:p>
            <a:r>
              <a:rPr lang="en-US" dirty="0" smtClean="0"/>
              <a:t>Answer- The excavation work was taken place for five times. </a:t>
            </a:r>
            <a:endParaRPr lang="en-US" dirty="0"/>
          </a:p>
        </p:txBody>
      </p:sp>
    </p:spTree>
    <p:extLst>
      <p:ext uri="{BB962C8B-B14F-4D97-AF65-F5344CB8AC3E}">
        <p14:creationId xmlns:p14="http://schemas.microsoft.com/office/powerpoint/2010/main" val="4083325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2" grpId="0" animBg="1"/>
      <p:bldP spid="10"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012" y="136477"/>
            <a:ext cx="2634017" cy="584775"/>
          </a:xfrm>
          <a:prstGeom prst="rect">
            <a:avLst/>
          </a:prstGeom>
          <a:noFill/>
        </p:spPr>
        <p:txBody>
          <a:bodyPr wrap="square" rtlCol="0">
            <a:spAutoFit/>
          </a:bodyPr>
          <a:lstStyle/>
          <a:p>
            <a:r>
              <a:rPr lang="en-US" sz="3200" u="sng" dirty="0" smtClean="0"/>
              <a:t>Homework</a:t>
            </a:r>
            <a:endParaRPr lang="en-US" sz="3200" u="sng" dirty="0"/>
          </a:p>
        </p:txBody>
      </p:sp>
      <p:sp>
        <p:nvSpPr>
          <p:cNvPr id="3" name="TextBox 2"/>
          <p:cNvSpPr txBox="1"/>
          <p:nvPr/>
        </p:nvSpPr>
        <p:spPr>
          <a:xfrm>
            <a:off x="1549020" y="1132765"/>
            <a:ext cx="9144000" cy="1569660"/>
          </a:xfrm>
          <a:prstGeom prst="rect">
            <a:avLst/>
          </a:prstGeom>
          <a:noFill/>
        </p:spPr>
        <p:txBody>
          <a:bodyPr wrap="square" rtlCol="0">
            <a:spAutoFit/>
          </a:bodyPr>
          <a:lstStyle/>
          <a:p>
            <a:r>
              <a:rPr lang="en-US" sz="3200" dirty="0" smtClean="0"/>
              <a:t>Do you have any old or ancient relic in your city/town/village? Write about it with the help of the following questions.</a:t>
            </a:r>
            <a:endParaRPr lang="en-US" sz="3200" dirty="0"/>
          </a:p>
        </p:txBody>
      </p:sp>
      <p:sp>
        <p:nvSpPr>
          <p:cNvPr id="4" name="TextBox 3"/>
          <p:cNvSpPr txBox="1"/>
          <p:nvPr/>
        </p:nvSpPr>
        <p:spPr>
          <a:xfrm>
            <a:off x="2661314" y="3113938"/>
            <a:ext cx="7246961" cy="2246769"/>
          </a:xfrm>
          <a:prstGeom prst="rect">
            <a:avLst/>
          </a:prstGeom>
          <a:noFill/>
        </p:spPr>
        <p:txBody>
          <a:bodyPr wrap="square" rtlCol="0">
            <a:spAutoFit/>
          </a:bodyPr>
          <a:lstStyle/>
          <a:p>
            <a:pPr marL="342900" indent="-342900">
              <a:buAutoNum type="arabicPeriod"/>
            </a:pPr>
            <a:r>
              <a:rPr lang="en-US" sz="2800" dirty="0" smtClean="0"/>
              <a:t>When it was established?</a:t>
            </a:r>
          </a:p>
          <a:p>
            <a:pPr marL="342900" indent="-342900">
              <a:buAutoNum type="arabicPeriod"/>
            </a:pPr>
            <a:r>
              <a:rPr lang="en-US" sz="2800" dirty="0" smtClean="0"/>
              <a:t> Who built it?</a:t>
            </a:r>
          </a:p>
          <a:p>
            <a:pPr marL="342900" indent="-342900">
              <a:buAutoNum type="arabicPeriod"/>
            </a:pPr>
            <a:r>
              <a:rPr lang="en-US" sz="2800" dirty="0" smtClean="0"/>
              <a:t>How does it look like?</a:t>
            </a:r>
          </a:p>
          <a:p>
            <a:pPr marL="342900" indent="-342900">
              <a:buAutoNum type="arabicPeriod"/>
            </a:pPr>
            <a:r>
              <a:rPr lang="en-US" sz="2800" dirty="0" smtClean="0"/>
              <a:t>How big is it?</a:t>
            </a:r>
          </a:p>
          <a:p>
            <a:pPr marL="342900" indent="-342900">
              <a:buAutoNum type="arabicPeriod"/>
            </a:pPr>
            <a:r>
              <a:rPr lang="en-US" sz="2800" dirty="0" smtClean="0"/>
              <a:t>What is it’s present conditions?</a:t>
            </a:r>
            <a:endParaRPr lang="en-US" sz="2800" dirty="0"/>
          </a:p>
        </p:txBody>
      </p:sp>
    </p:spTree>
    <p:extLst>
      <p:ext uri="{BB962C8B-B14F-4D97-AF65-F5344CB8AC3E}">
        <p14:creationId xmlns:p14="http://schemas.microsoft.com/office/powerpoint/2010/main" val="31231676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8727" y="95536"/>
            <a:ext cx="2852383" cy="641444"/>
          </a:xfrm>
          <a:prstGeom prst="rect">
            <a:avLst/>
          </a:prstGeom>
          <a:noFill/>
        </p:spPr>
        <p:txBody>
          <a:bodyPr wrap="square" rtlCol="0">
            <a:spAutoFit/>
          </a:bodyPr>
          <a:lstStyle/>
          <a:p>
            <a:r>
              <a:rPr lang="en-US" sz="3600" dirty="0" smtClean="0"/>
              <a:t>Thank you </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610" y="919063"/>
            <a:ext cx="6471661" cy="4280734"/>
          </a:xfrm>
          <a:prstGeom prst="rect">
            <a:avLst/>
          </a:prstGeom>
        </p:spPr>
      </p:pic>
    </p:spTree>
    <p:extLst>
      <p:ext uri="{BB962C8B-B14F-4D97-AF65-F5344CB8AC3E}">
        <p14:creationId xmlns:p14="http://schemas.microsoft.com/office/powerpoint/2010/main" val="482104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3634" y="136479"/>
            <a:ext cx="3766783" cy="584775"/>
          </a:xfrm>
          <a:prstGeom prst="rect">
            <a:avLst/>
          </a:prstGeom>
          <a:noFill/>
        </p:spPr>
        <p:txBody>
          <a:bodyPr wrap="square" rtlCol="0">
            <a:spAutoFit/>
          </a:bodyPr>
          <a:lstStyle/>
          <a:p>
            <a:r>
              <a:rPr lang="en-US" sz="3200" dirty="0" smtClean="0"/>
              <a:t>Teacher’s identity</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845" y="1501253"/>
            <a:ext cx="3110088" cy="3554763"/>
          </a:xfrm>
          <a:prstGeom prst="rect">
            <a:avLst/>
          </a:prstGeom>
        </p:spPr>
      </p:pic>
      <p:sp>
        <p:nvSpPr>
          <p:cNvPr id="5" name="TextBox 4"/>
          <p:cNvSpPr txBox="1"/>
          <p:nvPr/>
        </p:nvSpPr>
        <p:spPr>
          <a:xfrm>
            <a:off x="1091608" y="1501253"/>
            <a:ext cx="6272213" cy="1754326"/>
          </a:xfrm>
          <a:prstGeom prst="rect">
            <a:avLst/>
          </a:prstGeom>
          <a:solidFill>
            <a:schemeClr val="accent1"/>
          </a:solidFill>
        </p:spPr>
        <p:txBody>
          <a:bodyPr wrap="square" rtlCol="0">
            <a:spAutoFit/>
          </a:bodyPr>
          <a:lstStyle/>
          <a:p>
            <a:r>
              <a:rPr lang="en-US" dirty="0" smtClean="0"/>
              <a:t>Md. Imran </a:t>
            </a:r>
            <a:r>
              <a:rPr lang="en-US" dirty="0" err="1" smtClean="0"/>
              <a:t>Kabir</a:t>
            </a:r>
            <a:endParaRPr lang="en-US" dirty="0" smtClean="0"/>
          </a:p>
          <a:p>
            <a:r>
              <a:rPr lang="en-US" dirty="0" smtClean="0"/>
              <a:t>Assistant teacher</a:t>
            </a:r>
          </a:p>
          <a:p>
            <a:r>
              <a:rPr lang="en-US" dirty="0" err="1" smtClean="0"/>
              <a:t>Pabna</a:t>
            </a:r>
            <a:r>
              <a:rPr lang="en-US" dirty="0"/>
              <a:t> </a:t>
            </a:r>
            <a:r>
              <a:rPr lang="en-US" dirty="0" err="1" smtClean="0"/>
              <a:t>Collectorate</a:t>
            </a:r>
            <a:r>
              <a:rPr lang="en-US" dirty="0" smtClean="0"/>
              <a:t> Public School And College, </a:t>
            </a:r>
            <a:r>
              <a:rPr lang="en-US" dirty="0" err="1" smtClean="0"/>
              <a:t>Pabna</a:t>
            </a:r>
            <a:endParaRPr lang="en-US" dirty="0" smtClean="0"/>
          </a:p>
          <a:p>
            <a:r>
              <a:rPr lang="en-US" dirty="0" smtClean="0">
                <a:hlinkClick r:id="rId3"/>
              </a:rPr>
              <a:t>Email-i.kabir01111@gmail.com</a:t>
            </a:r>
            <a:endParaRPr lang="en-US" dirty="0" smtClean="0"/>
          </a:p>
          <a:p>
            <a:r>
              <a:rPr lang="en-US" dirty="0" smtClean="0"/>
              <a:t>Mobile- 01756005577</a:t>
            </a:r>
          </a:p>
        </p:txBody>
      </p:sp>
      <p:sp>
        <p:nvSpPr>
          <p:cNvPr id="7" name="TextBox 6"/>
          <p:cNvSpPr txBox="1"/>
          <p:nvPr/>
        </p:nvSpPr>
        <p:spPr>
          <a:xfrm flipH="1">
            <a:off x="1091609" y="3732578"/>
            <a:ext cx="6272213" cy="1323439"/>
          </a:xfrm>
          <a:prstGeom prst="rect">
            <a:avLst/>
          </a:prstGeom>
          <a:solidFill>
            <a:schemeClr val="bg2">
              <a:lumMod val="50000"/>
            </a:schemeClr>
          </a:solidFill>
        </p:spPr>
        <p:txBody>
          <a:bodyPr wrap="square" rtlCol="0">
            <a:spAutoFit/>
          </a:bodyPr>
          <a:lstStyle/>
          <a:p>
            <a:r>
              <a:rPr lang="en-US" sz="2000" dirty="0" smtClean="0"/>
              <a:t>Class-  Nine</a:t>
            </a:r>
          </a:p>
          <a:p>
            <a:r>
              <a:rPr lang="en-US" sz="2000" dirty="0" smtClean="0"/>
              <a:t>Subject- English 1</a:t>
            </a:r>
            <a:r>
              <a:rPr lang="en-US" sz="2000" baseline="30000" dirty="0" smtClean="0"/>
              <a:t>st</a:t>
            </a:r>
            <a:r>
              <a:rPr lang="en-US" sz="2000" dirty="0" smtClean="0"/>
              <a:t> paper</a:t>
            </a:r>
            <a:endParaRPr lang="en-US" sz="2000" dirty="0"/>
          </a:p>
          <a:p>
            <a:r>
              <a:rPr lang="en-US" sz="2000" dirty="0" smtClean="0"/>
              <a:t>Unit-8, Lesson-2</a:t>
            </a:r>
          </a:p>
          <a:p>
            <a:r>
              <a:rPr lang="en-US" sz="2000" dirty="0" smtClean="0"/>
              <a:t>Time- 50 minutes</a:t>
            </a:r>
          </a:p>
        </p:txBody>
      </p:sp>
    </p:spTree>
    <p:extLst>
      <p:ext uri="{BB962C8B-B14F-4D97-AF65-F5344CB8AC3E}">
        <p14:creationId xmlns:p14="http://schemas.microsoft.com/office/powerpoint/2010/main" val="1578050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9359" y="218363"/>
            <a:ext cx="7096837" cy="646331"/>
          </a:xfrm>
          <a:prstGeom prst="rect">
            <a:avLst/>
          </a:prstGeom>
          <a:noFill/>
        </p:spPr>
        <p:txBody>
          <a:bodyPr wrap="square" rtlCol="0">
            <a:spAutoFit/>
          </a:bodyPr>
          <a:lstStyle/>
          <a:p>
            <a:r>
              <a:rPr lang="en-US" sz="3600" dirty="0" smtClean="0"/>
              <a:t>What do you see in the video?</a:t>
            </a:r>
            <a:endParaRPr lang="en-US" sz="3600" dirty="0"/>
          </a:p>
        </p:txBody>
      </p:sp>
      <p:sp>
        <p:nvSpPr>
          <p:cNvPr id="3" name="TextBox 2"/>
          <p:cNvSpPr txBox="1"/>
          <p:nvPr/>
        </p:nvSpPr>
        <p:spPr>
          <a:xfrm>
            <a:off x="4094326" y="5405357"/>
            <a:ext cx="4694831" cy="584775"/>
          </a:xfrm>
          <a:prstGeom prst="rect">
            <a:avLst/>
          </a:prstGeom>
          <a:noFill/>
        </p:spPr>
        <p:txBody>
          <a:bodyPr wrap="square" rtlCol="0">
            <a:spAutoFit/>
          </a:bodyPr>
          <a:lstStyle/>
          <a:p>
            <a:r>
              <a:rPr lang="en-US" sz="3200" dirty="0" smtClean="0"/>
              <a:t>Paharpur Sompur Bihar</a:t>
            </a:r>
            <a:endParaRPr lang="en-US" sz="3200"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687895032"/>
              </p:ext>
            </p:extLst>
          </p:nvPr>
        </p:nvGraphicFramePr>
        <p:xfrm>
          <a:off x="5677468" y="2645865"/>
          <a:ext cx="914400" cy="771525"/>
        </p:xfrm>
        <a:graphic>
          <a:graphicData uri="http://schemas.openxmlformats.org/presentationml/2006/ole">
            <mc:AlternateContent xmlns:mc="http://schemas.openxmlformats.org/markup-compatibility/2006">
              <mc:Choice xmlns:v="urn:schemas-microsoft-com:vml" Requires="v">
                <p:oleObj spid="_x0000_s105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77468" y="264586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0805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624" y="341194"/>
            <a:ext cx="4640239" cy="584775"/>
          </a:xfrm>
          <a:prstGeom prst="rect">
            <a:avLst/>
          </a:prstGeom>
          <a:noFill/>
        </p:spPr>
        <p:txBody>
          <a:bodyPr wrap="square" rtlCol="0">
            <a:spAutoFit/>
          </a:bodyPr>
          <a:lstStyle/>
          <a:p>
            <a:r>
              <a:rPr lang="en-US" sz="3200" dirty="0" smtClean="0"/>
              <a:t>Our today’s lesson is- </a:t>
            </a:r>
            <a:endParaRPr lang="en-US" sz="3200" dirty="0"/>
          </a:p>
        </p:txBody>
      </p:sp>
      <p:sp>
        <p:nvSpPr>
          <p:cNvPr id="2" name="Oval 1"/>
          <p:cNvSpPr/>
          <p:nvPr/>
        </p:nvSpPr>
        <p:spPr>
          <a:xfrm>
            <a:off x="2661314" y="2224585"/>
            <a:ext cx="6482686" cy="1910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 </a:t>
            </a:r>
            <a:r>
              <a:rPr lang="en-US" sz="3200" dirty="0" err="1" smtClean="0"/>
              <a:t>Sompura</a:t>
            </a:r>
            <a:r>
              <a:rPr lang="en-US" sz="3200" dirty="0" smtClean="0"/>
              <a:t> </a:t>
            </a:r>
            <a:r>
              <a:rPr lang="en-US" sz="3200" dirty="0" err="1" smtClean="0"/>
              <a:t>Mahavihara</a:t>
            </a:r>
            <a:endParaRPr lang="en-US" sz="3200" dirty="0"/>
          </a:p>
        </p:txBody>
      </p:sp>
    </p:spTree>
    <p:extLst>
      <p:ext uri="{BB962C8B-B14F-4D97-AF65-F5344CB8AC3E}">
        <p14:creationId xmlns:p14="http://schemas.microsoft.com/office/powerpoint/2010/main" val="297359963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7849" y="136478"/>
            <a:ext cx="4790365" cy="646331"/>
          </a:xfrm>
          <a:prstGeom prst="rect">
            <a:avLst/>
          </a:prstGeom>
          <a:noFill/>
        </p:spPr>
        <p:txBody>
          <a:bodyPr wrap="square" rtlCol="0">
            <a:spAutoFit/>
          </a:bodyPr>
          <a:lstStyle/>
          <a:p>
            <a:r>
              <a:rPr lang="en-US" sz="3600" u="sng" dirty="0" smtClean="0"/>
              <a:t>Learning outcomes</a:t>
            </a:r>
            <a:endParaRPr lang="en-US" sz="3600" u="sng" dirty="0"/>
          </a:p>
        </p:txBody>
      </p:sp>
      <p:sp>
        <p:nvSpPr>
          <p:cNvPr id="6" name="TextBox 5"/>
          <p:cNvSpPr txBox="1"/>
          <p:nvPr/>
        </p:nvSpPr>
        <p:spPr>
          <a:xfrm>
            <a:off x="1364775" y="1828799"/>
            <a:ext cx="9689912" cy="3539430"/>
          </a:xfrm>
          <a:prstGeom prst="rect">
            <a:avLst/>
          </a:prstGeom>
          <a:solidFill>
            <a:schemeClr val="accent1"/>
          </a:solidFill>
        </p:spPr>
        <p:txBody>
          <a:bodyPr wrap="square" rtlCol="0">
            <a:spAutoFit/>
          </a:bodyPr>
          <a:lstStyle/>
          <a:p>
            <a:r>
              <a:rPr lang="en-US" sz="3200" dirty="0" smtClean="0"/>
              <a:t>After we have studied this lesson, we will be able to-</a:t>
            </a:r>
          </a:p>
          <a:p>
            <a:endParaRPr lang="en-US" sz="3200" dirty="0" smtClean="0"/>
          </a:p>
          <a:p>
            <a:r>
              <a:rPr lang="en-US" sz="3200" dirty="0" smtClean="0"/>
              <a:t>Listen for specific information</a:t>
            </a:r>
          </a:p>
          <a:p>
            <a:r>
              <a:rPr lang="en-US" sz="3200" dirty="0" smtClean="0"/>
              <a:t>Read and understand text</a:t>
            </a:r>
          </a:p>
          <a:p>
            <a:r>
              <a:rPr lang="en-US" sz="3200" dirty="0" smtClean="0"/>
              <a:t>Ask and answer questions</a:t>
            </a:r>
          </a:p>
          <a:p>
            <a:r>
              <a:rPr lang="en-US" sz="3200" dirty="0" smtClean="0"/>
              <a:t>Describe a place.</a:t>
            </a:r>
            <a:endParaRPr lang="en-US" sz="3200" dirty="0"/>
          </a:p>
        </p:txBody>
      </p:sp>
    </p:spTree>
    <p:extLst>
      <p:ext uri="{BB962C8B-B14F-4D97-AF65-F5344CB8AC3E}">
        <p14:creationId xmlns:p14="http://schemas.microsoft.com/office/powerpoint/2010/main" val="130735050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16155" y="2183642"/>
            <a:ext cx="5950424" cy="171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Keywords</a:t>
            </a:r>
            <a:endParaRPr lang="en-US" sz="2400" dirty="0"/>
          </a:p>
        </p:txBody>
      </p:sp>
    </p:spTree>
    <p:extLst>
      <p:ext uri="{BB962C8B-B14F-4D97-AF65-F5344CB8AC3E}">
        <p14:creationId xmlns:p14="http://schemas.microsoft.com/office/powerpoint/2010/main" val="34277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5226" y="2683676"/>
            <a:ext cx="2333137" cy="130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Archaeological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911" y="694427"/>
            <a:ext cx="6712014" cy="4926908"/>
          </a:xfrm>
          <a:prstGeom prst="rect">
            <a:avLst/>
          </a:prstGeom>
        </p:spPr>
      </p:pic>
      <p:sp>
        <p:nvSpPr>
          <p:cNvPr id="6" name="Left Arrow 5"/>
          <p:cNvSpPr/>
          <p:nvPr/>
        </p:nvSpPr>
        <p:spPr>
          <a:xfrm>
            <a:off x="9029925" y="2512199"/>
            <a:ext cx="3129441" cy="16444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Excavation, antiquarianism, prehistory </a:t>
            </a:r>
            <a:endParaRPr lang="en-US" dirty="0"/>
          </a:p>
        </p:txBody>
      </p:sp>
    </p:spTree>
    <p:extLst>
      <p:ext uri="{BB962C8B-B14F-4D97-AF65-F5344CB8AC3E}">
        <p14:creationId xmlns:p14="http://schemas.microsoft.com/office/powerpoint/2010/main" val="4624912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54579" y="2379918"/>
            <a:ext cx="2210937" cy="1358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Excavate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110" y="678782"/>
            <a:ext cx="6813489" cy="4781774"/>
          </a:xfrm>
          <a:prstGeom prst="rect">
            <a:avLst/>
          </a:prstGeom>
        </p:spPr>
      </p:pic>
      <p:sp>
        <p:nvSpPr>
          <p:cNvPr id="6" name="Left Arrow 5"/>
          <p:cNvSpPr/>
          <p:nvPr/>
        </p:nvSpPr>
        <p:spPr>
          <a:xfrm>
            <a:off x="9450193" y="2400929"/>
            <a:ext cx="2251879" cy="1337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 bore, tunnel</a:t>
            </a:r>
            <a:endParaRPr lang="en-US" dirty="0"/>
          </a:p>
        </p:txBody>
      </p:sp>
    </p:spTree>
    <p:extLst>
      <p:ext uri="{BB962C8B-B14F-4D97-AF65-F5344CB8AC3E}">
        <p14:creationId xmlns:p14="http://schemas.microsoft.com/office/powerpoint/2010/main" val="71472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65481" y="2217761"/>
            <a:ext cx="2838735" cy="156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Devout</a:t>
            </a:r>
            <a:endParaRPr lang="en-US" dirty="0"/>
          </a:p>
        </p:txBody>
      </p:sp>
      <p:sp>
        <p:nvSpPr>
          <p:cNvPr id="7" name="Left Arrow 6"/>
          <p:cNvSpPr/>
          <p:nvPr/>
        </p:nvSpPr>
        <p:spPr>
          <a:xfrm>
            <a:off x="9230435" y="2101755"/>
            <a:ext cx="2961565" cy="18015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Pious, religious, saintly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916" y="1129671"/>
            <a:ext cx="6195119" cy="4097422"/>
          </a:xfrm>
          <a:prstGeom prst="rect">
            <a:avLst/>
          </a:prstGeom>
        </p:spPr>
      </p:pic>
    </p:spTree>
    <p:extLst>
      <p:ext uri="{BB962C8B-B14F-4D97-AF65-F5344CB8AC3E}">
        <p14:creationId xmlns:p14="http://schemas.microsoft.com/office/powerpoint/2010/main" val="31064240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328</TotalTime>
  <Words>535</Words>
  <Application>Microsoft Office PowerPoint</Application>
  <PresentationFormat>Widescreen</PresentationFormat>
  <Paragraphs>69</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Century Gothic</vt:lpstr>
      <vt:lpstr>Roboto</vt:lpstr>
      <vt:lpstr>Wingdings 3</vt:lpstr>
      <vt:lpstr>Slice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Windows10-SLC</dc:creator>
  <cp:lastModifiedBy>Imran Kabir</cp:lastModifiedBy>
  <cp:revision>45</cp:revision>
  <dcterms:created xsi:type="dcterms:W3CDTF">2019-09-23T19:32:31Z</dcterms:created>
  <dcterms:modified xsi:type="dcterms:W3CDTF">2019-10-27T14:37:49Z</dcterms:modified>
</cp:coreProperties>
</file>