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5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687" autoAdjust="0"/>
  </p:normalViewPr>
  <p:slideViewPr>
    <p:cSldViewPr snapToGrid="0">
      <p:cViewPr varScale="1">
        <p:scale>
          <a:sx n="65" d="100"/>
          <a:sy n="65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84EB7-6519-4E9E-9232-1DADF057CFE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41288-B75F-4782-BEFF-9817687FC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2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41288-B75F-4782-BEFF-9817687FC5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7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0B38C-6768-4D6D-8F92-08540A241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94EB1-59A5-4CB1-9DC5-B02A04307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47C16-CE22-434C-B855-C1A00E7C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1D3-1FAB-485F-B428-32F79D8D8A2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12C1-7E49-4F38-95B9-A2F9ED71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DE2A9-B590-41B8-BE27-661B7DFB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7401-487C-47A2-A6E2-7CB20BC6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9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A5DAD-DDEE-4F9C-8D44-E0A5C05BE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9ADC0-1CF5-4CFB-9F5B-BAE226E3D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D7774-6B9F-4A89-BE6A-C639AEC5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1D3-1FAB-485F-B428-32F79D8D8A2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D5861-00CD-497D-97C5-8058DDC4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C9B3F-91A9-4D77-94E2-1BD1FDB53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7401-487C-47A2-A6E2-7CB20BC6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1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A22622-89D6-46AA-A893-784695826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BBEAF-A815-411E-84EA-06D44BB21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BB8E1-3BE3-4DAB-95D0-4029C70A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1D3-1FAB-485F-B428-32F79D8D8A2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A22FF-3CD2-4F9A-AF1A-269B8B600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DC160-73B6-4CDE-9ACD-81041DC6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7401-487C-47A2-A6E2-7CB20BC6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3C2B4-F0E8-4D2F-B2BC-53AFC49D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BABE1-1328-4F6B-B288-FF8FFF1D6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6E325-1C10-43FC-A08A-6158264E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1D3-1FAB-485F-B428-32F79D8D8A2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E0200-E779-4131-ACC4-8B6875AED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CB8DA-C5C2-470F-AB64-F181C9F7B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7401-487C-47A2-A6E2-7CB20BC6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7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64635-77B1-4B82-89B2-243A3726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7E6D-C65B-42BD-A1C2-B2A0E474F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2A1B1-0B83-43E7-8AD9-40A8A4C2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1D3-1FAB-485F-B428-32F79D8D8A2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27697-E448-4831-BDF6-A60C96CD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FEBD9-0AAB-41FB-A798-BA05E509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7401-487C-47A2-A6E2-7CB20BC6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F3A0F-26D6-41FD-B1BD-89CA4B30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E0BE7-62C0-4351-8848-F93623950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4647E-AB03-4254-98B0-6B91034C2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2CC4F-6088-4DC2-85D8-850D065D4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1D3-1FAB-485F-B428-32F79D8D8A2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5325D-EF9A-4ED9-AA44-D3E8677C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77ABE-8B6A-4906-8EFA-A09E952F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7401-487C-47A2-A6E2-7CB20BC6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9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46C7B-C6D9-4EC3-83D1-E5DA2BE60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9F2EB-675B-41D5-A75D-EF5D833F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AB06C-C3CF-4A56-A701-6E7CB69AC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3D9BC4-1090-4DA2-AB8E-5AB8253C8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E2A40A-5FAA-4F4F-BE1F-F29732A91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B0BC0-0CA2-4EF8-9258-774A0AB5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1D3-1FAB-485F-B428-32F79D8D8A2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AEC97-ECA8-4D9C-BA47-07AD02EB5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56B61-4D2D-4E6C-B6F0-128192CB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7401-487C-47A2-A6E2-7CB20BC6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0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1D00-CB4C-4C9B-887E-C1D0B1B9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FA3956-4470-4350-BE41-42ACFA4F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1D3-1FAB-485F-B428-32F79D8D8A2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58CA8-70B4-42E9-9C4A-7C6C139D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21DC1-0351-4542-94F3-83A40340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7401-487C-47A2-A6E2-7CB20BC6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3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DBB357-7D49-44A1-8FC5-1C56AC0A08FB}"/>
              </a:ext>
            </a:extLst>
          </p:cNvPr>
          <p:cNvSpPr/>
          <p:nvPr userDrawn="1"/>
        </p:nvSpPr>
        <p:spPr>
          <a:xfrm>
            <a:off x="0" y="18222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78BD7A-E68C-4A8D-807B-3BC11BE4EFAA}"/>
              </a:ext>
            </a:extLst>
          </p:cNvPr>
          <p:cNvSpPr/>
          <p:nvPr userDrawn="1"/>
        </p:nvSpPr>
        <p:spPr>
          <a:xfrm>
            <a:off x="132521" y="132522"/>
            <a:ext cx="11913705" cy="66294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4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8417A-3462-471F-9AF6-4156D993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B951D-5F10-49A0-AEAD-24C00E47E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C6F6C-55C7-4756-BE70-01EE4A52F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71472-F38B-4710-925B-013B671C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1D3-1FAB-485F-B428-32F79D8D8A2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33F64-60F1-4E92-BC18-7A76BC1B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9F3C1-6646-40C7-AB63-B22414EC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7401-487C-47A2-A6E2-7CB20BC6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0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80337-909A-4EEB-9C21-C5F1772A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45D83-5577-483D-8E7C-24518E0BE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0AF2D-5695-4581-A349-913051CCA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B4D42-8730-489A-9C1D-5B3D3666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1D3-1FAB-485F-B428-32F79D8D8A2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2FF2F-FDF3-4775-925C-ED57BE4F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7C53E-76BA-431C-BCB9-BC32A81C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7401-487C-47A2-A6E2-7CB20BC6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3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CDCCD-6BED-4E9D-84A2-3C968B0FA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C31F0-DD33-4884-AD79-DC1CE9F84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706AC-3E51-436E-BD87-565921B38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7C1D3-1FAB-485F-B428-32F79D8D8A2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06489-46B9-460B-9CAD-4522BAB2F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E622B-01F0-4DAE-9474-B30C6A073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E7401-487C-47A2-A6E2-7CB20BC6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6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1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C71DA8-1866-41DE-883F-E63A5B7369D6}"/>
              </a:ext>
            </a:extLst>
          </p:cNvPr>
          <p:cNvSpPr/>
          <p:nvPr/>
        </p:nvSpPr>
        <p:spPr>
          <a:xfrm>
            <a:off x="0" y="18222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3A9C85-6087-4345-A739-97E06654844F}"/>
              </a:ext>
            </a:extLst>
          </p:cNvPr>
          <p:cNvSpPr/>
          <p:nvPr/>
        </p:nvSpPr>
        <p:spPr>
          <a:xfrm>
            <a:off x="132521" y="132522"/>
            <a:ext cx="11913705" cy="66294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E751BF-0439-4539-998E-44B27E837CBA}"/>
              </a:ext>
            </a:extLst>
          </p:cNvPr>
          <p:cNvSpPr/>
          <p:nvPr/>
        </p:nvSpPr>
        <p:spPr>
          <a:xfrm>
            <a:off x="2267856" y="452204"/>
            <a:ext cx="8381387" cy="1390663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>
              <a:rot lat="600000" lon="0" rev="0"/>
            </a:camera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z="-19050" extrusionH="57150">
              <a:bevelT w="374650" h="311150" prst="angle"/>
              <a:bevelB w="139700" h="190500"/>
            </a:sp3d>
          </a:bodyPr>
          <a:lstStyle/>
          <a:p>
            <a:pPr algn="ctr"/>
            <a:r>
              <a:rPr lang="bn-IN" sz="40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সকলকে স্বাগতম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6083F-2508-4498-A05B-83592EACB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65" y="1917460"/>
            <a:ext cx="5935258" cy="44375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88900" h="1003300" prst="angle"/>
            <a:bevelB w="209550" h="628650"/>
          </a:sp3d>
        </p:spPr>
      </p:pic>
    </p:spTree>
    <p:extLst>
      <p:ext uri="{BB962C8B-B14F-4D97-AF65-F5344CB8AC3E}">
        <p14:creationId xmlns:p14="http://schemas.microsoft.com/office/powerpoint/2010/main" val="404193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1ED1EB84-B794-4298-8081-E20522D71B48}"/>
              </a:ext>
            </a:extLst>
          </p:cNvPr>
          <p:cNvSpPr/>
          <p:nvPr/>
        </p:nvSpPr>
        <p:spPr>
          <a:xfrm>
            <a:off x="4419600" y="477079"/>
            <a:ext cx="3352799" cy="1192696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04877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C0C0EA-C455-47F7-909F-C2565D6908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825" y="2135310"/>
            <a:ext cx="5168347" cy="4094922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2903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7C12F42E-05BC-4BBF-B984-6E06378EE495}"/>
              </a:ext>
            </a:extLst>
          </p:cNvPr>
          <p:cNvSpPr/>
          <p:nvPr/>
        </p:nvSpPr>
        <p:spPr>
          <a:xfrm>
            <a:off x="4121426" y="503584"/>
            <a:ext cx="3352799" cy="1192696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04877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A5B837-32B1-4A9D-A854-05D0FD0499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2114255"/>
            <a:ext cx="5791200" cy="4343400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5245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C380612-8863-467D-97C2-684A468EF115}"/>
              </a:ext>
            </a:extLst>
          </p:cNvPr>
          <p:cNvGrpSpPr/>
          <p:nvPr/>
        </p:nvGrpSpPr>
        <p:grpSpPr>
          <a:xfrm>
            <a:off x="277763" y="189886"/>
            <a:ext cx="10591800" cy="4311446"/>
            <a:chOff x="307259" y="750324"/>
            <a:chExt cx="10591800" cy="431144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A9B9162-5069-4CB1-A8B0-23F8EA2973A6}"/>
                </a:ext>
              </a:extLst>
            </p:cNvPr>
            <p:cNvGrpSpPr/>
            <p:nvPr/>
          </p:nvGrpSpPr>
          <p:grpSpPr>
            <a:xfrm>
              <a:off x="1755059" y="1251770"/>
              <a:ext cx="9144000" cy="3810000"/>
              <a:chOff x="2536723" y="868312"/>
              <a:chExt cx="9144000" cy="3810000"/>
            </a:xfrm>
          </p:grpSpPr>
          <p:pic>
            <p:nvPicPr>
              <p:cNvPr id="6146" name="Picture 2" descr="বনভূমি' এর ছবির ফলাফল">
                <a:extLst>
                  <a:ext uri="{FF2B5EF4-FFF2-40B4-BE49-F238E27FC236}">
                    <a16:creationId xmlns:a16="http://schemas.microsoft.com/office/drawing/2014/main" id="{D0A1F8AA-B8BD-46CB-93A7-4E59CF957C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6723" y="868312"/>
                <a:ext cx="4711342" cy="3810000"/>
              </a:xfrm>
              <a:prstGeom prst="rect">
                <a:avLst/>
              </a:prstGeom>
              <a:noFill/>
              <a:ln>
                <a:solidFill>
                  <a:srgbClr val="FF0066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8" name="Picture 4" descr="বালুচর এর ছবির ফলাফল">
                <a:extLst>
                  <a:ext uri="{FF2B5EF4-FFF2-40B4-BE49-F238E27FC236}">
                    <a16:creationId xmlns:a16="http://schemas.microsoft.com/office/drawing/2014/main" id="{C8FD2232-2DCE-44A8-94A2-4761A747A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8065" y="868312"/>
                <a:ext cx="4432658" cy="3810000"/>
              </a:xfrm>
              <a:prstGeom prst="rect">
                <a:avLst/>
              </a:prstGeom>
              <a:noFill/>
              <a:ln>
                <a:solidFill>
                  <a:srgbClr val="FF0066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B9D4A1-71BD-4CE4-B4C8-F9866C4D4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59" y="750324"/>
              <a:ext cx="1447800" cy="15730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C3B71A3-097D-4519-B223-AF2FBC739CB8}"/>
              </a:ext>
            </a:extLst>
          </p:cNvPr>
          <p:cNvSpPr/>
          <p:nvPr/>
        </p:nvSpPr>
        <p:spPr>
          <a:xfrm>
            <a:off x="2263111" y="4763729"/>
            <a:ext cx="8347587" cy="1755058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শ্যামল বনভূমি মাঠ নদীতীর বালুচর</a:t>
            </a:r>
          </a:p>
          <a:p>
            <a:pPr algn="ctr"/>
            <a:r>
              <a:rPr lang="bn-IN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সবখানে আছে বঙ্গবন্ধু শেখ মুজিবের ঘর।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0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4A8D19-A2B6-4E30-A7A7-5F30F446CD63}"/>
              </a:ext>
            </a:extLst>
          </p:cNvPr>
          <p:cNvGrpSpPr/>
          <p:nvPr/>
        </p:nvGrpSpPr>
        <p:grpSpPr>
          <a:xfrm>
            <a:off x="2833688" y="471948"/>
            <a:ext cx="6524624" cy="4129550"/>
            <a:chOff x="1147916" y="530942"/>
            <a:chExt cx="6858000" cy="4970206"/>
          </a:xfrm>
        </p:grpSpPr>
        <p:pic>
          <p:nvPicPr>
            <p:cNvPr id="7170" name="Picture 2" descr="সম্পর্কিত ছবি">
              <a:extLst>
                <a:ext uri="{FF2B5EF4-FFF2-40B4-BE49-F238E27FC236}">
                  <a16:creationId xmlns:a16="http://schemas.microsoft.com/office/drawing/2014/main" id="{2CB27D2C-7721-4263-8668-8F50A06037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916" y="530942"/>
              <a:ext cx="6858000" cy="4970206"/>
            </a:xfrm>
            <a:prstGeom prst="rect">
              <a:avLst/>
            </a:prstGeom>
            <a:ln w="38100" cap="sq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BEF2D6-AD17-4C48-A4A7-BC4893E21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246" y="726900"/>
              <a:ext cx="1572490" cy="1048327"/>
            </a:xfrm>
            <a:prstGeom prst="ellipse">
              <a:avLst/>
            </a:prstGeom>
            <a:ln>
              <a:solidFill>
                <a:srgbClr val="92D050"/>
              </a:solidFill>
            </a:ln>
            <a:effectLst>
              <a:softEdge rad="112500"/>
            </a:effec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592A7B9-9E85-468C-9C5A-CAE2AB11AF59}"/>
              </a:ext>
            </a:extLst>
          </p:cNvPr>
          <p:cNvSpPr/>
          <p:nvPr/>
        </p:nvSpPr>
        <p:spPr>
          <a:xfrm>
            <a:off x="2058246" y="4844710"/>
            <a:ext cx="8075508" cy="1541342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3600" b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দেশের মাঠে মাঠে ফলে সোনাধান রাশি রাশি</a:t>
            </a:r>
          </a:p>
          <a:p>
            <a:pPr algn="ctr"/>
            <a:r>
              <a:rPr lang="bn-IN" sz="3600" b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হাসি দেখে মনে হয় শেখ মুজিবের হাসি।</a:t>
            </a:r>
            <a:endParaRPr lang="en-US" sz="3600" b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84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F33ADA-CFD3-4385-9980-B2AD63E24A4C}"/>
              </a:ext>
            </a:extLst>
          </p:cNvPr>
          <p:cNvGrpSpPr/>
          <p:nvPr/>
        </p:nvGrpSpPr>
        <p:grpSpPr>
          <a:xfrm>
            <a:off x="2901183" y="518650"/>
            <a:ext cx="6331307" cy="3935363"/>
            <a:chOff x="2481082" y="489154"/>
            <a:chExt cx="6389634" cy="42810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380F279-9B7F-4B21-ABFF-34E869409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1082" y="489154"/>
              <a:ext cx="6389634" cy="428105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FD9802D-2080-48C7-8C01-5141BF14B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321" y="644013"/>
              <a:ext cx="1572490" cy="104832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7B20285-417D-4630-9F3E-BCD7CD8F2737}"/>
              </a:ext>
            </a:extLst>
          </p:cNvPr>
          <p:cNvSpPr/>
          <p:nvPr/>
        </p:nvSpPr>
        <p:spPr>
          <a:xfrm>
            <a:off x="1918136" y="4760379"/>
            <a:ext cx="8228754" cy="1578971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3600" b="1" dirty="0">
                <a:ln>
                  <a:solidFill>
                    <a:srgbClr val="FFC000"/>
                  </a:solidFill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 মধুর হাসিতে যখন ভরে বাঙালির ঘর</a:t>
            </a:r>
          </a:p>
          <a:p>
            <a:pPr algn="ctr"/>
            <a:r>
              <a:rPr lang="bn-IN" sz="3600" b="1" dirty="0">
                <a:ln>
                  <a:solidFill>
                    <a:srgbClr val="FFC000"/>
                  </a:solidFill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হয় যেন শিশু হয়ে হাসে চিরশিশু মুজিবর।</a:t>
            </a:r>
            <a:endParaRPr lang="en-US" sz="3600" b="1" dirty="0">
              <a:ln>
                <a:solidFill>
                  <a:srgbClr val="FFC000"/>
                </a:solidFill>
              </a:ln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16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639E3E-37E1-47BF-A0CD-84976A63D4C3}"/>
              </a:ext>
            </a:extLst>
          </p:cNvPr>
          <p:cNvGrpSpPr/>
          <p:nvPr/>
        </p:nvGrpSpPr>
        <p:grpSpPr>
          <a:xfrm>
            <a:off x="3173201" y="558286"/>
            <a:ext cx="5513599" cy="4175946"/>
            <a:chOff x="2863485" y="646777"/>
            <a:chExt cx="5341651" cy="3851481"/>
          </a:xfrm>
        </p:grpSpPr>
        <p:pic>
          <p:nvPicPr>
            <p:cNvPr id="9218" name="Picture 2" descr="লাল সবুজের দেশ এর ছবির ফলাফল">
              <a:extLst>
                <a:ext uri="{FF2B5EF4-FFF2-40B4-BE49-F238E27FC236}">
                  <a16:creationId xmlns:a16="http://schemas.microsoft.com/office/drawing/2014/main" id="{54CA7D4A-551A-46D8-8359-7B9FC68CEC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210" y="646777"/>
              <a:ext cx="5141926" cy="385148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89C0C1-248C-4DAF-A921-971396054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3485" y="2035893"/>
              <a:ext cx="1609871" cy="10732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F443215-1FD0-41F7-9BCE-AFFA64DC357C}"/>
              </a:ext>
            </a:extLst>
          </p:cNvPr>
          <p:cNvSpPr/>
          <p:nvPr/>
        </p:nvSpPr>
        <p:spPr>
          <a:xfrm>
            <a:off x="2176234" y="4903704"/>
            <a:ext cx="8075508" cy="1541342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বাঙালী যতদিন বেঁচে রইব এ বাংলায়</a:t>
            </a:r>
          </a:p>
          <a:p>
            <a:pPr algn="ctr"/>
            <a:r>
              <a:rPr lang="bn-IN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 বাংলা ডাকবে : মুজিব আয় ঘরে ফিরে আয়!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10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মুক্তিযুদ্ধ এর ছবির ফলাফল">
            <a:extLst>
              <a:ext uri="{FF2B5EF4-FFF2-40B4-BE49-F238E27FC236}">
                <a16:creationId xmlns:a16="http://schemas.microsoft.com/office/drawing/2014/main" id="{BC5E0C19-149B-4B35-B892-6E57B390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79" y="509896"/>
            <a:ext cx="4467877" cy="3273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মুক্তিযুদ্ধ এর ছবির ফলাফল">
            <a:extLst>
              <a:ext uri="{FF2B5EF4-FFF2-40B4-BE49-F238E27FC236}">
                <a16:creationId xmlns:a16="http://schemas.microsoft.com/office/drawing/2014/main" id="{F56685BA-667C-4FD9-BF78-1C8BAE435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80" y="502060"/>
            <a:ext cx="4467877" cy="3273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4D3546-5DAD-4FB4-A8F2-C9AB656F5BBF}"/>
              </a:ext>
            </a:extLst>
          </p:cNvPr>
          <p:cNvSpPr/>
          <p:nvPr/>
        </p:nvSpPr>
        <p:spPr>
          <a:xfrm>
            <a:off x="528483" y="3775586"/>
            <a:ext cx="11135033" cy="2831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ভালবেসে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শাসকদের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ভয়ভীতি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জেলজু-লুমকে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আহ্বানে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9873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45716 0.015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52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953A09-77B2-4F70-ABA8-B5D7A588A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9" y="314735"/>
            <a:ext cx="5101411" cy="4152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25C0DA-BBB9-417D-A5AA-A1DF3903E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9" y="314735"/>
            <a:ext cx="5101411" cy="3936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FA32DF-1788-4C71-A765-35D7AF212F90}"/>
              </a:ext>
            </a:extLst>
          </p:cNvPr>
          <p:cNvSpPr/>
          <p:nvPr/>
        </p:nvSpPr>
        <p:spPr>
          <a:xfrm>
            <a:off x="796413" y="4689987"/>
            <a:ext cx="10867103" cy="16370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আমাদের জীবনের সকল স্তরে বঙ্গবন্ধু শেখ মুজিবুর রহমানের প্রতিমূহুর্তের উপস্থিতির কথা তুলে ধরেছেন।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40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4479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E3522A-AEF8-4647-AE16-7F82D5B78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9" y="570426"/>
            <a:ext cx="5270090" cy="4134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স্বাধীন দেশের স্থপতি এর ছবির ফলাফল">
            <a:extLst>
              <a:ext uri="{FF2B5EF4-FFF2-40B4-BE49-F238E27FC236}">
                <a16:creationId xmlns:a16="http://schemas.microsoft.com/office/drawing/2014/main" id="{8C99233C-7FFA-4CA7-A47B-2B36CA00B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09" y="570425"/>
            <a:ext cx="5270090" cy="4134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E6F414-666D-416C-912D-B585AD16A4C6}"/>
              </a:ext>
            </a:extLst>
          </p:cNvPr>
          <p:cNvSpPr/>
          <p:nvPr/>
        </p:nvSpPr>
        <p:spPr>
          <a:xfrm>
            <a:off x="545690" y="4896465"/>
            <a:ext cx="11147323" cy="18140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স্বাধীন দেশের তিনি স্থপতি, জাতির পিত। এই দেশকে ভালবাসতেন বলেই তিন সংগ্রাম করেছেন ও জীবন দিয়েছেন। তাঁর এই ভালবাসা ও দেশপ্রেমের মূল্য অপরিসীম।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8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4517 0.0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8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2E7D6E-6C43-48A8-A6CC-7151629F7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36" y="503890"/>
            <a:ext cx="3067938" cy="2189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E73F85-A550-4C62-86DF-B93403BB2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36" y="462990"/>
            <a:ext cx="3067938" cy="2189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6E8744-C3CC-4297-9C74-8A5236744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36" y="2899567"/>
            <a:ext cx="3067938" cy="2057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494FB-C8AC-4528-BD0D-8F0B7D72B6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36" y="505928"/>
            <a:ext cx="3067938" cy="2189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326686-F659-4FFF-B5E9-1B8DAB737E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18" y="2899567"/>
            <a:ext cx="3164973" cy="2189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ED6AA0-C316-4701-874C-E02AAE40C4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36" y="2942506"/>
            <a:ext cx="3067938" cy="2150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FAD8BA-4E7F-46CF-9DFE-F21928F50C4F}"/>
              </a:ext>
            </a:extLst>
          </p:cNvPr>
          <p:cNvSpPr/>
          <p:nvPr/>
        </p:nvSpPr>
        <p:spPr>
          <a:xfrm>
            <a:off x="619678" y="5383161"/>
            <a:ext cx="11164283" cy="1238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মানুষ, প্রকৃতি, আকাশ-বাতাস সব জায়গাতেই বঙ্গবন্ধু বিরাজমান। প্রতিটি শিশুর অমলিন হাসিতেও তাঁর উপস্থিতি।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24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9427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9362 -0.0030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44 0.03055 L -0.29844 0.030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1 2.59259E-6 L 0.29961 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C3B93C-35C7-4144-B989-8170FD4997FB}"/>
              </a:ext>
            </a:extLst>
          </p:cNvPr>
          <p:cNvSpPr/>
          <p:nvPr/>
        </p:nvSpPr>
        <p:spPr>
          <a:xfrm>
            <a:off x="4245077" y="302343"/>
            <a:ext cx="3967316" cy="12831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4400" b="1" dirty="0">
                <a:ln>
                  <a:solidFill>
                    <a:srgbClr val="FF0066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n>
                <a:solidFill>
                  <a:srgbClr val="FF0066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0B0D85-8FA7-4EDC-968B-C56ECF898815}"/>
              </a:ext>
            </a:extLst>
          </p:cNvPr>
          <p:cNvSpPr/>
          <p:nvPr/>
        </p:nvSpPr>
        <p:spPr>
          <a:xfrm>
            <a:off x="469493" y="1710810"/>
            <a:ext cx="5533098" cy="45277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146050" h="152400" prst="angle"/>
            </a:sp3d>
          </a:bodyPr>
          <a:lstStyle/>
          <a:p>
            <a:pPr algn="ctr"/>
            <a:r>
              <a:rPr lang="bn-IN" sz="40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 খাতুন</a:t>
            </a:r>
          </a:p>
          <a:p>
            <a:pPr algn="ctr"/>
            <a:r>
              <a:rPr lang="bn-IN" sz="40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আইসিটি )</a:t>
            </a:r>
          </a:p>
          <a:p>
            <a:pPr algn="ctr"/>
            <a:r>
              <a:rPr lang="bn-IN" sz="40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 দ্বিমুখী উচ্চ বিদ্যালয়</a:t>
            </a:r>
          </a:p>
          <a:p>
            <a:pPr algn="ctr"/>
            <a:r>
              <a:rPr lang="bn-IN" sz="40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কুলিয়ারচর, কিশোরগঞ্জ।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6BB38B-F6B4-43C2-AE38-AF0E9E21BE2E}"/>
              </a:ext>
            </a:extLst>
          </p:cNvPr>
          <p:cNvSpPr/>
          <p:nvPr/>
        </p:nvSpPr>
        <p:spPr>
          <a:xfrm>
            <a:off x="6494205" y="1710811"/>
            <a:ext cx="5228301" cy="45277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40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 ষষ্ঠ</a:t>
            </a:r>
          </a:p>
          <a:p>
            <a:pPr algn="ctr"/>
            <a:r>
              <a:rPr lang="bn-IN" sz="40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বাংলা প্রথম পত্র</a:t>
            </a:r>
          </a:p>
          <a:p>
            <a:pPr algn="ctr"/>
            <a:r>
              <a:rPr lang="bn-IN" sz="40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: মুজিব</a:t>
            </a:r>
          </a:p>
          <a:p>
            <a:pPr algn="ctr"/>
            <a:r>
              <a:rPr lang="bn-IN" sz="40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৫০ মিনিট।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5A7F58-1787-451A-B272-47C1B3AF42DA}"/>
              </a:ext>
            </a:extLst>
          </p:cNvPr>
          <p:cNvCxnSpPr/>
          <p:nvPr/>
        </p:nvCxnSpPr>
        <p:spPr>
          <a:xfrm>
            <a:off x="6228735" y="1902542"/>
            <a:ext cx="0" cy="4173792"/>
          </a:xfrm>
          <a:prstGeom prst="straightConnector1">
            <a:avLst/>
          </a:prstGeom>
          <a:ln w="76200">
            <a:solidFill>
              <a:srgbClr val="FF0066"/>
            </a:solidFill>
            <a:headEnd type="triangle"/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289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7D9DBA-C295-4A37-AE73-726FD037B84A}"/>
              </a:ext>
            </a:extLst>
          </p:cNvPr>
          <p:cNvSpPr/>
          <p:nvPr/>
        </p:nvSpPr>
        <p:spPr>
          <a:xfrm>
            <a:off x="4144297" y="368709"/>
            <a:ext cx="4188541" cy="131260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7CD39C-09A9-40EC-880A-5E5D6339E36E}"/>
              </a:ext>
            </a:extLst>
          </p:cNvPr>
          <p:cNvSpPr txBox="1"/>
          <p:nvPr/>
        </p:nvSpPr>
        <p:spPr>
          <a:xfrm>
            <a:off x="727587" y="4704737"/>
            <a:ext cx="10731910" cy="1200329"/>
          </a:xfrm>
          <a:prstGeom prst="rect">
            <a:avLst/>
          </a:prstGeom>
          <a:noFill/>
          <a:ln>
            <a:solidFill>
              <a:srgbClr val="58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>
                <a:ln w="1143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>
                <a:ln w="11430"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 শেখ মুজিবুর রহমানের</a:t>
            </a:r>
            <a:r>
              <a:rPr lang="bn-IN" sz="3600" b="1" dirty="0">
                <a:ln w="11430"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ln w="11430"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অস্তিত্ব সারাবাংলায় </a:t>
            </a:r>
            <a:r>
              <a:rPr lang="bn-IN" sz="3600" b="1" dirty="0">
                <a:ln w="11430"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বিরাজমান’- </a:t>
            </a:r>
            <a:r>
              <a:rPr lang="bn-BD" sz="3600" b="1" dirty="0">
                <a:ln w="11430"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কথাটির ব্যাখ্যা দলে আলোচনা করে উপস্থাপন</a:t>
            </a:r>
            <a:r>
              <a:rPr lang="bn-IN" sz="3600" b="1" dirty="0">
                <a:ln w="11430"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r>
              <a:rPr lang="bn-BD" sz="3600" b="1" dirty="0">
                <a:ln w="11430"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124" name="Picture 4" descr="সম্পর্কিত ছবি">
            <a:extLst>
              <a:ext uri="{FF2B5EF4-FFF2-40B4-BE49-F238E27FC236}">
                <a16:creationId xmlns:a16="http://schemas.microsoft.com/office/drawing/2014/main" id="{08227ADA-7023-4C50-99F6-7D020E129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89" y="1843548"/>
            <a:ext cx="3347885" cy="26989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45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E76F32-322F-422F-ABC8-A4A5A1ED9822}"/>
              </a:ext>
            </a:extLst>
          </p:cNvPr>
          <p:cNvSpPr/>
          <p:nvPr/>
        </p:nvSpPr>
        <p:spPr>
          <a:xfrm>
            <a:off x="4439265" y="368709"/>
            <a:ext cx="3893573" cy="1269591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EAC0AB-6EE5-4CF1-AAE0-98C8D5E63846}"/>
              </a:ext>
            </a:extLst>
          </p:cNvPr>
          <p:cNvSpPr/>
          <p:nvPr/>
        </p:nvSpPr>
        <p:spPr>
          <a:xfrm>
            <a:off x="1032383" y="1943100"/>
            <a:ext cx="9674941" cy="715298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রোকনুজ্জামান খান কী নামে পরিচিত 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CEBD4A-C0BB-4A2C-8CAB-DBA2F54304BB}"/>
              </a:ext>
            </a:extLst>
          </p:cNvPr>
          <p:cNvSpPr/>
          <p:nvPr/>
        </p:nvSpPr>
        <p:spPr>
          <a:xfrm>
            <a:off x="1002880" y="3955020"/>
            <a:ext cx="9674941" cy="715298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রোকনুজ্জামান খান পেশায় কী ছিলেন 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977663-E2A6-4CC3-9512-86B00E33B26A}"/>
              </a:ext>
            </a:extLst>
          </p:cNvPr>
          <p:cNvSpPr/>
          <p:nvPr/>
        </p:nvSpPr>
        <p:spPr>
          <a:xfrm>
            <a:off x="1002881" y="4876798"/>
            <a:ext cx="9674941" cy="715298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ফসলের হাসি দেখতে ঠিক কার হাসির মতো 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686567-0D20-4EB9-9DDA-FDC2C1A1F4BB}"/>
              </a:ext>
            </a:extLst>
          </p:cNvPr>
          <p:cNvSpPr/>
          <p:nvPr/>
        </p:nvSpPr>
        <p:spPr>
          <a:xfrm>
            <a:off x="1002879" y="3008660"/>
            <a:ext cx="9674941" cy="715298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চিরশিশু বলা হয়েছে 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1F6255-1995-465D-9B9A-84E65381B5CE}"/>
              </a:ext>
            </a:extLst>
          </p:cNvPr>
          <p:cNvSpPr/>
          <p:nvPr/>
        </p:nvSpPr>
        <p:spPr>
          <a:xfrm>
            <a:off x="1002882" y="5738352"/>
            <a:ext cx="9674941" cy="715298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দেশের মাঠে মাঠে কী ফলে 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15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CC9FD1-8B1B-43FD-95F6-577E63FD5DD8}"/>
              </a:ext>
            </a:extLst>
          </p:cNvPr>
          <p:cNvSpPr/>
          <p:nvPr/>
        </p:nvSpPr>
        <p:spPr>
          <a:xfrm>
            <a:off x="4407309" y="494070"/>
            <a:ext cx="3377381" cy="715298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2F12C0-46DC-4454-BB07-E40CC0AF0367}"/>
              </a:ext>
            </a:extLst>
          </p:cNvPr>
          <p:cNvSpPr/>
          <p:nvPr/>
        </p:nvSpPr>
        <p:spPr>
          <a:xfrm>
            <a:off x="1371600" y="4903839"/>
            <a:ext cx="9763431" cy="1460091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“মুজিবের উপস্থিতি সবার মাঝে” – কথাটি ব্যাখ্যা করে খাতায় লিখে আনবে।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বাড়ি এর ছবির ফলাফল">
            <a:extLst>
              <a:ext uri="{FF2B5EF4-FFF2-40B4-BE49-F238E27FC236}">
                <a16:creationId xmlns:a16="http://schemas.microsoft.com/office/drawing/2014/main" id="{C084A662-1B16-48CA-9DDA-28532B45C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651" y="1592826"/>
            <a:ext cx="4189887" cy="31414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26416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সম্পর্কিত ছবি">
            <a:extLst>
              <a:ext uri="{FF2B5EF4-FFF2-40B4-BE49-F238E27FC236}">
                <a16:creationId xmlns:a16="http://schemas.microsoft.com/office/drawing/2014/main" id="{94D4B338-F2F7-4778-80D0-A485ACFDA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75" y="1946787"/>
            <a:ext cx="5161937" cy="436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32A571-BE61-48F7-841F-553D7AE61E39}"/>
              </a:ext>
            </a:extLst>
          </p:cNvPr>
          <p:cNvSpPr/>
          <p:nvPr/>
        </p:nvSpPr>
        <p:spPr>
          <a:xfrm>
            <a:off x="1145458" y="661220"/>
            <a:ext cx="9989573" cy="11675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hevron">
              <a:avLst/>
            </a:prstTxWarp>
            <a:noAutofit/>
          </a:bodyPr>
          <a:lstStyle/>
          <a:p>
            <a:pPr algn="ctr"/>
            <a:r>
              <a:rPr lang="bn-IN" sz="4000" b="1" dirty="0">
                <a:ln>
                  <a:solidFill>
                    <a:srgbClr val="FF0066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সকলকে ধন্যবাদ</a:t>
            </a:r>
            <a:endParaRPr lang="en-US" sz="4000" b="1" dirty="0">
              <a:ln>
                <a:solidFill>
                  <a:srgbClr val="FF0066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53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E6B72BAA-4FB6-4521-A48E-C57BDAEDC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57512"/>
              </p:ext>
            </p:extLst>
          </p:nvPr>
        </p:nvGraphicFramePr>
        <p:xfrm>
          <a:off x="5300073" y="3184525"/>
          <a:ext cx="21129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2112480" imgH="488520" progId="Package">
                  <p:embed/>
                </p:oleObj>
              </mc:Choice>
              <mc:Fallback>
                <p:oleObj name="Packager Shell Object" showAsIcon="1" r:id="rId3" imgW="2112480" imgH="48852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0073" y="3184525"/>
                        <a:ext cx="211296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C577462-117D-4BBD-A0AD-37081824181F}"/>
              </a:ext>
            </a:extLst>
          </p:cNvPr>
          <p:cNvSpPr/>
          <p:nvPr/>
        </p:nvSpPr>
        <p:spPr>
          <a:xfrm>
            <a:off x="1076633" y="430467"/>
            <a:ext cx="10559844" cy="151632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মনোযোগ দিয়ে দেখ এবং চিন্তা করে বল ভিডিওতে কার কথা উল্লেখ আছে?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80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পতাকা হাতে মুজিব এর ছবির ফলাফল">
            <a:extLst>
              <a:ext uri="{FF2B5EF4-FFF2-40B4-BE49-F238E27FC236}">
                <a16:creationId xmlns:a16="http://schemas.microsoft.com/office/drawing/2014/main" id="{5B8037BD-8DAD-48EB-8239-1D25B386F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007" y="1404170"/>
            <a:ext cx="6626941" cy="51772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84150" h="184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2D9AFF-2253-4E40-90D2-118E57E957C4}"/>
              </a:ext>
            </a:extLst>
          </p:cNvPr>
          <p:cNvSpPr/>
          <p:nvPr/>
        </p:nvSpPr>
        <p:spPr>
          <a:xfrm>
            <a:off x="2104103" y="276532"/>
            <a:ext cx="7983794" cy="1127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</a:p>
          <a:p>
            <a:pPr algn="ctr"/>
            <a:r>
              <a:rPr lang="bn-IN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 খান</a:t>
            </a:r>
            <a:endParaRPr lang="en-US" sz="40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42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329299A-1833-4654-AB8F-27093327D645}"/>
              </a:ext>
            </a:extLst>
          </p:cNvPr>
          <p:cNvSpPr/>
          <p:nvPr/>
        </p:nvSpPr>
        <p:spPr>
          <a:xfrm>
            <a:off x="4245077" y="302343"/>
            <a:ext cx="3967316" cy="12831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4400" b="1" dirty="0">
                <a:ln>
                  <a:solidFill>
                    <a:srgbClr val="FF0066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n>
                <a:solidFill>
                  <a:srgbClr val="FF0066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00578D-72F3-47D2-B0F9-8CA4FDDA4CAB}"/>
              </a:ext>
            </a:extLst>
          </p:cNvPr>
          <p:cNvSpPr/>
          <p:nvPr/>
        </p:nvSpPr>
        <p:spPr>
          <a:xfrm>
            <a:off x="501445" y="2109019"/>
            <a:ext cx="11149781" cy="44466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------</a:t>
            </a:r>
          </a:p>
          <a:p>
            <a:pPr algn="ctr"/>
            <a:endParaRPr lang="bn-IN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“রোকনুজ্জামান খানের” পরিচিতি লিখতে পারবে;</a:t>
            </a:r>
          </a:p>
          <a:p>
            <a:pPr algn="ctr"/>
            <a:endParaRPr lang="bn-IN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শব্দগুলো বাক্যে প্রয়োগ করে লিখতে পারবে;</a:t>
            </a:r>
          </a:p>
          <a:p>
            <a:pPr algn="ctr"/>
            <a:endParaRPr lang="bn-IN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“মুজিব” কবিতাটি শুদ্ধ উচ্চারণে আবৃত্তি করতে পারবে;</a:t>
            </a:r>
          </a:p>
          <a:p>
            <a:pPr algn="ctr"/>
            <a:endParaRPr lang="bn-IN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বাংলার প্রকৃতি ও মানুষের মনে মুজিবের উপস্থিতি ব্যাখ্যা করতে পারবে।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43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EB3710-7CCA-4163-A2CA-B7BBEE6586D5}"/>
              </a:ext>
            </a:extLst>
          </p:cNvPr>
          <p:cNvSpPr/>
          <p:nvPr/>
        </p:nvSpPr>
        <p:spPr>
          <a:xfrm>
            <a:off x="7683908" y="282692"/>
            <a:ext cx="4173792" cy="1458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১৯৯৯ সালে তিনি পরলোক গমন করেন।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9A0D2F-10E3-4518-A82A-CABDA43DBAF9}"/>
              </a:ext>
            </a:extLst>
          </p:cNvPr>
          <p:cNvSpPr/>
          <p:nvPr/>
        </p:nvSpPr>
        <p:spPr>
          <a:xfrm>
            <a:off x="334299" y="282692"/>
            <a:ext cx="3957483" cy="2967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দাদাভাই ‘বাংলা একাডেমি সাহিত্য পুরস্কার’ ‘বাংলাদেশ শিশু একাডেমি’ পুরস্কার, ‘একুশে পদক’, ‘জসীমউদ্দীন স্বর্ণপদক’ ও ‘স্বাধীনতা  পুরস্কার ইত্যাদি পুরস্কারে ভূষিত হন।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কবি রোকনুজ্জামান খান এর ছবির ফলাফল">
            <a:extLst>
              <a:ext uri="{FF2B5EF4-FFF2-40B4-BE49-F238E27FC236}">
                <a16:creationId xmlns:a16="http://schemas.microsoft.com/office/drawing/2014/main" id="{D30C98E7-6EFD-4979-A0D4-01FA7BA27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77" y="660454"/>
            <a:ext cx="2743200" cy="28812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A01415-8872-4D22-BDD5-968FE36F6BE1}"/>
              </a:ext>
            </a:extLst>
          </p:cNvPr>
          <p:cNvSpPr/>
          <p:nvPr/>
        </p:nvSpPr>
        <p:spPr>
          <a:xfrm>
            <a:off x="7683908" y="250723"/>
            <a:ext cx="4208209" cy="1458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১৯৮৫ সালে ফরিদপুর জেলার পাংশা উপজেলায় জন্মগ্রহণ করেন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7A7A59-6392-475F-B93D-25CA18670965}"/>
              </a:ext>
            </a:extLst>
          </p:cNvPr>
          <p:cNvSpPr/>
          <p:nvPr/>
        </p:nvSpPr>
        <p:spPr>
          <a:xfrm>
            <a:off x="7649493" y="1810248"/>
            <a:ext cx="4208208" cy="1253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‘দাদা ভাই’ নামে সমধিক পরিচিত।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9EB262-2333-4DD0-8E5F-9684D88BD76F}"/>
              </a:ext>
            </a:extLst>
          </p:cNvPr>
          <p:cNvSpPr/>
          <p:nvPr/>
        </p:nvSpPr>
        <p:spPr>
          <a:xfrm>
            <a:off x="7649493" y="3164455"/>
            <a:ext cx="4208207" cy="103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 তিনি একজন ডাক্তার।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C1DC74-9AA3-40E9-BAF8-71DA1F3E5BBE}"/>
              </a:ext>
            </a:extLst>
          </p:cNvPr>
          <p:cNvSpPr/>
          <p:nvPr/>
        </p:nvSpPr>
        <p:spPr>
          <a:xfrm>
            <a:off x="7649493" y="4256989"/>
            <a:ext cx="4208207" cy="2271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১৯৪৯ সালে কিছুদিন মোহাম্মদ নাসির উদ্দিন সম্পাদিত ‘শিশু সওগাত’ –এর সঙ্গে তিনি জড়িত ছিলেন।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2B0D0A-B070-463A-A175-CC98BD8A984E}"/>
              </a:ext>
            </a:extLst>
          </p:cNvPr>
          <p:cNvSpPr/>
          <p:nvPr/>
        </p:nvSpPr>
        <p:spPr>
          <a:xfrm>
            <a:off x="4552335" y="3672348"/>
            <a:ext cx="3008666" cy="2993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‘দৈনিক মিল্লাত’, ‘সাপ্তাহিক পূর্বদেশ’, ‘পাকিস্তানি ফিচার সিন্ডিকেট’ প্রভৃতি পত্রিকা ও ফিচার প্রতিষ্ঠানে তিনি সাংবাদিকতা করেন।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209C7-2137-4DAF-8671-62FE73572B2E}"/>
              </a:ext>
            </a:extLst>
          </p:cNvPr>
          <p:cNvSpPr/>
          <p:nvPr/>
        </p:nvSpPr>
        <p:spPr>
          <a:xfrm>
            <a:off x="245811" y="5074947"/>
            <a:ext cx="4045971" cy="14536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 দীর্ঘকাল ‘মাসিক কচিকাঁচা’ নামে একটি শিশুপত্রিকা সম্পদনা করেন।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EB50E3-000A-4498-9184-54F56BC5065A}"/>
              </a:ext>
            </a:extLst>
          </p:cNvPr>
          <p:cNvSpPr/>
          <p:nvPr/>
        </p:nvSpPr>
        <p:spPr>
          <a:xfrm>
            <a:off x="245811" y="3378132"/>
            <a:ext cx="4045971" cy="15686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১৯৫৬ সালে তিনি জাতীয় শিশু-কিশোর সংগঠন ‘কচিকাঁচার মেলা’ গঠন করেন।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52CAF3-03CB-4402-8469-4AED467CE8BB}"/>
              </a:ext>
            </a:extLst>
          </p:cNvPr>
          <p:cNvSpPr/>
          <p:nvPr/>
        </p:nvSpPr>
        <p:spPr>
          <a:xfrm>
            <a:off x="299882" y="250723"/>
            <a:ext cx="3991900" cy="3061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প্রকাশিত উল্লেখযোগ্য বই: ছড়া- ‘হাট্রিমা টিম’, ‘খোকন খোকন ডাক পাড়ি’, অনুবাদ – ‘আজব হলেও গুজব নয়’;সম্পাদনা-আমার প্রথম লেখা, ‘ঝিকিমিকি’ ‘বার্ষিক কচি ও কাঁচা, ছোটদের আবৃত্তি ইত্যাদি।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82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" grpId="0" animBg="1"/>
      <p:bldP spid="2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6C9366-844A-4188-8F1B-F7E5916E676C}"/>
              </a:ext>
            </a:extLst>
          </p:cNvPr>
          <p:cNvSpPr/>
          <p:nvPr/>
        </p:nvSpPr>
        <p:spPr>
          <a:xfrm>
            <a:off x="3979606" y="265471"/>
            <a:ext cx="4232787" cy="1327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F0E974-22CD-4523-9B50-68209638976E}"/>
              </a:ext>
            </a:extLst>
          </p:cNvPr>
          <p:cNvSpPr/>
          <p:nvPr/>
        </p:nvSpPr>
        <p:spPr>
          <a:xfrm>
            <a:off x="1096295" y="4952999"/>
            <a:ext cx="9999407" cy="15657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রোকনুজ্জামানের জীবনী সম্পর্কে ৫ টি বাক্য লিখ।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পরীক্ষা এর ছবির ফলাফল">
            <a:extLst>
              <a:ext uri="{FF2B5EF4-FFF2-40B4-BE49-F238E27FC236}">
                <a16:creationId xmlns:a16="http://schemas.microsoft.com/office/drawing/2014/main" id="{9B97632F-D2FF-4BA1-BCCC-172A2DD6C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67" y="1774722"/>
            <a:ext cx="4134464" cy="2996381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3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বনভূমি' এর ছবির ফলাফল">
            <a:extLst>
              <a:ext uri="{FF2B5EF4-FFF2-40B4-BE49-F238E27FC236}">
                <a16:creationId xmlns:a16="http://schemas.microsoft.com/office/drawing/2014/main" id="{FAF737A9-2083-4992-8C27-79EF0B29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46" y="407428"/>
            <a:ext cx="2472954" cy="1346413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বালুচর এর ছবির ফলাফল">
            <a:extLst>
              <a:ext uri="{FF2B5EF4-FFF2-40B4-BE49-F238E27FC236}">
                <a16:creationId xmlns:a16="http://schemas.microsoft.com/office/drawing/2014/main" id="{10BDCEE4-ED29-4BCE-B190-48FDFBF4F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52" y="1988893"/>
            <a:ext cx="2453148" cy="1270503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সম্পর্কিত ছবি">
            <a:extLst>
              <a:ext uri="{FF2B5EF4-FFF2-40B4-BE49-F238E27FC236}">
                <a16:creationId xmlns:a16="http://schemas.microsoft.com/office/drawing/2014/main" id="{837E3ED0-94C7-4BAA-9BBD-FA44157EE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328" y="3501292"/>
            <a:ext cx="2392389" cy="1445342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লাল সবুজের দেশ এর ছবির ফলাফল">
            <a:extLst>
              <a:ext uri="{FF2B5EF4-FFF2-40B4-BE49-F238E27FC236}">
                <a16:creationId xmlns:a16="http://schemas.microsoft.com/office/drawing/2014/main" id="{5A712FD5-1691-4C23-B601-AD9A9F748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53" y="5188530"/>
            <a:ext cx="2472954" cy="1445342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057FD0-A0C4-4071-A43A-58525ECB37FA}"/>
              </a:ext>
            </a:extLst>
          </p:cNvPr>
          <p:cNvSpPr/>
          <p:nvPr/>
        </p:nvSpPr>
        <p:spPr>
          <a:xfrm>
            <a:off x="481781" y="485948"/>
            <a:ext cx="2871020" cy="1106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9E47A5-12FC-48A5-B4B9-3D5F5E9D79C9}"/>
              </a:ext>
            </a:extLst>
          </p:cNvPr>
          <p:cNvSpPr/>
          <p:nvPr/>
        </p:nvSpPr>
        <p:spPr>
          <a:xfrm>
            <a:off x="481781" y="1932517"/>
            <a:ext cx="2871020" cy="1106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বালুচর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E5DAEE-57EB-45DC-A8DF-DF72339B5C71}"/>
              </a:ext>
            </a:extLst>
          </p:cNvPr>
          <p:cNvSpPr/>
          <p:nvPr/>
        </p:nvSpPr>
        <p:spPr>
          <a:xfrm>
            <a:off x="417631" y="3559281"/>
            <a:ext cx="2871020" cy="1106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সোনাধান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AB9CD0-F51E-4BBD-9678-36C6E361E223}"/>
              </a:ext>
            </a:extLst>
          </p:cNvPr>
          <p:cNvSpPr/>
          <p:nvPr/>
        </p:nvSpPr>
        <p:spPr>
          <a:xfrm>
            <a:off x="417871" y="5346290"/>
            <a:ext cx="2871020" cy="1106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চিরশিশু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6B1D34-3E49-4E57-AB5A-502CE871394F}"/>
              </a:ext>
            </a:extLst>
          </p:cNvPr>
          <p:cNvSpPr/>
          <p:nvPr/>
        </p:nvSpPr>
        <p:spPr>
          <a:xfrm>
            <a:off x="6639587" y="527569"/>
            <a:ext cx="5070632" cy="1106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পালায় ঘেরা জঙ্গল এলাকা।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BB68CD-E7CB-4762-B7E2-7B8C4280953E}"/>
              </a:ext>
            </a:extLst>
          </p:cNvPr>
          <p:cNvSpPr/>
          <p:nvPr/>
        </p:nvSpPr>
        <p:spPr>
          <a:xfrm>
            <a:off x="6639587" y="2031447"/>
            <a:ext cx="5070632" cy="1106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বালুর পলি জমে উৎপন্ন যে চর।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571829-7929-4D2A-80D7-3730292F43D7}"/>
              </a:ext>
            </a:extLst>
          </p:cNvPr>
          <p:cNvSpPr/>
          <p:nvPr/>
        </p:nvSpPr>
        <p:spPr>
          <a:xfrm>
            <a:off x="6639587" y="3670898"/>
            <a:ext cx="5070632" cy="1106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 রঙের পাকা ধান।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246395-AEEF-4818-9C6A-20DEE3546B30}"/>
              </a:ext>
            </a:extLst>
          </p:cNvPr>
          <p:cNvSpPr/>
          <p:nvPr/>
        </p:nvSpPr>
        <p:spPr>
          <a:xfrm>
            <a:off x="6639587" y="5346289"/>
            <a:ext cx="5070632" cy="1106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চিরকাল যে শিশুর মত সহজ, অকৃত্রিম ও মমতাময়।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3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4AD20C-8AA8-41A6-AA05-E49A1A4B801F}"/>
              </a:ext>
            </a:extLst>
          </p:cNvPr>
          <p:cNvSpPr/>
          <p:nvPr/>
        </p:nvSpPr>
        <p:spPr>
          <a:xfrm>
            <a:off x="4424516" y="427703"/>
            <a:ext cx="4218039" cy="929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4A9792-3A43-4C8C-A9B1-0007299D1E36}"/>
              </a:ext>
            </a:extLst>
          </p:cNvPr>
          <p:cNvSpPr/>
          <p:nvPr/>
        </p:nvSpPr>
        <p:spPr>
          <a:xfrm>
            <a:off x="1688689" y="3864076"/>
            <a:ext cx="9689691" cy="2256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বনভূমি, বালুচর, সোনাধান ও চিরশিশু শব্দগুলো দিয়ে একটি করে বাক্য তৈরি কর।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E9954-1179-4BBD-A6C1-F9F02C55C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380" y="1578147"/>
            <a:ext cx="2522310" cy="20646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6044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582</Words>
  <Application>Microsoft Office PowerPoint</Application>
  <PresentationFormat>Widescreen</PresentationFormat>
  <Paragraphs>71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28</cp:revision>
  <dcterms:created xsi:type="dcterms:W3CDTF">2019-10-26T12:49:56Z</dcterms:created>
  <dcterms:modified xsi:type="dcterms:W3CDTF">2019-10-27T04:25:28Z</dcterms:modified>
</cp:coreProperties>
</file>