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m4a" ContentType="audio/mp4"/>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729" r:id="rId1"/>
  </p:sldMasterIdLst>
  <p:notesMasterIdLst>
    <p:notesMasterId r:id="rId22"/>
  </p:notesMasterIdLst>
  <p:sldIdLst>
    <p:sldId id="384" r:id="rId2"/>
    <p:sldId id="390" r:id="rId3"/>
    <p:sldId id="335" r:id="rId4"/>
    <p:sldId id="391" r:id="rId5"/>
    <p:sldId id="258" r:id="rId6"/>
    <p:sldId id="371" r:id="rId7"/>
    <p:sldId id="350" r:id="rId8"/>
    <p:sldId id="392" r:id="rId9"/>
    <p:sldId id="383" r:id="rId10"/>
    <p:sldId id="331" r:id="rId11"/>
    <p:sldId id="355" r:id="rId12"/>
    <p:sldId id="374" r:id="rId13"/>
    <p:sldId id="375" r:id="rId14"/>
    <p:sldId id="376" r:id="rId15"/>
    <p:sldId id="377" r:id="rId16"/>
    <p:sldId id="378" r:id="rId17"/>
    <p:sldId id="381" r:id="rId18"/>
    <p:sldId id="389" r:id="rId19"/>
    <p:sldId id="382" r:id="rId20"/>
    <p:sldId id="388" r:id="rId21"/>
  </p:sldIdLst>
  <p:sldSz cx="12192000" cy="6858000"/>
  <p:notesSz cx="6858000" cy="9144000"/>
  <p:defaultTex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a:srgbClr val="001005"/>
    <a:srgbClr val="1A9E27"/>
    <a:srgbClr val="8DF088"/>
    <a:srgbClr val="C7EA46"/>
    <a:srgbClr val="0F13C1"/>
    <a:srgbClr val="00FF00"/>
    <a:srgbClr val="767CBA"/>
    <a:srgbClr val="003300"/>
    <a:srgbClr val="CDA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61" autoAdjust="0"/>
    <p:restoredTop sz="93974" autoAdjust="0"/>
  </p:normalViewPr>
  <p:slideViewPr>
    <p:cSldViewPr snapToGrid="0">
      <p:cViewPr varScale="1">
        <p:scale>
          <a:sx n="67" d="100"/>
          <a:sy n="67" d="100"/>
        </p:scale>
        <p:origin x="384"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3CB8F4D4-DB5A-4061-9C66-9B0D76175296}" type="datetimeFigureOut">
              <a:rPr lang="en-US" smtClean="0"/>
              <a:t>10/27/2019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38E8B4-14B4-44D4-A15D-E309086693A6}" type="slidenum">
              <a:rPr lang="en-US" smtClean="0"/>
              <a:t>‹#›</a:t>
            </a:fld>
            <a:endParaRPr lang="en-US"/>
          </a:p>
        </p:txBody>
      </p:sp>
    </p:spTree>
    <p:extLst>
      <p:ext uri="{BB962C8B-B14F-4D97-AF65-F5344CB8AC3E}">
        <p14:creationId xmlns:p14="http://schemas.microsoft.com/office/powerpoint/2010/main" val="4161289114"/>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teacher use his</a:t>
            </a:r>
            <a:r>
              <a:rPr lang="en-US" baseline="0" dirty="0" smtClean="0"/>
              <a:t> own voice to make a listening passage.</a:t>
            </a:r>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8</a:t>
            </a:fld>
            <a:endParaRPr lang="en-US"/>
          </a:p>
        </p:txBody>
      </p:sp>
    </p:spTree>
    <p:extLst>
      <p:ext uri="{BB962C8B-B14F-4D97-AF65-F5344CB8AC3E}">
        <p14:creationId xmlns:p14="http://schemas.microsoft.com/office/powerpoint/2010/main" val="112102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teacher use his</a:t>
            </a:r>
            <a:r>
              <a:rPr lang="en-US" baseline="0" dirty="0" smtClean="0"/>
              <a:t> own voice to make a listening passage.</a:t>
            </a:r>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9</a:t>
            </a:fld>
            <a:endParaRPr lang="en-US"/>
          </a:p>
        </p:txBody>
      </p:sp>
    </p:spTree>
    <p:extLst>
      <p:ext uri="{BB962C8B-B14F-4D97-AF65-F5344CB8AC3E}">
        <p14:creationId xmlns:p14="http://schemas.microsoft.com/office/powerpoint/2010/main" val="3992791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Answers are given after</a:t>
            </a:r>
            <a:r>
              <a:rPr lang="en-US" baseline="0" dirty="0" smtClean="0"/>
              <a:t> each questions</a:t>
            </a:r>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10</a:t>
            </a:fld>
            <a:endParaRPr lang="en-US"/>
          </a:p>
        </p:txBody>
      </p:sp>
    </p:spTree>
    <p:extLst>
      <p:ext uri="{BB962C8B-B14F-4D97-AF65-F5344CB8AC3E}">
        <p14:creationId xmlns:p14="http://schemas.microsoft.com/office/powerpoint/2010/main" val="375741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11</a:t>
            </a:fld>
            <a:endParaRPr lang="en-US"/>
          </a:p>
        </p:txBody>
      </p:sp>
    </p:spTree>
    <p:extLst>
      <p:ext uri="{BB962C8B-B14F-4D97-AF65-F5344CB8AC3E}">
        <p14:creationId xmlns:p14="http://schemas.microsoft.com/office/powerpoint/2010/main" val="371038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12</a:t>
            </a:fld>
            <a:endParaRPr lang="en-US"/>
          </a:p>
        </p:txBody>
      </p:sp>
    </p:spTree>
    <p:extLst>
      <p:ext uri="{BB962C8B-B14F-4D97-AF65-F5344CB8AC3E}">
        <p14:creationId xmlns:p14="http://schemas.microsoft.com/office/powerpoint/2010/main" val="1097095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13</a:t>
            </a:fld>
            <a:endParaRPr lang="en-US"/>
          </a:p>
        </p:txBody>
      </p:sp>
    </p:spTree>
    <p:extLst>
      <p:ext uri="{BB962C8B-B14F-4D97-AF65-F5344CB8AC3E}">
        <p14:creationId xmlns:p14="http://schemas.microsoft.com/office/powerpoint/2010/main" val="2785568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14</a:t>
            </a:fld>
            <a:endParaRPr lang="en-US"/>
          </a:p>
        </p:txBody>
      </p:sp>
    </p:spTree>
    <p:extLst>
      <p:ext uri="{BB962C8B-B14F-4D97-AF65-F5344CB8AC3E}">
        <p14:creationId xmlns:p14="http://schemas.microsoft.com/office/powerpoint/2010/main" val="2784971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15</a:t>
            </a:fld>
            <a:endParaRPr lang="en-US"/>
          </a:p>
        </p:txBody>
      </p:sp>
    </p:spTree>
    <p:extLst>
      <p:ext uri="{BB962C8B-B14F-4D97-AF65-F5344CB8AC3E}">
        <p14:creationId xmlns:p14="http://schemas.microsoft.com/office/powerpoint/2010/main" val="24008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38E8B4-14B4-44D4-A15D-E309086693A6}" type="slidenum">
              <a:rPr lang="en-US" smtClean="0"/>
              <a:t>16</a:t>
            </a:fld>
            <a:endParaRPr lang="en-US"/>
          </a:p>
        </p:txBody>
      </p:sp>
    </p:spTree>
    <p:extLst>
      <p:ext uri="{BB962C8B-B14F-4D97-AF65-F5344CB8AC3E}">
        <p14:creationId xmlns:p14="http://schemas.microsoft.com/office/powerpoint/2010/main" val="31519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As the answers will vary here, teachers</a:t>
            </a:r>
            <a:r>
              <a:rPr lang="en-US" baseline="0" dirty="0" smtClean="0"/>
              <a:t> are requested to match the answer with </a:t>
            </a:r>
            <a:r>
              <a:rPr lang="en-US" baseline="0" smtClean="0"/>
              <a:t>peer work.</a:t>
            </a:r>
            <a:endParaRPr lang="en-US"/>
          </a:p>
        </p:txBody>
      </p:sp>
      <p:sp>
        <p:nvSpPr>
          <p:cNvPr id="4" name="Slide Number Placeholder 3"/>
          <p:cNvSpPr>
            <a:spLocks noGrp="1"/>
          </p:cNvSpPr>
          <p:nvPr>
            <p:ph type="sldNum" sz="quarter" idx="10"/>
          </p:nvPr>
        </p:nvSpPr>
        <p:spPr/>
        <p:txBody>
          <a:bodyPr/>
          <a:lstStyle/>
          <a:p>
            <a:fld id="{A538E8B4-14B4-44D4-A15D-E309086693A6}" type="slidenum">
              <a:rPr lang="en-US" smtClean="0"/>
              <a:t>17</a:t>
            </a:fld>
            <a:endParaRPr lang="en-US"/>
          </a:p>
        </p:txBody>
      </p:sp>
    </p:spTree>
    <p:extLst>
      <p:ext uri="{BB962C8B-B14F-4D97-AF65-F5344CB8AC3E}">
        <p14:creationId xmlns:p14="http://schemas.microsoft.com/office/powerpoint/2010/main" val="3260559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61BEF0D-F0BB-DE4B-95CE-6DB70DBA9567}" type="datetimeFigureOut">
              <a:rPr lang="en-US" smtClean="0"/>
              <a:pPr/>
              <a:t>10/27/2019</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8792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6793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839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487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7520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019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651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721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61BEF0D-F0BB-DE4B-95CE-6DB70DBA9567}" type="datetimeFigureOut">
              <a:rPr lang="en-US" smtClean="0"/>
              <a:pPr/>
              <a:t>10/27/2019</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079838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1102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758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61BEF0D-F0BB-DE4B-95CE-6DB70DBA9567}" type="datetimeFigureOut">
              <a:rPr lang="en-US" smtClean="0"/>
              <a:pPr/>
              <a:t>10/27/2019</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236869"/>
      </p:ext>
    </p:extLst>
  </p:cSld>
  <p:clrMap bg1="lt1" tx1="dk1" bg2="lt2" tx2="dk2" accent1="accent1" accent2="accent2" accent3="accent3" accent4="accent4" accent5="accent5" accent6="accent6" hlink="hlink" folHlink="folHlink"/>
  <p:sldLayoutIdLst>
    <p:sldLayoutId id="2147484730" r:id="rId1"/>
    <p:sldLayoutId id="2147484731" r:id="rId2"/>
    <p:sldLayoutId id="2147484732" r:id="rId3"/>
    <p:sldLayoutId id="2147484733" r:id="rId4"/>
    <p:sldLayoutId id="2147484734" r:id="rId5"/>
    <p:sldLayoutId id="2147484735" r:id="rId6"/>
    <p:sldLayoutId id="2147484736" r:id="rId7"/>
    <p:sldLayoutId id="2147484737" r:id="rId8"/>
    <p:sldLayoutId id="2147484738" r:id="rId9"/>
    <p:sldLayoutId id="2147484739" r:id="rId10"/>
    <p:sldLayoutId id="2147484740"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naziz13.na@gmail.com"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3743">
              <a:schemeClr val="accent2">
                <a:lumMod val="60000"/>
                <a:lumOff val="40000"/>
              </a:schemeClr>
            </a:gs>
            <a:gs pos="36260">
              <a:schemeClr val="accent3">
                <a:lumMod val="60000"/>
                <a:lumOff val="40000"/>
              </a:schemeClr>
            </a:gs>
            <a:gs pos="0">
              <a:srgbClr val="00B050"/>
            </a:gs>
            <a:gs pos="74000">
              <a:schemeClr val="accent1">
                <a:lumMod val="45000"/>
                <a:lumOff val="55000"/>
              </a:schemeClr>
            </a:gs>
            <a:gs pos="58753">
              <a:srgbClr val="C7EA46"/>
            </a:gs>
            <a:gs pos="83000">
              <a:srgbClr val="8DF088"/>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 name="Rectangle 8"/>
          <p:cNvSpPr/>
          <p:nvPr/>
        </p:nvSpPr>
        <p:spPr>
          <a:xfrm>
            <a:off x="6688269" y="2678126"/>
            <a:ext cx="803776" cy="1787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sp>
        <p:nvSpPr>
          <p:cNvPr id="11" name="Rectangle 10"/>
          <p:cNvSpPr/>
          <p:nvPr/>
        </p:nvSpPr>
        <p:spPr>
          <a:xfrm>
            <a:off x="6658849" y="3132839"/>
            <a:ext cx="803776" cy="20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sp>
        <p:nvSpPr>
          <p:cNvPr id="13" name="Rectangle 12"/>
          <p:cNvSpPr/>
          <p:nvPr/>
        </p:nvSpPr>
        <p:spPr>
          <a:xfrm>
            <a:off x="6658849" y="3643715"/>
            <a:ext cx="803777"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sp>
        <p:nvSpPr>
          <p:cNvPr id="15" name="Rectangle 14"/>
          <p:cNvSpPr/>
          <p:nvPr/>
        </p:nvSpPr>
        <p:spPr>
          <a:xfrm>
            <a:off x="6658851" y="4163306"/>
            <a:ext cx="803776"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176" y="358001"/>
            <a:ext cx="11470342" cy="5549675"/>
          </a:xfrm>
          <a:prstGeom prst="rect">
            <a:avLst/>
          </a:prstGeom>
          <a:solidFill>
            <a:srgbClr val="001005"/>
          </a:solidFill>
        </p:spPr>
      </p:pic>
      <p:sp>
        <p:nvSpPr>
          <p:cNvPr id="12" name="Rectangle 11"/>
          <p:cNvSpPr/>
          <p:nvPr/>
        </p:nvSpPr>
        <p:spPr>
          <a:xfrm>
            <a:off x="336176" y="5901148"/>
            <a:ext cx="11470342" cy="59966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i="1" dirty="0">
                <a:solidFill>
                  <a:schemeClr val="tx1"/>
                </a:solidFill>
              </a:rPr>
              <a:t>Welcome everybody to multimedia class.</a:t>
            </a:r>
          </a:p>
        </p:txBody>
      </p:sp>
    </p:spTree>
    <p:extLst>
      <p:ext uri="{BB962C8B-B14F-4D97-AF65-F5344CB8AC3E}">
        <p14:creationId xmlns:p14="http://schemas.microsoft.com/office/powerpoint/2010/main" val="32474601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884249" y="3738282"/>
            <a:ext cx="4354395" cy="2669908"/>
          </a:xfrm>
          <a:prstGeom prst="rect">
            <a:avLst/>
          </a:prstGeom>
          <a:solidFill>
            <a:schemeClr val="bg1">
              <a:lumMod val="95000"/>
            </a:schemeClr>
          </a:solidFill>
          <a:ln w="44450" cmpd="thickThin">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i="1" dirty="0" smtClean="0">
                <a:solidFill>
                  <a:schemeClr val="tx1"/>
                </a:solidFill>
              </a:rPr>
              <a:t>			Nurul </a:t>
            </a:r>
            <a:r>
              <a:rPr lang="en-US" sz="2400" b="1" i="1" dirty="0">
                <a:solidFill>
                  <a:schemeClr val="tx1"/>
                </a:solidFill>
              </a:rPr>
              <a:t>Aziz</a:t>
            </a:r>
          </a:p>
          <a:p>
            <a:r>
              <a:rPr lang="en-US" sz="2400" b="1" dirty="0" smtClean="0">
                <a:solidFill>
                  <a:schemeClr val="tx1"/>
                </a:solidFill>
              </a:rPr>
              <a:t>Assistant </a:t>
            </a:r>
            <a:r>
              <a:rPr lang="en-US" sz="2400" b="1" dirty="0">
                <a:solidFill>
                  <a:schemeClr val="tx1"/>
                </a:solidFill>
              </a:rPr>
              <a:t>Teacher (English)</a:t>
            </a:r>
          </a:p>
          <a:p>
            <a:r>
              <a:rPr lang="en-US" sz="2400" b="1" dirty="0" smtClean="0">
                <a:solidFill>
                  <a:schemeClr val="tx1"/>
                </a:solidFill>
              </a:rPr>
              <a:t>Krishnakumari </a:t>
            </a:r>
            <a:r>
              <a:rPr lang="en-US" sz="2400" b="1" dirty="0">
                <a:solidFill>
                  <a:schemeClr val="tx1"/>
                </a:solidFill>
              </a:rPr>
              <a:t>City Corp. </a:t>
            </a:r>
            <a:endParaRPr lang="en-US" sz="2400" b="1" dirty="0" smtClean="0">
              <a:solidFill>
                <a:schemeClr val="tx1"/>
              </a:solidFill>
            </a:endParaRPr>
          </a:p>
          <a:p>
            <a:r>
              <a:rPr lang="en-US" sz="2400" b="1" dirty="0" smtClean="0">
                <a:solidFill>
                  <a:schemeClr val="tx1"/>
                </a:solidFill>
              </a:rPr>
              <a:t>Girls</a:t>
            </a:r>
            <a:r>
              <a:rPr lang="en-US" sz="2400" b="1" dirty="0">
                <a:solidFill>
                  <a:schemeClr val="tx1"/>
                </a:solidFill>
              </a:rPr>
              <a:t>’ High School,</a:t>
            </a:r>
          </a:p>
          <a:p>
            <a:r>
              <a:rPr lang="en-US" sz="2400" b="1" dirty="0" smtClean="0">
                <a:solidFill>
                  <a:schemeClr val="tx1"/>
                </a:solidFill>
              </a:rPr>
              <a:t>Nandankanan,Chittagong</a:t>
            </a:r>
            <a:endParaRPr lang="en-US" sz="2400" b="1" dirty="0">
              <a:solidFill>
                <a:schemeClr val="tx1"/>
              </a:solidFill>
            </a:endParaRPr>
          </a:p>
          <a:p>
            <a:r>
              <a:rPr lang="en-US" sz="2400" b="1" dirty="0" smtClean="0">
                <a:solidFill>
                  <a:schemeClr val="tx1"/>
                </a:solidFill>
              </a:rPr>
              <a:t>Email </a:t>
            </a:r>
            <a:r>
              <a:rPr lang="en-US" sz="2400" b="1" dirty="0">
                <a:solidFill>
                  <a:schemeClr val="tx1"/>
                </a:solidFill>
              </a:rPr>
              <a:t>: </a:t>
            </a:r>
            <a:r>
              <a:rPr lang="en-US" sz="2400" b="1" u="sng" dirty="0">
                <a:solidFill>
                  <a:srgbClr val="0F13C1"/>
                </a:solidFill>
                <a:hlinkClick r:id="rId2"/>
              </a:rPr>
              <a:t>naziz13.na@gmail.com</a:t>
            </a:r>
            <a:endParaRPr lang="en-US" sz="2400" b="1" u="sng" dirty="0">
              <a:solidFill>
                <a:srgbClr val="0F13C1"/>
              </a:solidFill>
            </a:endParaRPr>
          </a:p>
          <a:p>
            <a:r>
              <a:rPr lang="en-US" sz="2400" b="1" dirty="0">
                <a:solidFill>
                  <a:schemeClr val="tx1"/>
                </a:solidFill>
              </a:rPr>
              <a:t>Mobile : 01843773924</a:t>
            </a:r>
            <a:endParaRPr lang="en-US" sz="2400" dirty="0">
              <a:solidFill>
                <a:schemeClr val="tx1"/>
              </a:solidFill>
            </a:endParaRPr>
          </a:p>
        </p:txBody>
      </p:sp>
      <p:sp>
        <p:nvSpPr>
          <p:cNvPr id="3" name="Rectangle 2"/>
          <p:cNvSpPr/>
          <p:nvPr/>
        </p:nvSpPr>
        <p:spPr>
          <a:xfrm>
            <a:off x="7238790" y="3738282"/>
            <a:ext cx="4101352" cy="2669908"/>
          </a:xfrm>
          <a:prstGeom prst="rect">
            <a:avLst/>
          </a:prstGeom>
          <a:solidFill>
            <a:schemeClr val="bg1">
              <a:lumMod val="95000"/>
            </a:schemeClr>
          </a:solidFill>
          <a:ln w="63500" cap="sq" cmpd="thickThin">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English For Today</a:t>
            </a:r>
          </a:p>
          <a:p>
            <a:pPr algn="ctr"/>
            <a:r>
              <a:rPr lang="en-US" sz="2800" b="1" dirty="0">
                <a:solidFill>
                  <a:schemeClr val="tx1"/>
                </a:solidFill>
              </a:rPr>
              <a:t>Class : 9</a:t>
            </a:r>
          </a:p>
          <a:p>
            <a:pPr algn="ctr"/>
            <a:r>
              <a:rPr lang="en-US" sz="2800" b="1" dirty="0">
                <a:solidFill>
                  <a:schemeClr val="tx1"/>
                </a:solidFill>
              </a:rPr>
              <a:t>Time : 45 Minutes</a:t>
            </a:r>
          </a:p>
          <a:p>
            <a:pPr algn="ctr"/>
            <a:r>
              <a:rPr lang="en-US" sz="2800" b="1" dirty="0">
                <a:solidFill>
                  <a:schemeClr val="tx1"/>
                </a:solidFill>
              </a:rPr>
              <a:t>Date </a:t>
            </a:r>
            <a:r>
              <a:rPr lang="en-US" sz="2800" b="1">
                <a:solidFill>
                  <a:schemeClr val="tx1"/>
                </a:solidFill>
              </a:rPr>
              <a:t>: </a:t>
            </a:r>
            <a:r>
              <a:rPr lang="en-US" sz="2800" b="1" smtClean="0">
                <a:solidFill>
                  <a:schemeClr val="tx1"/>
                </a:solidFill>
              </a:rPr>
              <a:t>24/09/2019 </a:t>
            </a:r>
            <a:endParaRPr lang="en-US" sz="2800" b="1"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3585" y="1023470"/>
            <a:ext cx="1891762" cy="2311402"/>
          </a:xfrm>
          <a:prstGeom prst="rect">
            <a:avLst/>
          </a:prstGeom>
          <a:ln w="41275" cmpd="sng">
            <a:solidFill>
              <a:schemeClr val="bg1">
                <a:lumMod val="85000"/>
              </a:schemeClr>
            </a:solidFill>
          </a:ln>
        </p:spPr>
      </p:pic>
      <p:sp>
        <p:nvSpPr>
          <p:cNvPr id="5" name="Oval 4"/>
          <p:cNvSpPr/>
          <p:nvPr/>
        </p:nvSpPr>
        <p:spPr>
          <a:xfrm>
            <a:off x="5201560" y="149686"/>
            <a:ext cx="2691864" cy="1352748"/>
          </a:xfrm>
          <a:prstGeom prst="ellipse">
            <a:avLst/>
          </a:prstGeom>
          <a:solidFill>
            <a:schemeClr val="bg1"/>
          </a:solidFill>
          <a:ln w="31750">
            <a:solidFill>
              <a:schemeClr val="tx1"/>
            </a:solidFill>
          </a:ln>
        </p:spPr>
        <p:style>
          <a:lnRef idx="0">
            <a:schemeClr val="dk1"/>
          </a:lnRef>
          <a:fillRef idx="3">
            <a:schemeClr val="dk1"/>
          </a:fillRef>
          <a:effectRef idx="3">
            <a:schemeClr val="dk1"/>
          </a:effectRef>
          <a:fontRef idx="minor">
            <a:schemeClr val="lt1"/>
          </a:fontRef>
        </p:style>
        <p:txBody>
          <a:bodyPr rtlCol="0" anchor="ctr"/>
          <a:lstStyle/>
          <a:p>
            <a:pPr algn="ctr"/>
            <a:r>
              <a:rPr lang="en-US" sz="4000" b="1" dirty="0">
                <a:solidFill>
                  <a:schemeClr val="tx1"/>
                </a:solidFill>
              </a:rPr>
              <a:t>Identity</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941" y="1023470"/>
            <a:ext cx="2537012" cy="2311402"/>
          </a:xfrm>
          <a:prstGeom prst="rect">
            <a:avLst/>
          </a:prstGeom>
          <a:ln w="44450">
            <a:solidFill>
              <a:schemeClr val="tx1"/>
            </a:solidFill>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0029" y="1832441"/>
            <a:ext cx="1857375" cy="3909453"/>
          </a:xfrm>
          <a:prstGeom prst="rect">
            <a:avLst/>
          </a:prstGeom>
        </p:spPr>
      </p:pic>
    </p:spTree>
    <p:extLst>
      <p:ext uri="{BB962C8B-B14F-4D97-AF65-F5344CB8AC3E}">
        <p14:creationId xmlns:p14="http://schemas.microsoft.com/office/powerpoint/2010/main" val="2358378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gtEl>
                                        <p:attrNameLst>
                                          <p:attrName>ppt_y</p:attrName>
                                        </p:attrNameLst>
                                      </p:cBhvr>
                                      <p:tavLst>
                                        <p:tav tm="0">
                                          <p:val>
                                            <p:strVal val="#ppt_y"/>
                                          </p:val>
                                        </p:tav>
                                        <p:tav tm="100000">
                                          <p:val>
                                            <p:strVal val="#ppt_y"/>
                                          </p:val>
                                        </p:tav>
                                      </p:tavLst>
                                    </p:anim>
                                    <p:anim calcmode="lin" valueType="num">
                                      <p:cBhvr>
                                        <p:cTn id="1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2729754" y="860612"/>
            <a:ext cx="7301752" cy="1049436"/>
          </a:xfrm>
          <a:prstGeom prst="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i="1" dirty="0" smtClean="0">
                <a:solidFill>
                  <a:schemeClr val="tx1"/>
                </a:solidFill>
              </a:rPr>
              <a:t>Let’s watch a video</a:t>
            </a:r>
            <a:endParaRPr lang="en-US" sz="5400" b="1" i="1" dirty="0">
              <a:solidFill>
                <a:schemeClr val="tx1"/>
              </a:solidFill>
            </a:endParaRPr>
          </a:p>
        </p:txBody>
      </p:sp>
      <p:graphicFrame>
        <p:nvGraphicFramePr>
          <p:cNvPr id="4" name="Object 3">
            <a:hlinkClick r:id="" action="ppaction://ole?verb=0"/>
          </p:cNvPr>
          <p:cNvGraphicFramePr>
            <a:graphicFrameLocks noChangeAspect="1"/>
          </p:cNvGraphicFramePr>
          <p:nvPr>
            <p:extLst>
              <p:ext uri="{D42A27DB-BD31-4B8C-83A1-F6EECF244321}">
                <p14:modId xmlns:p14="http://schemas.microsoft.com/office/powerpoint/2010/main" val="3040521924"/>
              </p:ext>
            </p:extLst>
          </p:nvPr>
        </p:nvGraphicFramePr>
        <p:xfrm>
          <a:off x="4679576" y="3041649"/>
          <a:ext cx="2528048" cy="2054785"/>
        </p:xfrm>
        <a:graphic>
          <a:graphicData uri="http://schemas.openxmlformats.org/presentationml/2006/ole">
            <mc:AlternateContent xmlns:mc="http://schemas.openxmlformats.org/markup-compatibility/2006">
              <mc:Choice xmlns:v="urn:schemas-microsoft-com:vml" Requires="v">
                <p:oleObj spid="_x0000_s1116"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4679576" y="3041649"/>
                        <a:ext cx="2528048" cy="2054785"/>
                      </a:xfrm>
                      <a:prstGeom prst="rect">
                        <a:avLst/>
                      </a:prstGeom>
                      <a:ln w="66675">
                        <a:solidFill>
                          <a:schemeClr val="tx1"/>
                        </a:solidFill>
                      </a:ln>
                    </p:spPr>
                  </p:pic>
                </p:oleObj>
              </mc:Fallback>
            </mc:AlternateContent>
          </a:graphicData>
        </a:graphic>
      </p:graphicFrame>
    </p:spTree>
    <p:extLst>
      <p:ext uri="{BB962C8B-B14F-4D97-AF65-F5344CB8AC3E}">
        <p14:creationId xmlns:p14="http://schemas.microsoft.com/office/powerpoint/2010/main" val="30686841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14">
              <a:srgbClr val="001005"/>
            </a:gs>
            <a:gs pos="29982">
              <a:srgbClr val="44C378"/>
            </a:gs>
            <a:gs pos="55012">
              <a:schemeClr val="accent1">
                <a:lumMod val="50000"/>
              </a:schemeClr>
            </a:gs>
            <a:gs pos="76300">
              <a:srgbClr val="7030A0"/>
            </a:gs>
            <a:gs pos="0">
              <a:schemeClr val="bg2">
                <a:lumMod val="5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Rectangle 2"/>
          <p:cNvSpPr/>
          <p:nvPr/>
        </p:nvSpPr>
        <p:spPr>
          <a:xfrm>
            <a:off x="413778" y="501756"/>
            <a:ext cx="11389659" cy="6001643"/>
          </a:xfrm>
          <a:prstGeom prst="rect">
            <a:avLst/>
          </a:prstGeom>
          <a:solidFill>
            <a:schemeClr val="bg1"/>
          </a:solidFill>
          <a:ln w="50800">
            <a:solidFill>
              <a:schemeClr val="bg2">
                <a:lumMod val="25000"/>
              </a:schemeClr>
            </a:solidFill>
          </a:ln>
        </p:spPr>
        <p:txBody>
          <a:bodyPr wrap="square">
            <a:spAutoFit/>
          </a:bodyPr>
          <a:lstStyle/>
          <a:p>
            <a:pPr algn="ctr"/>
            <a:r>
              <a:rPr lang="en-US" sz="9600" b="1" i="1" dirty="0">
                <a:ln w="13462">
                  <a:solidFill>
                    <a:srgbClr val="002060"/>
                  </a:solidFill>
                  <a:prstDash val="solid"/>
                </a:ln>
                <a:effectLst>
                  <a:outerShdw dist="38100" dir="2700000" algn="bl" rotWithShape="0">
                    <a:schemeClr val="accent5"/>
                  </a:outerShdw>
                </a:effectLst>
              </a:rPr>
              <a:t>Our today’s lesson is….</a:t>
            </a:r>
            <a:endParaRPr lang="en-US" sz="9600" b="1" dirty="0">
              <a:ln w="13462">
                <a:solidFill>
                  <a:srgbClr val="002060"/>
                </a:solidFill>
                <a:prstDash val="solid"/>
              </a:ln>
              <a:effectLst>
                <a:outerShdw dist="38100" dir="2700000" algn="bl" rotWithShape="0">
                  <a:schemeClr val="accent5"/>
                </a:outerShdw>
              </a:effectLst>
            </a:endParaRPr>
          </a:p>
          <a:p>
            <a:pPr algn="ctr"/>
            <a:r>
              <a:rPr lang="en-US" sz="9600" b="1" i="1" dirty="0" smtClean="0"/>
              <a:t>The </a:t>
            </a:r>
            <a:r>
              <a:rPr lang="en-US" sz="9600" b="1" i="1" dirty="0"/>
              <a:t>Statue of Liberty</a:t>
            </a:r>
          </a:p>
          <a:p>
            <a:pPr algn="ctr"/>
            <a:r>
              <a:rPr lang="en-US" sz="9600" b="1" i="1" dirty="0"/>
              <a:t>Unit : 8, Lesson: 3</a:t>
            </a:r>
          </a:p>
          <a:p>
            <a:pPr algn="ctr"/>
            <a:r>
              <a:rPr lang="en-US" sz="9600" b="1" i="1" dirty="0"/>
              <a:t>English For Today </a:t>
            </a:r>
          </a:p>
        </p:txBody>
      </p:sp>
    </p:spTree>
    <p:extLst>
      <p:ext uri="{BB962C8B-B14F-4D97-AF65-F5344CB8AC3E}">
        <p14:creationId xmlns:p14="http://schemas.microsoft.com/office/powerpoint/2010/main" val="190457241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Down Arrow Callout 1"/>
          <p:cNvSpPr/>
          <p:nvPr/>
        </p:nvSpPr>
        <p:spPr>
          <a:xfrm rot="10800000" flipV="1">
            <a:off x="4214973" y="198343"/>
            <a:ext cx="3699302" cy="1438836"/>
          </a:xfrm>
          <a:prstGeom prst="downArrowCallou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66" b="1" dirty="0">
                <a:solidFill>
                  <a:schemeClr val="tx1"/>
                </a:solidFill>
              </a:rPr>
              <a:t> </a:t>
            </a:r>
            <a:r>
              <a:rPr lang="en-US" sz="4800" b="1" dirty="0">
                <a:solidFill>
                  <a:schemeClr val="tx1"/>
                </a:solidFill>
              </a:rPr>
              <a:t>  </a:t>
            </a:r>
            <a:r>
              <a:rPr lang="en-US" sz="4800" b="1" dirty="0" smtClean="0">
                <a:solidFill>
                  <a:schemeClr val="tx1"/>
                </a:solidFill>
              </a:rPr>
              <a:t>Objectives</a:t>
            </a:r>
            <a:endParaRPr lang="en-US" sz="4800" b="1" dirty="0">
              <a:solidFill>
                <a:schemeClr val="tx1"/>
              </a:solidFill>
            </a:endParaRPr>
          </a:p>
        </p:txBody>
      </p:sp>
      <p:sp>
        <p:nvSpPr>
          <p:cNvPr id="3" name="Rectangle 2"/>
          <p:cNvSpPr/>
          <p:nvPr/>
        </p:nvSpPr>
        <p:spPr>
          <a:xfrm>
            <a:off x="779930" y="1637179"/>
            <a:ext cx="10569388" cy="5078313"/>
          </a:xfrm>
          <a:prstGeom prst="rect">
            <a:avLst/>
          </a:prstGeom>
          <a:solidFill>
            <a:schemeClr val="bg1"/>
          </a:solidFill>
          <a:ln w="38100">
            <a:solidFill>
              <a:schemeClr val="tx1"/>
            </a:solidFill>
          </a:ln>
        </p:spPr>
        <p:txBody>
          <a:bodyPr wrap="square">
            <a:spAutoFit/>
          </a:bodyPr>
          <a:lstStyle/>
          <a:p>
            <a:r>
              <a:rPr lang="en-US" sz="3600" b="1" i="1" dirty="0" smtClean="0"/>
              <a:t>After </a:t>
            </a:r>
            <a:r>
              <a:rPr lang="en-US" sz="3600" b="1" i="1" dirty="0"/>
              <a:t>the end of the lesson students will be able </a:t>
            </a:r>
            <a:r>
              <a:rPr lang="en-US" sz="3600" b="1" i="1" dirty="0" smtClean="0"/>
              <a:t>to</a:t>
            </a:r>
          </a:p>
          <a:p>
            <a:endParaRPr lang="en-US" sz="3600" b="1" dirty="0"/>
          </a:p>
          <a:p>
            <a:pPr marL="571500" indent="-571500">
              <a:buFont typeface="Wingdings" panose="05000000000000000000" pitchFamily="2" charset="2"/>
              <a:buChar char="Ø"/>
            </a:pPr>
            <a:r>
              <a:rPr lang="en-US" sz="3600" b="1" i="1" dirty="0"/>
              <a:t>summarize the context</a:t>
            </a:r>
            <a:endParaRPr lang="en-US" sz="3600" dirty="0"/>
          </a:p>
          <a:p>
            <a:pPr marL="571500" indent="-571500">
              <a:buFont typeface="Wingdings" panose="05000000000000000000" pitchFamily="2" charset="2"/>
              <a:buChar char="Ø"/>
            </a:pPr>
            <a:r>
              <a:rPr lang="en-US" sz="3600" b="1" i="1" dirty="0"/>
              <a:t>tell about the significance of </a:t>
            </a:r>
            <a:r>
              <a:rPr lang="en-US" sz="3600" b="1" i="1" dirty="0" err="1"/>
              <a:t>of</a:t>
            </a:r>
            <a:r>
              <a:rPr lang="en-US" sz="3600" b="1" i="1" dirty="0"/>
              <a:t> the Statue of Liberty</a:t>
            </a:r>
            <a:endParaRPr lang="en-US" sz="3600" dirty="0"/>
          </a:p>
          <a:p>
            <a:pPr marL="571500" indent="-571500">
              <a:buFont typeface="Wingdings" panose="05000000000000000000" pitchFamily="2" charset="2"/>
              <a:buChar char="Ø"/>
            </a:pPr>
            <a:r>
              <a:rPr lang="en-US" sz="3600" b="1" i="1" dirty="0"/>
              <a:t>Complete a chart after listening</a:t>
            </a:r>
            <a:endParaRPr lang="en-US" sz="3600" dirty="0"/>
          </a:p>
          <a:p>
            <a:pPr marL="571500" indent="-571500">
              <a:buFont typeface="Wingdings" panose="05000000000000000000" pitchFamily="2" charset="2"/>
              <a:buChar char="Ø"/>
            </a:pPr>
            <a:r>
              <a:rPr lang="en-US" sz="3600" b="1" i="1" dirty="0"/>
              <a:t>apply reading strategies</a:t>
            </a:r>
            <a:endParaRPr lang="en-US" sz="3600" dirty="0"/>
          </a:p>
          <a:p>
            <a:pPr marL="571500" indent="-571500">
              <a:buFont typeface="Wingdings" panose="05000000000000000000" pitchFamily="2" charset="2"/>
              <a:buChar char="Ø"/>
            </a:pPr>
            <a:r>
              <a:rPr lang="en-US" sz="3600" b="1" i="1" dirty="0"/>
              <a:t>define and use content related vocabularies</a:t>
            </a:r>
            <a:endParaRPr lang="en-US" sz="3600" dirty="0"/>
          </a:p>
          <a:p>
            <a:r>
              <a:rPr lang="en-US" sz="3600" dirty="0"/>
              <a:t/>
            </a:r>
            <a:br>
              <a:rPr lang="en-US" sz="3600" dirty="0"/>
            </a:br>
            <a:endParaRPr lang="en-US" sz="3600" b="1" dirty="0"/>
          </a:p>
        </p:txBody>
      </p:sp>
    </p:spTree>
    <p:extLst>
      <p:ext uri="{BB962C8B-B14F-4D97-AF65-F5344CB8AC3E}">
        <p14:creationId xmlns:p14="http://schemas.microsoft.com/office/powerpoint/2010/main" val="10671735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p:cNvSpPr/>
          <p:nvPr/>
        </p:nvSpPr>
        <p:spPr>
          <a:xfrm>
            <a:off x="6513457" y="2785702"/>
            <a:ext cx="803776" cy="1787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11" name="Rectangle 10"/>
          <p:cNvSpPr/>
          <p:nvPr/>
        </p:nvSpPr>
        <p:spPr>
          <a:xfrm>
            <a:off x="6484037" y="3240415"/>
            <a:ext cx="803776" cy="20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13" name="Rectangle 12"/>
          <p:cNvSpPr/>
          <p:nvPr/>
        </p:nvSpPr>
        <p:spPr>
          <a:xfrm>
            <a:off x="6484037" y="3751291"/>
            <a:ext cx="803777"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15" name="Rectangle 14"/>
          <p:cNvSpPr/>
          <p:nvPr/>
        </p:nvSpPr>
        <p:spPr>
          <a:xfrm>
            <a:off x="6484039" y="4270882"/>
            <a:ext cx="803776"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endParaRPr>
          </a:p>
        </p:txBody>
      </p:sp>
      <p:sp>
        <p:nvSpPr>
          <p:cNvPr id="12" name="Horizontal Scroll 11"/>
          <p:cNvSpPr/>
          <p:nvPr/>
        </p:nvSpPr>
        <p:spPr>
          <a:xfrm>
            <a:off x="3334870" y="117908"/>
            <a:ext cx="5472953" cy="1002786"/>
          </a:xfrm>
          <a:prstGeom prst="horizontalScroll">
            <a:avLst/>
          </a:prstGeom>
          <a:solidFill>
            <a:schemeClr val="bg1"/>
          </a:solidFill>
          <a:ln w="444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95000"/>
                    <a:lumOff val="5000"/>
                  </a:schemeClr>
                </a:solidFill>
              </a:rPr>
              <a:t>Vocabulary Presentation</a:t>
            </a:r>
          </a:p>
        </p:txBody>
      </p:sp>
      <p:cxnSp>
        <p:nvCxnSpPr>
          <p:cNvPr id="7" name="Straight Arrow Connector 6"/>
          <p:cNvCxnSpPr/>
          <p:nvPr/>
        </p:nvCxnSpPr>
        <p:spPr>
          <a:xfrm flipH="1">
            <a:off x="7593194" y="3627881"/>
            <a:ext cx="368" cy="333603"/>
          </a:xfrm>
          <a:prstGeom prst="straightConnector1">
            <a:avLst/>
          </a:prstGeom>
          <a:ln w="28575">
            <a:solidFill>
              <a:srgbClr val="0F13C1"/>
            </a:solidFill>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598393" y="1301443"/>
            <a:ext cx="10945905" cy="532008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                                          </a:t>
            </a:r>
          </a:p>
        </p:txBody>
      </p:sp>
      <p:sp>
        <p:nvSpPr>
          <p:cNvPr id="3" name="Flowchart: Terminator 2"/>
          <p:cNvSpPr/>
          <p:nvPr/>
        </p:nvSpPr>
        <p:spPr>
          <a:xfrm>
            <a:off x="1127096" y="3393118"/>
            <a:ext cx="3876467" cy="576540"/>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Sculpture (Noun)</a:t>
            </a:r>
            <a:endParaRPr lang="en-US" sz="3600" b="1" dirty="0"/>
          </a:p>
        </p:txBody>
      </p:sp>
      <p:sp>
        <p:nvSpPr>
          <p:cNvPr id="19" name="Flowchart: Terminator 18"/>
          <p:cNvSpPr/>
          <p:nvPr/>
        </p:nvSpPr>
        <p:spPr>
          <a:xfrm>
            <a:off x="1116106" y="5275374"/>
            <a:ext cx="3887457" cy="504264"/>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Assemble (Verb)</a:t>
            </a:r>
            <a:endParaRPr lang="en-US" sz="3600" b="1" dirty="0"/>
          </a:p>
        </p:txBody>
      </p:sp>
      <p:sp>
        <p:nvSpPr>
          <p:cNvPr id="20" name="Flowchart: Terminator 19"/>
          <p:cNvSpPr/>
          <p:nvPr/>
        </p:nvSpPr>
        <p:spPr>
          <a:xfrm>
            <a:off x="1116106" y="4329726"/>
            <a:ext cx="3887457" cy="535976"/>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Unveil (Verb)</a:t>
            </a:r>
            <a:endParaRPr lang="en-US" sz="3600" b="1" dirty="0"/>
          </a:p>
        </p:txBody>
      </p:sp>
      <p:sp>
        <p:nvSpPr>
          <p:cNvPr id="21" name="Flowchart: Terminator 20"/>
          <p:cNvSpPr/>
          <p:nvPr/>
        </p:nvSpPr>
        <p:spPr>
          <a:xfrm>
            <a:off x="1116106" y="2359198"/>
            <a:ext cx="3887457" cy="600368"/>
          </a:xfrm>
          <a:prstGeom prst="flowChartTerminator">
            <a:avLst/>
          </a:prstGeom>
          <a:solidFill>
            <a:schemeClr val="bg1"/>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Centennial  (Adj.)</a:t>
            </a:r>
            <a:endParaRPr lang="en-US" sz="3600" b="1" dirty="0"/>
          </a:p>
        </p:txBody>
      </p:sp>
      <p:sp>
        <p:nvSpPr>
          <p:cNvPr id="27" name="Flowchart: Terminator 26"/>
          <p:cNvSpPr/>
          <p:nvPr/>
        </p:nvSpPr>
        <p:spPr>
          <a:xfrm>
            <a:off x="6503637" y="4335124"/>
            <a:ext cx="4426370" cy="535976"/>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Syn. reveal</a:t>
            </a:r>
            <a:endParaRPr lang="en-US" sz="3600" b="1" dirty="0">
              <a:solidFill>
                <a:schemeClr val="tx1"/>
              </a:solidFill>
            </a:endParaRPr>
          </a:p>
        </p:txBody>
      </p:sp>
      <p:sp>
        <p:nvSpPr>
          <p:cNvPr id="28" name="Flowchart: Terminator 27"/>
          <p:cNvSpPr/>
          <p:nvPr/>
        </p:nvSpPr>
        <p:spPr>
          <a:xfrm>
            <a:off x="6484037" y="3347017"/>
            <a:ext cx="4445970" cy="559366"/>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Syn. statue</a:t>
            </a:r>
            <a:endParaRPr lang="en-US" sz="3600" b="1" dirty="0">
              <a:solidFill>
                <a:schemeClr val="tx1"/>
              </a:solidFill>
            </a:endParaRPr>
          </a:p>
        </p:txBody>
      </p:sp>
      <p:sp>
        <p:nvSpPr>
          <p:cNvPr id="29" name="Flowchart: Terminator 28"/>
          <p:cNvSpPr/>
          <p:nvPr/>
        </p:nvSpPr>
        <p:spPr>
          <a:xfrm>
            <a:off x="6484037" y="2287012"/>
            <a:ext cx="4368613" cy="600369"/>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Syn. centurial</a:t>
            </a:r>
            <a:endParaRPr lang="en-US" sz="3600" b="1" dirty="0">
              <a:solidFill>
                <a:schemeClr val="tx1"/>
              </a:solidFill>
            </a:endParaRPr>
          </a:p>
        </p:txBody>
      </p:sp>
      <p:sp>
        <p:nvSpPr>
          <p:cNvPr id="30" name="Flowchart: Terminator 29"/>
          <p:cNvSpPr/>
          <p:nvPr/>
        </p:nvSpPr>
        <p:spPr>
          <a:xfrm>
            <a:off x="6542336" y="5275374"/>
            <a:ext cx="4426370" cy="504264"/>
          </a:xfrm>
          <a:prstGeom prst="flowChartTerminator">
            <a:avLst/>
          </a:prstGeom>
          <a:solidFill>
            <a:schemeClr val="bg1"/>
          </a:solidFill>
          <a:ln w="349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Syn. join</a:t>
            </a:r>
            <a:endParaRPr lang="en-US" sz="3600" b="1" dirty="0">
              <a:solidFill>
                <a:schemeClr val="tx1"/>
              </a:solidFill>
            </a:endParaRPr>
          </a:p>
        </p:txBody>
      </p:sp>
    </p:spTree>
    <p:extLst>
      <p:ext uri="{BB962C8B-B14F-4D97-AF65-F5344CB8AC3E}">
        <p14:creationId xmlns:p14="http://schemas.microsoft.com/office/powerpoint/2010/main" val="548564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80">
                                          <p:stCondLst>
                                            <p:cond delay="0"/>
                                          </p:stCondLst>
                                        </p:cTn>
                                        <p:tgtEl>
                                          <p:spTgt spid="29"/>
                                        </p:tgtEl>
                                      </p:cBhvr>
                                    </p:animEffect>
                                    <p:anim calcmode="lin" valueType="num">
                                      <p:cBhvr>
                                        <p:cTn id="8"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3" dur="26">
                                          <p:stCondLst>
                                            <p:cond delay="650"/>
                                          </p:stCondLst>
                                        </p:cTn>
                                        <p:tgtEl>
                                          <p:spTgt spid="29"/>
                                        </p:tgtEl>
                                      </p:cBhvr>
                                      <p:to x="100000" y="60000"/>
                                    </p:animScale>
                                    <p:animScale>
                                      <p:cBhvr>
                                        <p:cTn id="14" dur="166" decel="50000">
                                          <p:stCondLst>
                                            <p:cond delay="676"/>
                                          </p:stCondLst>
                                        </p:cTn>
                                        <p:tgtEl>
                                          <p:spTgt spid="29"/>
                                        </p:tgtEl>
                                      </p:cBhvr>
                                      <p:to x="100000" y="100000"/>
                                    </p:animScale>
                                    <p:animScale>
                                      <p:cBhvr>
                                        <p:cTn id="15" dur="26">
                                          <p:stCondLst>
                                            <p:cond delay="1312"/>
                                          </p:stCondLst>
                                        </p:cTn>
                                        <p:tgtEl>
                                          <p:spTgt spid="29"/>
                                        </p:tgtEl>
                                      </p:cBhvr>
                                      <p:to x="100000" y="80000"/>
                                    </p:animScale>
                                    <p:animScale>
                                      <p:cBhvr>
                                        <p:cTn id="16" dur="166" decel="50000">
                                          <p:stCondLst>
                                            <p:cond delay="1338"/>
                                          </p:stCondLst>
                                        </p:cTn>
                                        <p:tgtEl>
                                          <p:spTgt spid="29"/>
                                        </p:tgtEl>
                                      </p:cBhvr>
                                      <p:to x="100000" y="100000"/>
                                    </p:animScale>
                                    <p:animScale>
                                      <p:cBhvr>
                                        <p:cTn id="17" dur="26">
                                          <p:stCondLst>
                                            <p:cond delay="1642"/>
                                          </p:stCondLst>
                                        </p:cTn>
                                        <p:tgtEl>
                                          <p:spTgt spid="29"/>
                                        </p:tgtEl>
                                      </p:cBhvr>
                                      <p:to x="100000" y="90000"/>
                                    </p:animScale>
                                    <p:animScale>
                                      <p:cBhvr>
                                        <p:cTn id="18" dur="166" decel="50000">
                                          <p:stCondLst>
                                            <p:cond delay="1668"/>
                                          </p:stCondLst>
                                        </p:cTn>
                                        <p:tgtEl>
                                          <p:spTgt spid="29"/>
                                        </p:tgtEl>
                                      </p:cBhvr>
                                      <p:to x="100000" y="100000"/>
                                    </p:animScale>
                                    <p:animScale>
                                      <p:cBhvr>
                                        <p:cTn id="19" dur="26">
                                          <p:stCondLst>
                                            <p:cond delay="1808"/>
                                          </p:stCondLst>
                                        </p:cTn>
                                        <p:tgtEl>
                                          <p:spTgt spid="29"/>
                                        </p:tgtEl>
                                      </p:cBhvr>
                                      <p:to x="100000" y="95000"/>
                                    </p:animScale>
                                    <p:animScale>
                                      <p:cBhvr>
                                        <p:cTn id="20" dur="166" decel="50000">
                                          <p:stCondLst>
                                            <p:cond delay="1834"/>
                                          </p:stCondLst>
                                        </p:cTn>
                                        <p:tgtEl>
                                          <p:spTgt spid="2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80">
                                          <p:stCondLst>
                                            <p:cond delay="0"/>
                                          </p:stCondLst>
                                        </p:cTn>
                                        <p:tgtEl>
                                          <p:spTgt spid="28"/>
                                        </p:tgtEl>
                                      </p:cBhvr>
                                    </p:animEffect>
                                    <p:anim calcmode="lin" valueType="num">
                                      <p:cBhvr>
                                        <p:cTn id="26"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31" dur="26">
                                          <p:stCondLst>
                                            <p:cond delay="650"/>
                                          </p:stCondLst>
                                        </p:cTn>
                                        <p:tgtEl>
                                          <p:spTgt spid="28"/>
                                        </p:tgtEl>
                                      </p:cBhvr>
                                      <p:to x="100000" y="60000"/>
                                    </p:animScale>
                                    <p:animScale>
                                      <p:cBhvr>
                                        <p:cTn id="32" dur="166" decel="50000">
                                          <p:stCondLst>
                                            <p:cond delay="676"/>
                                          </p:stCondLst>
                                        </p:cTn>
                                        <p:tgtEl>
                                          <p:spTgt spid="28"/>
                                        </p:tgtEl>
                                      </p:cBhvr>
                                      <p:to x="100000" y="100000"/>
                                    </p:animScale>
                                    <p:animScale>
                                      <p:cBhvr>
                                        <p:cTn id="33" dur="26">
                                          <p:stCondLst>
                                            <p:cond delay="1312"/>
                                          </p:stCondLst>
                                        </p:cTn>
                                        <p:tgtEl>
                                          <p:spTgt spid="28"/>
                                        </p:tgtEl>
                                      </p:cBhvr>
                                      <p:to x="100000" y="80000"/>
                                    </p:animScale>
                                    <p:animScale>
                                      <p:cBhvr>
                                        <p:cTn id="34" dur="166" decel="50000">
                                          <p:stCondLst>
                                            <p:cond delay="1338"/>
                                          </p:stCondLst>
                                        </p:cTn>
                                        <p:tgtEl>
                                          <p:spTgt spid="28"/>
                                        </p:tgtEl>
                                      </p:cBhvr>
                                      <p:to x="100000" y="100000"/>
                                    </p:animScale>
                                    <p:animScale>
                                      <p:cBhvr>
                                        <p:cTn id="35" dur="26">
                                          <p:stCondLst>
                                            <p:cond delay="1642"/>
                                          </p:stCondLst>
                                        </p:cTn>
                                        <p:tgtEl>
                                          <p:spTgt spid="28"/>
                                        </p:tgtEl>
                                      </p:cBhvr>
                                      <p:to x="100000" y="90000"/>
                                    </p:animScale>
                                    <p:animScale>
                                      <p:cBhvr>
                                        <p:cTn id="36" dur="166" decel="50000">
                                          <p:stCondLst>
                                            <p:cond delay="1668"/>
                                          </p:stCondLst>
                                        </p:cTn>
                                        <p:tgtEl>
                                          <p:spTgt spid="28"/>
                                        </p:tgtEl>
                                      </p:cBhvr>
                                      <p:to x="100000" y="100000"/>
                                    </p:animScale>
                                    <p:animScale>
                                      <p:cBhvr>
                                        <p:cTn id="37" dur="26">
                                          <p:stCondLst>
                                            <p:cond delay="1808"/>
                                          </p:stCondLst>
                                        </p:cTn>
                                        <p:tgtEl>
                                          <p:spTgt spid="28"/>
                                        </p:tgtEl>
                                      </p:cBhvr>
                                      <p:to x="100000" y="95000"/>
                                    </p:animScale>
                                    <p:animScale>
                                      <p:cBhvr>
                                        <p:cTn id="38" dur="166" decel="50000">
                                          <p:stCondLst>
                                            <p:cond delay="1834"/>
                                          </p:stCondLst>
                                        </p:cTn>
                                        <p:tgtEl>
                                          <p:spTgt spid="28"/>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80">
                                          <p:stCondLst>
                                            <p:cond delay="0"/>
                                          </p:stCondLst>
                                        </p:cTn>
                                        <p:tgtEl>
                                          <p:spTgt spid="27"/>
                                        </p:tgtEl>
                                      </p:cBhvr>
                                    </p:animEffect>
                                    <p:anim calcmode="lin" valueType="num">
                                      <p:cBhvr>
                                        <p:cTn id="4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9" dur="26">
                                          <p:stCondLst>
                                            <p:cond delay="650"/>
                                          </p:stCondLst>
                                        </p:cTn>
                                        <p:tgtEl>
                                          <p:spTgt spid="27"/>
                                        </p:tgtEl>
                                      </p:cBhvr>
                                      <p:to x="100000" y="60000"/>
                                    </p:animScale>
                                    <p:animScale>
                                      <p:cBhvr>
                                        <p:cTn id="50" dur="166" decel="50000">
                                          <p:stCondLst>
                                            <p:cond delay="676"/>
                                          </p:stCondLst>
                                        </p:cTn>
                                        <p:tgtEl>
                                          <p:spTgt spid="27"/>
                                        </p:tgtEl>
                                      </p:cBhvr>
                                      <p:to x="100000" y="100000"/>
                                    </p:animScale>
                                    <p:animScale>
                                      <p:cBhvr>
                                        <p:cTn id="51" dur="26">
                                          <p:stCondLst>
                                            <p:cond delay="1312"/>
                                          </p:stCondLst>
                                        </p:cTn>
                                        <p:tgtEl>
                                          <p:spTgt spid="27"/>
                                        </p:tgtEl>
                                      </p:cBhvr>
                                      <p:to x="100000" y="80000"/>
                                    </p:animScale>
                                    <p:animScale>
                                      <p:cBhvr>
                                        <p:cTn id="52" dur="166" decel="50000">
                                          <p:stCondLst>
                                            <p:cond delay="1338"/>
                                          </p:stCondLst>
                                        </p:cTn>
                                        <p:tgtEl>
                                          <p:spTgt spid="27"/>
                                        </p:tgtEl>
                                      </p:cBhvr>
                                      <p:to x="100000" y="100000"/>
                                    </p:animScale>
                                    <p:animScale>
                                      <p:cBhvr>
                                        <p:cTn id="53" dur="26">
                                          <p:stCondLst>
                                            <p:cond delay="1642"/>
                                          </p:stCondLst>
                                        </p:cTn>
                                        <p:tgtEl>
                                          <p:spTgt spid="27"/>
                                        </p:tgtEl>
                                      </p:cBhvr>
                                      <p:to x="100000" y="90000"/>
                                    </p:animScale>
                                    <p:animScale>
                                      <p:cBhvr>
                                        <p:cTn id="54" dur="166" decel="50000">
                                          <p:stCondLst>
                                            <p:cond delay="1668"/>
                                          </p:stCondLst>
                                        </p:cTn>
                                        <p:tgtEl>
                                          <p:spTgt spid="27"/>
                                        </p:tgtEl>
                                      </p:cBhvr>
                                      <p:to x="100000" y="100000"/>
                                    </p:animScale>
                                    <p:animScale>
                                      <p:cBhvr>
                                        <p:cTn id="55" dur="26">
                                          <p:stCondLst>
                                            <p:cond delay="1808"/>
                                          </p:stCondLst>
                                        </p:cTn>
                                        <p:tgtEl>
                                          <p:spTgt spid="27"/>
                                        </p:tgtEl>
                                      </p:cBhvr>
                                      <p:to x="100000" y="95000"/>
                                    </p:animScale>
                                    <p:animScale>
                                      <p:cBhvr>
                                        <p:cTn id="56" dur="166" decel="50000">
                                          <p:stCondLst>
                                            <p:cond delay="1834"/>
                                          </p:stCondLst>
                                        </p:cTn>
                                        <p:tgtEl>
                                          <p:spTgt spid="2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80">
                                          <p:stCondLst>
                                            <p:cond delay="0"/>
                                          </p:stCondLst>
                                        </p:cTn>
                                        <p:tgtEl>
                                          <p:spTgt spid="30"/>
                                        </p:tgtEl>
                                      </p:cBhvr>
                                    </p:animEffect>
                                    <p:anim calcmode="lin" valueType="num">
                                      <p:cBhvr>
                                        <p:cTn id="62"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67" dur="26">
                                          <p:stCondLst>
                                            <p:cond delay="650"/>
                                          </p:stCondLst>
                                        </p:cTn>
                                        <p:tgtEl>
                                          <p:spTgt spid="30"/>
                                        </p:tgtEl>
                                      </p:cBhvr>
                                      <p:to x="100000" y="60000"/>
                                    </p:animScale>
                                    <p:animScale>
                                      <p:cBhvr>
                                        <p:cTn id="68" dur="166" decel="50000">
                                          <p:stCondLst>
                                            <p:cond delay="676"/>
                                          </p:stCondLst>
                                        </p:cTn>
                                        <p:tgtEl>
                                          <p:spTgt spid="30"/>
                                        </p:tgtEl>
                                      </p:cBhvr>
                                      <p:to x="100000" y="100000"/>
                                    </p:animScale>
                                    <p:animScale>
                                      <p:cBhvr>
                                        <p:cTn id="69" dur="26">
                                          <p:stCondLst>
                                            <p:cond delay="1312"/>
                                          </p:stCondLst>
                                        </p:cTn>
                                        <p:tgtEl>
                                          <p:spTgt spid="30"/>
                                        </p:tgtEl>
                                      </p:cBhvr>
                                      <p:to x="100000" y="80000"/>
                                    </p:animScale>
                                    <p:animScale>
                                      <p:cBhvr>
                                        <p:cTn id="70" dur="166" decel="50000">
                                          <p:stCondLst>
                                            <p:cond delay="1338"/>
                                          </p:stCondLst>
                                        </p:cTn>
                                        <p:tgtEl>
                                          <p:spTgt spid="30"/>
                                        </p:tgtEl>
                                      </p:cBhvr>
                                      <p:to x="100000" y="100000"/>
                                    </p:animScale>
                                    <p:animScale>
                                      <p:cBhvr>
                                        <p:cTn id="71" dur="26">
                                          <p:stCondLst>
                                            <p:cond delay="1642"/>
                                          </p:stCondLst>
                                        </p:cTn>
                                        <p:tgtEl>
                                          <p:spTgt spid="30"/>
                                        </p:tgtEl>
                                      </p:cBhvr>
                                      <p:to x="100000" y="90000"/>
                                    </p:animScale>
                                    <p:animScale>
                                      <p:cBhvr>
                                        <p:cTn id="72" dur="166" decel="50000">
                                          <p:stCondLst>
                                            <p:cond delay="1668"/>
                                          </p:stCondLst>
                                        </p:cTn>
                                        <p:tgtEl>
                                          <p:spTgt spid="30"/>
                                        </p:tgtEl>
                                      </p:cBhvr>
                                      <p:to x="100000" y="100000"/>
                                    </p:animScale>
                                    <p:animScale>
                                      <p:cBhvr>
                                        <p:cTn id="73" dur="26">
                                          <p:stCondLst>
                                            <p:cond delay="1808"/>
                                          </p:stCondLst>
                                        </p:cTn>
                                        <p:tgtEl>
                                          <p:spTgt spid="30"/>
                                        </p:tgtEl>
                                      </p:cBhvr>
                                      <p:to x="100000" y="95000"/>
                                    </p:animScale>
                                    <p:animScale>
                                      <p:cBhvr>
                                        <p:cTn id="74" dur="166" decel="50000">
                                          <p:stCondLst>
                                            <p:cond delay="1834"/>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1" name="Rectangle 10"/>
          <p:cNvSpPr/>
          <p:nvPr/>
        </p:nvSpPr>
        <p:spPr>
          <a:xfrm>
            <a:off x="6658849" y="3132839"/>
            <a:ext cx="803776" cy="20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sp>
        <p:nvSpPr>
          <p:cNvPr id="13" name="Rectangle 12"/>
          <p:cNvSpPr/>
          <p:nvPr/>
        </p:nvSpPr>
        <p:spPr>
          <a:xfrm>
            <a:off x="6658849" y="3643715"/>
            <a:ext cx="803777"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sp>
        <p:nvSpPr>
          <p:cNvPr id="15" name="Rectangle 14"/>
          <p:cNvSpPr/>
          <p:nvPr/>
        </p:nvSpPr>
        <p:spPr>
          <a:xfrm>
            <a:off x="6658851" y="4163306"/>
            <a:ext cx="803776" cy="210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0" dirty="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2518" y="1021976"/>
            <a:ext cx="4325971" cy="4675417"/>
          </a:xfrm>
          <a:prstGeom prst="rect">
            <a:avLst/>
          </a:prstGeom>
          <a:ln w="60325">
            <a:solidFill>
              <a:schemeClr val="tx1"/>
            </a:solidFill>
          </a:ln>
        </p:spPr>
      </p:pic>
      <p:cxnSp>
        <p:nvCxnSpPr>
          <p:cNvPr id="7" name="Elbow Connector 6"/>
          <p:cNvCxnSpPr>
            <a:endCxn id="23" idx="2"/>
          </p:cNvCxnSpPr>
          <p:nvPr/>
        </p:nvCxnSpPr>
        <p:spPr>
          <a:xfrm>
            <a:off x="6489286" y="4268405"/>
            <a:ext cx="3171163" cy="520336"/>
          </a:xfrm>
          <a:prstGeom prst="bentConnector3">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9"/>
          <p:cNvCxnSpPr/>
          <p:nvPr/>
        </p:nvCxnSpPr>
        <p:spPr>
          <a:xfrm rot="10800000" flipV="1">
            <a:off x="2858307" y="1231212"/>
            <a:ext cx="2917349" cy="671273"/>
          </a:xfrm>
          <a:prstGeom prst="bent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a:off x="6734283" y="2608276"/>
            <a:ext cx="2926166" cy="779275"/>
          </a:xfrm>
          <a:prstGeom prst="bentConnector3">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a:off x="6343071" y="1759873"/>
            <a:ext cx="3463592" cy="223135"/>
          </a:xfrm>
          <a:prstGeom prst="bentConnector3">
            <a:avLst/>
          </a:prstGeom>
          <a:ln w="444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10800000" flipV="1">
            <a:off x="2794155" y="3132837"/>
            <a:ext cx="3224552" cy="721069"/>
          </a:xfrm>
          <a:prstGeom prst="bentConnector3">
            <a:avLst/>
          </a:prstGeom>
          <a:ln w="412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76412" y="1377087"/>
            <a:ext cx="2217743" cy="1051467"/>
          </a:xfrm>
          <a:prstGeom prst="ellipse">
            <a:avLst/>
          </a:prstGeom>
          <a:noFill/>
          <a:ln w="34925">
            <a:solidFill>
              <a:srgbClr val="0F13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3600" b="1" dirty="0">
                <a:solidFill>
                  <a:schemeClr val="tx1"/>
                </a:solidFill>
              </a:rPr>
              <a:t>The Torch</a:t>
            </a:r>
          </a:p>
        </p:txBody>
      </p:sp>
      <p:sp>
        <p:nvSpPr>
          <p:cNvPr id="22" name="Oval 21"/>
          <p:cNvSpPr/>
          <p:nvPr/>
        </p:nvSpPr>
        <p:spPr>
          <a:xfrm>
            <a:off x="576412" y="3307311"/>
            <a:ext cx="2217740" cy="1093192"/>
          </a:xfrm>
          <a:prstGeom prst="ellipse">
            <a:avLst/>
          </a:prstGeom>
          <a:noFill/>
          <a:ln w="34925">
            <a:solidFill>
              <a:srgbClr val="0F13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3600" b="1" dirty="0">
                <a:solidFill>
                  <a:schemeClr val="tx1"/>
                </a:solidFill>
              </a:rPr>
              <a:t>Robe</a:t>
            </a:r>
            <a:endParaRPr lang="en-US" sz="3600" b="1" dirty="0"/>
          </a:p>
        </p:txBody>
      </p:sp>
      <p:sp>
        <p:nvSpPr>
          <p:cNvPr id="23" name="Oval 22"/>
          <p:cNvSpPr/>
          <p:nvPr/>
        </p:nvSpPr>
        <p:spPr>
          <a:xfrm>
            <a:off x="9660449" y="4228408"/>
            <a:ext cx="2309615" cy="1120665"/>
          </a:xfrm>
          <a:prstGeom prst="ellipse">
            <a:avLst/>
          </a:prstGeom>
          <a:noFill/>
          <a:ln w="34925">
            <a:solidFill>
              <a:srgbClr val="0F13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3600" b="1" dirty="0">
                <a:solidFill>
                  <a:schemeClr val="tx1"/>
                </a:solidFill>
              </a:rPr>
              <a:t>Pedestal</a:t>
            </a:r>
          </a:p>
        </p:txBody>
      </p:sp>
      <p:sp>
        <p:nvSpPr>
          <p:cNvPr id="24" name="Oval 23"/>
          <p:cNvSpPr/>
          <p:nvPr/>
        </p:nvSpPr>
        <p:spPr>
          <a:xfrm>
            <a:off x="9692700" y="2814078"/>
            <a:ext cx="2167606" cy="1091212"/>
          </a:xfrm>
          <a:prstGeom prst="ellipse">
            <a:avLst/>
          </a:prstGeom>
          <a:noFill/>
          <a:ln w="34925">
            <a:solidFill>
              <a:srgbClr val="0F13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3600" b="1" dirty="0">
                <a:solidFill>
                  <a:schemeClr val="tx1"/>
                </a:solidFill>
              </a:rPr>
              <a:t>The Tablet</a:t>
            </a:r>
          </a:p>
        </p:txBody>
      </p:sp>
      <p:sp>
        <p:nvSpPr>
          <p:cNvPr id="25" name="Oval 24"/>
          <p:cNvSpPr/>
          <p:nvPr/>
        </p:nvSpPr>
        <p:spPr>
          <a:xfrm>
            <a:off x="9806663" y="1365726"/>
            <a:ext cx="2053643" cy="1068315"/>
          </a:xfrm>
          <a:prstGeom prst="ellipse">
            <a:avLst/>
          </a:prstGeom>
          <a:noFill/>
          <a:ln w="34925">
            <a:solidFill>
              <a:srgbClr val="0F13C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3200" b="1" dirty="0">
                <a:solidFill>
                  <a:schemeClr val="tx1"/>
                </a:solidFill>
              </a:rPr>
              <a:t>Spiked Crown</a:t>
            </a:r>
          </a:p>
        </p:txBody>
      </p:sp>
      <p:sp>
        <p:nvSpPr>
          <p:cNvPr id="28" name="Rectangle 27"/>
          <p:cNvSpPr/>
          <p:nvPr/>
        </p:nvSpPr>
        <p:spPr>
          <a:xfrm>
            <a:off x="4112518" y="5986253"/>
            <a:ext cx="4325971" cy="591994"/>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The Statue of Liberty</a:t>
            </a:r>
          </a:p>
        </p:txBody>
      </p:sp>
    </p:spTree>
    <p:extLst>
      <p:ext uri="{BB962C8B-B14F-4D97-AF65-F5344CB8AC3E}">
        <p14:creationId xmlns:p14="http://schemas.microsoft.com/office/powerpoint/2010/main" val="3400982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edge">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0" presetClass="entr" presetSubtype="0"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edge">
                                      <p:cBhvr>
                                        <p:cTn id="30"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7EA46"/>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47270428"/>
              </p:ext>
            </p:extLst>
          </p:nvPr>
        </p:nvGraphicFramePr>
        <p:xfrm>
          <a:off x="714376" y="1114424"/>
          <a:ext cx="10729912" cy="5529270"/>
        </p:xfrm>
        <a:graphic>
          <a:graphicData uri="http://schemas.openxmlformats.org/drawingml/2006/table">
            <a:tbl>
              <a:tblPr>
                <a:tableStyleId>{3C2FFA5D-87B4-456A-9821-1D502468CF0F}</a:tableStyleId>
              </a:tblPr>
              <a:tblGrid>
                <a:gridCol w="5100316"/>
                <a:gridCol w="5629596"/>
              </a:tblGrid>
              <a:tr h="380037">
                <a:tc>
                  <a:txBody>
                    <a:bodyPr/>
                    <a:lstStyle/>
                    <a:p>
                      <a:r>
                        <a:rPr lang="en-US" sz="2400" b="1" dirty="0" smtClean="0">
                          <a:solidFill>
                            <a:srgbClr val="001005"/>
                          </a:solidFill>
                        </a:rPr>
                        <a:t>Statue of Liberty</a:t>
                      </a:r>
                      <a:endParaRPr lang="en-US" sz="2400" b="1" dirty="0">
                        <a:solidFill>
                          <a:srgbClr val="001005"/>
                        </a:solidFill>
                      </a:endParaRPr>
                    </a:p>
                  </a:txBody>
                  <a:tcPr marL="51435" marR="51435" marT="25718" marB="25718">
                    <a:solidFill>
                      <a:schemeClr val="accent6">
                        <a:lumMod val="40000"/>
                        <a:lumOff val="60000"/>
                      </a:schemeClr>
                    </a:solidFill>
                  </a:tcPr>
                </a:tc>
                <a:tc>
                  <a:txBody>
                    <a:bodyPr/>
                    <a:lstStyle/>
                    <a:p>
                      <a:r>
                        <a:rPr lang="en-US" sz="2400" b="1" dirty="0" smtClean="0"/>
                        <a:t>Information</a:t>
                      </a:r>
                      <a:endParaRPr lang="en-US" sz="2400" b="1" dirty="0"/>
                    </a:p>
                  </a:txBody>
                  <a:tcPr marL="51435" marR="51435" marT="25718" marB="25718">
                    <a:solidFill>
                      <a:schemeClr val="bg1"/>
                    </a:solidFill>
                  </a:tcPr>
                </a:tc>
              </a:tr>
              <a:tr h="398155">
                <a:tc>
                  <a:txBody>
                    <a:bodyPr/>
                    <a:lstStyle/>
                    <a:p>
                      <a:r>
                        <a:rPr lang="en-US" sz="2400" b="1" dirty="0" smtClean="0"/>
                        <a:t>Situated</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artist</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Gift</a:t>
                      </a:r>
                      <a:r>
                        <a:rPr lang="en-US" sz="2400" b="1" baseline="0" dirty="0" smtClean="0"/>
                        <a:t> from</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574354">
                <a:tc>
                  <a:txBody>
                    <a:bodyPr/>
                    <a:lstStyle/>
                    <a:p>
                      <a:r>
                        <a:rPr lang="en-US" sz="2400" b="1" dirty="0" smtClean="0"/>
                        <a:t>Reason for the gift</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Presented of </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Occasion</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The statue symbolizes</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Framework made of </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Amount of copper</a:t>
                      </a:r>
                      <a:r>
                        <a:rPr lang="en-US" sz="2400" b="1" baseline="0" dirty="0" smtClean="0"/>
                        <a:t> used </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398155">
                <a:tc>
                  <a:txBody>
                    <a:bodyPr/>
                    <a:lstStyle/>
                    <a:p>
                      <a:r>
                        <a:rPr lang="en-US" sz="2400" b="1" dirty="0" smtClean="0"/>
                        <a:t>weight</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r h="747222">
                <a:tc>
                  <a:txBody>
                    <a:bodyPr/>
                    <a:lstStyle/>
                    <a:p>
                      <a:r>
                        <a:rPr lang="en-US" sz="2400" b="1" dirty="0" smtClean="0"/>
                        <a:t>Year it was declared a UNESCO World</a:t>
                      </a:r>
                      <a:r>
                        <a:rPr lang="en-US" sz="2400" b="1" baseline="0" dirty="0" smtClean="0"/>
                        <a:t> Heritage Site</a:t>
                      </a:r>
                      <a:endParaRPr lang="en-US" sz="2400" b="1" dirty="0"/>
                    </a:p>
                  </a:txBody>
                  <a:tcPr marL="51435" marR="51435" marT="25718" marB="25718">
                    <a:solidFill>
                      <a:schemeClr val="accent6">
                        <a:lumMod val="40000"/>
                        <a:lumOff val="60000"/>
                      </a:schemeClr>
                    </a:solidFill>
                  </a:tcPr>
                </a:tc>
                <a:tc>
                  <a:txBody>
                    <a:bodyPr/>
                    <a:lstStyle/>
                    <a:p>
                      <a:endParaRPr lang="en-US" sz="2400" dirty="0"/>
                    </a:p>
                  </a:txBody>
                  <a:tcPr marL="51435" marR="51435" marT="25718" marB="25718">
                    <a:solidFill>
                      <a:schemeClr val="bg1"/>
                    </a:solidFill>
                  </a:tcPr>
                </a:tc>
              </a:tr>
            </a:tbl>
          </a:graphicData>
        </a:graphic>
      </p:graphicFrame>
      <p:sp>
        <p:nvSpPr>
          <p:cNvPr id="7" name="Rounded Rectangle 6"/>
          <p:cNvSpPr/>
          <p:nvPr/>
        </p:nvSpPr>
        <p:spPr>
          <a:xfrm>
            <a:off x="1450182" y="257176"/>
            <a:ext cx="9258300" cy="62865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400" b="1" i="1" dirty="0">
                <a:solidFill>
                  <a:srgbClr val="003300"/>
                </a:solidFill>
              </a:rPr>
              <a:t>Listen to the text and complete the chart</a:t>
            </a:r>
            <a:r>
              <a:rPr lang="en-US" sz="2400" b="1" i="1" dirty="0" smtClean="0">
                <a:solidFill>
                  <a:srgbClr val="003300"/>
                </a:solidFill>
              </a:rPr>
              <a:t>. </a:t>
            </a:r>
            <a:r>
              <a:rPr lang="en-US" sz="4800" b="1" i="1" dirty="0" smtClean="0">
                <a:solidFill>
                  <a:srgbClr val="003300"/>
                </a:solidFill>
              </a:rPr>
              <a:t>(Individual Work)</a:t>
            </a:r>
            <a:endParaRPr lang="en-US" sz="4800" b="1" i="1" dirty="0">
              <a:solidFill>
                <a:srgbClr val="003300"/>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34512" y="1309687"/>
            <a:ext cx="1909763" cy="2062163"/>
          </a:xfrm>
          <a:prstGeom prst="rect">
            <a:avLst/>
          </a:prstGeom>
          <a:ln w="38100">
            <a:solidFill>
              <a:schemeClr val="tx1"/>
            </a:solidFill>
          </a:ln>
        </p:spPr>
      </p:pic>
    </p:spTree>
    <p:extLst>
      <p:ext uri="{BB962C8B-B14F-4D97-AF65-F5344CB8AC3E}">
        <p14:creationId xmlns:p14="http://schemas.microsoft.com/office/powerpoint/2010/main" val="110332110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7EA46"/>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51284306"/>
              </p:ext>
            </p:extLst>
          </p:nvPr>
        </p:nvGraphicFramePr>
        <p:xfrm>
          <a:off x="714376" y="900112"/>
          <a:ext cx="10729912" cy="5737872"/>
        </p:xfrm>
        <a:graphic>
          <a:graphicData uri="http://schemas.openxmlformats.org/drawingml/2006/table">
            <a:tbl>
              <a:tblPr>
                <a:tableStyleId>{3C2FFA5D-87B4-456A-9821-1D502468CF0F}</a:tableStyleId>
              </a:tblPr>
              <a:tblGrid>
                <a:gridCol w="4714874"/>
                <a:gridCol w="6015038"/>
              </a:tblGrid>
              <a:tr h="380037">
                <a:tc>
                  <a:txBody>
                    <a:bodyPr/>
                    <a:lstStyle/>
                    <a:p>
                      <a:r>
                        <a:rPr lang="en-US" sz="2400" b="1" dirty="0" smtClean="0"/>
                        <a:t>Statue of Liberty</a:t>
                      </a:r>
                      <a:endParaRPr lang="en-US" sz="2400" b="1" dirty="0"/>
                    </a:p>
                  </a:txBody>
                  <a:tcPr marL="51435" marR="51435" marT="25718" marB="25718">
                    <a:solidFill>
                      <a:schemeClr val="bg2">
                        <a:lumMod val="90000"/>
                      </a:schemeClr>
                    </a:solidFill>
                  </a:tcPr>
                </a:tc>
                <a:tc>
                  <a:txBody>
                    <a:bodyPr/>
                    <a:lstStyle/>
                    <a:p>
                      <a:r>
                        <a:rPr lang="en-US" sz="2400" b="1" dirty="0" smtClean="0"/>
                        <a:t>Information</a:t>
                      </a:r>
                      <a:endParaRPr lang="en-US" sz="2400" b="1" dirty="0"/>
                    </a:p>
                  </a:txBody>
                  <a:tcPr marL="51435" marR="51435" marT="25718" marB="25718">
                    <a:solidFill>
                      <a:schemeClr val="bg1"/>
                    </a:solidFill>
                  </a:tcPr>
                </a:tc>
              </a:tr>
              <a:tr h="398155">
                <a:tc>
                  <a:txBody>
                    <a:bodyPr/>
                    <a:lstStyle/>
                    <a:p>
                      <a:r>
                        <a:rPr lang="en-US" sz="2400" b="1" dirty="0" smtClean="0"/>
                        <a:t>Situated</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On the Harbour</a:t>
                      </a:r>
                      <a:r>
                        <a:rPr lang="en-US" sz="2400" b="1" baseline="0" dirty="0" smtClean="0">
                          <a:solidFill>
                            <a:srgbClr val="002060"/>
                          </a:solidFill>
                        </a:rPr>
                        <a:t> of New York</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artist</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Frederic</a:t>
                      </a:r>
                      <a:r>
                        <a:rPr lang="en-US" sz="2400" b="1" baseline="0" dirty="0" smtClean="0">
                          <a:solidFill>
                            <a:srgbClr val="002060"/>
                          </a:solidFill>
                        </a:rPr>
                        <a:t> Auguste Bartholdi</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Gift</a:t>
                      </a:r>
                      <a:r>
                        <a:rPr lang="en-US" sz="2400" b="1" baseline="0" dirty="0" smtClean="0"/>
                        <a:t> from</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The</a:t>
                      </a:r>
                      <a:r>
                        <a:rPr lang="en-US" sz="2400" b="1" baseline="0" dirty="0" smtClean="0">
                          <a:solidFill>
                            <a:srgbClr val="002060"/>
                          </a:solidFill>
                        </a:rPr>
                        <a:t> people of France</a:t>
                      </a:r>
                      <a:endParaRPr lang="en-US" sz="2400" b="1" dirty="0">
                        <a:solidFill>
                          <a:srgbClr val="002060"/>
                        </a:solidFill>
                      </a:endParaRPr>
                    </a:p>
                  </a:txBody>
                  <a:tcPr marL="51435" marR="51435" marT="25718" marB="25718">
                    <a:solidFill>
                      <a:schemeClr val="bg1"/>
                    </a:solidFill>
                  </a:tcPr>
                </a:tc>
              </a:tr>
              <a:tr h="747222">
                <a:tc>
                  <a:txBody>
                    <a:bodyPr/>
                    <a:lstStyle/>
                    <a:p>
                      <a:r>
                        <a:rPr lang="en-US" sz="2400" b="1" dirty="0" smtClean="0"/>
                        <a:t>Reason for the gift</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To commemorate</a:t>
                      </a:r>
                      <a:r>
                        <a:rPr lang="en-US" sz="2400" b="1" baseline="0" dirty="0" smtClean="0">
                          <a:solidFill>
                            <a:srgbClr val="002060"/>
                          </a:solidFill>
                        </a:rPr>
                        <a:t> the centennial of US Independence</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Presented of </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October</a:t>
                      </a:r>
                      <a:r>
                        <a:rPr lang="en-US" sz="2400" b="1" baseline="0" dirty="0" smtClean="0">
                          <a:solidFill>
                            <a:srgbClr val="002060"/>
                          </a:solidFill>
                        </a:rPr>
                        <a:t> 28, 1886</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Occasion</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The centennial</a:t>
                      </a:r>
                      <a:r>
                        <a:rPr lang="en-US" sz="2400" b="1" baseline="0" dirty="0" smtClean="0">
                          <a:solidFill>
                            <a:srgbClr val="002060"/>
                          </a:solidFill>
                        </a:rPr>
                        <a:t> of USA Independence</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The statue symbolizes</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Free from</a:t>
                      </a:r>
                      <a:r>
                        <a:rPr lang="en-US" sz="2400" b="1" baseline="0" dirty="0" smtClean="0">
                          <a:solidFill>
                            <a:srgbClr val="002060"/>
                          </a:solidFill>
                        </a:rPr>
                        <a:t> oppression and slavery</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Framework made of </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Steel and copper</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Amount of copper</a:t>
                      </a:r>
                      <a:r>
                        <a:rPr lang="en-US" sz="2400" b="1" baseline="0" dirty="0" smtClean="0"/>
                        <a:t> used </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60,000 pounds</a:t>
                      </a:r>
                      <a:endParaRPr lang="en-US" sz="2400" b="1" dirty="0">
                        <a:solidFill>
                          <a:srgbClr val="002060"/>
                        </a:solidFill>
                      </a:endParaRPr>
                    </a:p>
                  </a:txBody>
                  <a:tcPr marL="51435" marR="51435" marT="25718" marB="25718">
                    <a:solidFill>
                      <a:schemeClr val="bg1"/>
                    </a:solidFill>
                  </a:tcPr>
                </a:tc>
              </a:tr>
              <a:tr h="398155">
                <a:tc>
                  <a:txBody>
                    <a:bodyPr/>
                    <a:lstStyle/>
                    <a:p>
                      <a:r>
                        <a:rPr lang="en-US" sz="2400" b="1" dirty="0" smtClean="0"/>
                        <a:t>weight</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450,000</a:t>
                      </a:r>
                      <a:r>
                        <a:rPr lang="en-US" sz="2400" b="1" baseline="0" dirty="0" smtClean="0">
                          <a:solidFill>
                            <a:srgbClr val="002060"/>
                          </a:solidFill>
                        </a:rPr>
                        <a:t> pounds</a:t>
                      </a:r>
                      <a:endParaRPr lang="en-US" sz="2400" b="1" dirty="0">
                        <a:solidFill>
                          <a:srgbClr val="002060"/>
                        </a:solidFill>
                      </a:endParaRPr>
                    </a:p>
                  </a:txBody>
                  <a:tcPr marL="51435" marR="51435" marT="25718" marB="25718">
                    <a:solidFill>
                      <a:schemeClr val="bg1"/>
                    </a:solidFill>
                  </a:tcPr>
                </a:tc>
              </a:tr>
              <a:tr h="747222">
                <a:tc>
                  <a:txBody>
                    <a:bodyPr/>
                    <a:lstStyle/>
                    <a:p>
                      <a:r>
                        <a:rPr lang="en-US" sz="2400" b="1" dirty="0" smtClean="0"/>
                        <a:t>Year it was declared a UNESCO World</a:t>
                      </a:r>
                      <a:r>
                        <a:rPr lang="en-US" sz="2400" b="1" baseline="0" dirty="0" smtClean="0"/>
                        <a:t> Heritage Site</a:t>
                      </a:r>
                      <a:endParaRPr lang="en-US" sz="2400" b="1" dirty="0"/>
                    </a:p>
                  </a:txBody>
                  <a:tcPr marL="51435" marR="51435" marT="25718" marB="25718">
                    <a:solidFill>
                      <a:schemeClr val="bg2">
                        <a:lumMod val="90000"/>
                      </a:schemeClr>
                    </a:solidFill>
                  </a:tcPr>
                </a:tc>
                <a:tc>
                  <a:txBody>
                    <a:bodyPr/>
                    <a:lstStyle/>
                    <a:p>
                      <a:r>
                        <a:rPr lang="en-US" sz="2400" b="1" dirty="0" smtClean="0">
                          <a:solidFill>
                            <a:srgbClr val="002060"/>
                          </a:solidFill>
                        </a:rPr>
                        <a:t>In 1984</a:t>
                      </a:r>
                      <a:endParaRPr lang="en-US" sz="2400" b="1" dirty="0">
                        <a:solidFill>
                          <a:srgbClr val="002060"/>
                        </a:solidFill>
                      </a:endParaRPr>
                    </a:p>
                  </a:txBody>
                  <a:tcPr marL="51435" marR="51435" marT="25718" marB="25718">
                    <a:solidFill>
                      <a:schemeClr val="bg1"/>
                    </a:solidFill>
                  </a:tcPr>
                </a:tc>
              </a:tr>
            </a:tbl>
          </a:graphicData>
        </a:graphic>
      </p:graphicFrame>
      <p:sp>
        <p:nvSpPr>
          <p:cNvPr id="4" name="Rounded Rectangle 3"/>
          <p:cNvSpPr/>
          <p:nvPr/>
        </p:nvSpPr>
        <p:spPr>
          <a:xfrm>
            <a:off x="1450182" y="114301"/>
            <a:ext cx="9258300" cy="62865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r>
              <a:rPr lang="en-US" sz="2400" b="1" i="1" dirty="0">
                <a:solidFill>
                  <a:srgbClr val="003300"/>
                </a:solidFill>
              </a:rPr>
              <a:t>Listen to the text and complete the chart</a:t>
            </a:r>
            <a:r>
              <a:rPr lang="en-US" sz="2400" b="1" i="1" dirty="0" smtClean="0">
                <a:solidFill>
                  <a:srgbClr val="003300"/>
                </a:solidFill>
              </a:rPr>
              <a:t>. </a:t>
            </a:r>
            <a:r>
              <a:rPr lang="en-US" sz="4800" b="1" i="1" dirty="0" smtClean="0">
                <a:solidFill>
                  <a:srgbClr val="003300"/>
                </a:solidFill>
              </a:rPr>
              <a:t>(Individual Work)</a:t>
            </a:r>
            <a:endParaRPr lang="en-US" sz="4800" b="1" i="1" dirty="0">
              <a:solidFill>
                <a:srgbClr val="003300"/>
              </a:solidFill>
            </a:endParaRPr>
          </a:p>
        </p:txBody>
      </p:sp>
    </p:spTree>
    <p:extLst>
      <p:ext uri="{BB962C8B-B14F-4D97-AF65-F5344CB8AC3E}">
        <p14:creationId xmlns:p14="http://schemas.microsoft.com/office/powerpoint/2010/main" val="22086353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32480">
              <a:schemeClr val="accent3">
                <a:lumMod val="50000"/>
              </a:schemeClr>
            </a:gs>
            <a:gs pos="82493">
              <a:schemeClr val="accent6">
                <a:lumMod val="50000"/>
              </a:schemeClr>
            </a:gs>
            <a:gs pos="48769">
              <a:schemeClr val="bg2">
                <a:lumMod val="50000"/>
              </a:schemeClr>
            </a:gs>
            <a:gs pos="71300">
              <a:srgbClr val="1A9E27"/>
            </a:gs>
            <a:gs pos="0">
              <a:schemeClr val="bg2">
                <a:lumMod val="2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Rectangle 7"/>
          <p:cNvSpPr/>
          <p:nvPr/>
        </p:nvSpPr>
        <p:spPr>
          <a:xfrm>
            <a:off x="328614" y="428625"/>
            <a:ext cx="11487150" cy="6072188"/>
          </a:xfrm>
          <a:prstGeom prst="rect">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892" lvl="1"/>
            <a:endParaRPr lang="en-US" sz="2400" dirty="0">
              <a:solidFill>
                <a:schemeClr val="tx1"/>
              </a:solidFill>
            </a:endParaRPr>
          </a:p>
          <a:p>
            <a:pPr marL="342892" lvl="1"/>
            <a:endParaRPr lang="en-US" sz="2400" dirty="0">
              <a:solidFill>
                <a:schemeClr val="tx1"/>
              </a:solidFill>
            </a:endParaRPr>
          </a:p>
          <a:p>
            <a:pPr marL="342892" lvl="1"/>
            <a:endParaRPr lang="en-US" sz="2400" dirty="0">
              <a:solidFill>
                <a:schemeClr val="tx1"/>
              </a:solidFill>
            </a:endParaRPr>
          </a:p>
          <a:p>
            <a:pPr marL="342892" lvl="1"/>
            <a:endParaRPr lang="en-US" sz="2400" dirty="0">
              <a:solidFill>
                <a:schemeClr val="tx1"/>
              </a:solidFill>
            </a:endParaRPr>
          </a:p>
          <a:p>
            <a:pPr marL="342892" lvl="1"/>
            <a:endParaRPr lang="en-US" sz="2400" dirty="0">
              <a:solidFill>
                <a:schemeClr val="tx1"/>
              </a:solidFill>
            </a:endParaRPr>
          </a:p>
          <a:p>
            <a:pPr marL="342892" lvl="1"/>
            <a:r>
              <a:rPr lang="en-US" sz="2400" dirty="0" smtClean="0">
                <a:solidFill>
                  <a:schemeClr val="tx1"/>
                </a:solidFill>
              </a:rPr>
              <a:t>1.Where </a:t>
            </a:r>
            <a:r>
              <a:rPr lang="en-US" sz="2400" dirty="0">
                <a:solidFill>
                  <a:schemeClr val="tx1"/>
                </a:solidFill>
              </a:rPr>
              <a:t>is the Statue of Liberty situated?  </a:t>
            </a:r>
          </a:p>
          <a:p>
            <a:endParaRPr lang="en-US" sz="2400" dirty="0">
              <a:solidFill>
                <a:schemeClr val="tx1"/>
              </a:solidFill>
            </a:endParaRPr>
          </a:p>
          <a:p>
            <a:r>
              <a:rPr lang="en-US" sz="2400" dirty="0" smtClean="0">
                <a:solidFill>
                  <a:schemeClr val="tx1"/>
                </a:solidFill>
              </a:rPr>
              <a:t>	</a:t>
            </a:r>
          </a:p>
          <a:p>
            <a:r>
              <a:rPr lang="en-US" sz="2400" dirty="0">
                <a:solidFill>
                  <a:schemeClr val="tx1"/>
                </a:solidFill>
              </a:rPr>
              <a:t>	</a:t>
            </a:r>
            <a:r>
              <a:rPr lang="en-US" sz="2400" dirty="0" smtClean="0">
                <a:solidFill>
                  <a:schemeClr val="tx1"/>
                </a:solidFill>
              </a:rPr>
              <a:t>2</a:t>
            </a:r>
            <a:r>
              <a:rPr lang="en-US" sz="2400" dirty="0">
                <a:solidFill>
                  <a:schemeClr val="tx1"/>
                </a:solidFill>
              </a:rPr>
              <a:t>.  Which country gave the statue as a gift</a:t>
            </a:r>
            <a:r>
              <a:rPr lang="en-US" sz="2400" dirty="0" smtClean="0">
                <a:solidFill>
                  <a:schemeClr val="tx1"/>
                </a:solidFill>
              </a:rPr>
              <a:t>?</a:t>
            </a:r>
            <a:endParaRPr lang="en-US" sz="2400" dirty="0">
              <a:solidFill>
                <a:schemeClr val="tx1"/>
              </a:solidFill>
            </a:endParaRPr>
          </a:p>
          <a:p>
            <a:endParaRPr lang="en-US" sz="2400" dirty="0">
              <a:solidFill>
                <a:schemeClr val="tx1"/>
              </a:solidFill>
            </a:endParaRPr>
          </a:p>
          <a:p>
            <a:r>
              <a:rPr lang="en-US" sz="2400" dirty="0">
                <a:solidFill>
                  <a:schemeClr val="tx1"/>
                </a:solidFill>
              </a:rPr>
              <a:t>	</a:t>
            </a:r>
            <a:endParaRPr lang="en-US" sz="2400" dirty="0" smtClean="0">
              <a:solidFill>
                <a:schemeClr val="tx1"/>
              </a:solidFill>
            </a:endParaRPr>
          </a:p>
          <a:p>
            <a:r>
              <a:rPr lang="en-US" sz="2400" dirty="0" smtClean="0">
                <a:solidFill>
                  <a:schemeClr val="tx1"/>
                </a:solidFill>
              </a:rPr>
              <a:t>	3</a:t>
            </a:r>
            <a:r>
              <a:rPr lang="en-US" sz="2400" dirty="0">
                <a:solidFill>
                  <a:schemeClr val="tx1"/>
                </a:solidFill>
              </a:rPr>
              <a:t>.  When was the statue given?</a:t>
            </a:r>
          </a:p>
          <a:p>
            <a:r>
              <a:rPr lang="en-US" sz="2400" dirty="0">
                <a:solidFill>
                  <a:schemeClr val="tx1"/>
                </a:solidFill>
              </a:rPr>
              <a:t> 	</a:t>
            </a:r>
          </a:p>
          <a:p>
            <a:endParaRPr lang="en-US" sz="2400" dirty="0">
              <a:solidFill>
                <a:schemeClr val="tx1"/>
              </a:solidFill>
            </a:endParaRPr>
          </a:p>
          <a:p>
            <a:r>
              <a:rPr lang="en-US" sz="2400" dirty="0" smtClean="0">
                <a:solidFill>
                  <a:schemeClr val="tx1"/>
                </a:solidFill>
              </a:rPr>
              <a:t>	4</a:t>
            </a:r>
            <a:r>
              <a:rPr lang="en-US" sz="2400" dirty="0">
                <a:solidFill>
                  <a:schemeClr val="tx1"/>
                </a:solidFill>
              </a:rPr>
              <a:t>.  What was the former name of the Liberty Island? </a:t>
            </a:r>
          </a:p>
          <a:p>
            <a:r>
              <a:rPr lang="en-US" sz="2400" dirty="0">
                <a:solidFill>
                  <a:schemeClr val="tx1"/>
                </a:solidFill>
              </a:rPr>
              <a:t>	</a:t>
            </a:r>
          </a:p>
          <a:p>
            <a:pPr marL="192881" indent="-192881">
              <a:buAutoNum type="arabicPeriod"/>
            </a:pPr>
            <a:endParaRPr lang="en-US" sz="2400" dirty="0">
              <a:solidFill>
                <a:schemeClr val="tx1"/>
              </a:solidFill>
            </a:endParaRPr>
          </a:p>
          <a:p>
            <a:endParaRPr lang="en-US" sz="2400" dirty="0">
              <a:solidFill>
                <a:schemeClr val="tx1"/>
              </a:solidFill>
            </a:endParaRPr>
          </a:p>
          <a:p>
            <a:endParaRPr lang="en-US" sz="2400" dirty="0">
              <a:solidFill>
                <a:schemeClr val="tx1"/>
              </a:solidFill>
            </a:endParaRPr>
          </a:p>
        </p:txBody>
      </p:sp>
      <p:sp>
        <p:nvSpPr>
          <p:cNvPr id="2" name="Rectangle 1"/>
          <p:cNvSpPr/>
          <p:nvPr/>
        </p:nvSpPr>
        <p:spPr>
          <a:xfrm>
            <a:off x="4317766" y="547129"/>
            <a:ext cx="3741783" cy="494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Individual Work</a:t>
            </a:r>
          </a:p>
        </p:txBody>
      </p:sp>
      <p:sp>
        <p:nvSpPr>
          <p:cNvPr id="3" name="Rounded Rectangle 2"/>
          <p:cNvSpPr/>
          <p:nvPr/>
        </p:nvSpPr>
        <p:spPr>
          <a:xfrm>
            <a:off x="3194501" y="1041309"/>
            <a:ext cx="5988315" cy="572757"/>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Answer the following questions</a:t>
            </a:r>
            <a:r>
              <a:rPr lang="en-US" sz="3200" dirty="0">
                <a:solidFill>
                  <a:schemeClr val="tx1"/>
                </a:solidFill>
              </a:rPr>
              <a:t>.</a:t>
            </a:r>
          </a:p>
        </p:txBody>
      </p:sp>
      <p:sp>
        <p:nvSpPr>
          <p:cNvPr id="4" name="Rectangle 3"/>
          <p:cNvSpPr/>
          <p:nvPr/>
        </p:nvSpPr>
        <p:spPr>
          <a:xfrm>
            <a:off x="711779" y="2357438"/>
            <a:ext cx="10146721" cy="412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Ans. The </a:t>
            </a:r>
            <a:r>
              <a:rPr lang="en-US" sz="2400" b="1" dirty="0">
                <a:solidFill>
                  <a:schemeClr val="tx1"/>
                </a:solidFill>
              </a:rPr>
              <a:t>Statue of Liberty is situated On Liberty Island in the Harbour of 	New York.</a:t>
            </a:r>
          </a:p>
        </p:txBody>
      </p:sp>
      <p:sp>
        <p:nvSpPr>
          <p:cNvPr id="6" name="Rectangle 5"/>
          <p:cNvSpPr/>
          <p:nvPr/>
        </p:nvSpPr>
        <p:spPr>
          <a:xfrm>
            <a:off x="711780" y="3247957"/>
            <a:ext cx="7503533" cy="458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Ans. France </a:t>
            </a:r>
            <a:r>
              <a:rPr lang="en-US" sz="2400" b="1" dirty="0">
                <a:solidFill>
                  <a:schemeClr val="tx1"/>
                </a:solidFill>
              </a:rPr>
              <a:t>gave the statue to The USA.</a:t>
            </a:r>
          </a:p>
        </p:txBody>
      </p:sp>
      <p:sp>
        <p:nvSpPr>
          <p:cNvPr id="7" name="Rectangle 6"/>
          <p:cNvSpPr/>
          <p:nvPr/>
        </p:nvSpPr>
        <p:spPr>
          <a:xfrm>
            <a:off x="711780" y="4338042"/>
            <a:ext cx="7503533" cy="4750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Ans. The </a:t>
            </a:r>
            <a:r>
              <a:rPr lang="en-US" sz="2400" b="1" dirty="0">
                <a:solidFill>
                  <a:schemeClr val="tx1"/>
                </a:solidFill>
              </a:rPr>
              <a:t>statue was given in </a:t>
            </a:r>
            <a:r>
              <a:rPr lang="en-US" sz="2400" b="1" dirty="0" smtClean="0">
                <a:solidFill>
                  <a:schemeClr val="tx1"/>
                </a:solidFill>
              </a:rPr>
              <a:t>1886</a:t>
            </a:r>
            <a:r>
              <a:rPr lang="en-US" dirty="0" smtClean="0">
                <a:solidFill>
                  <a:schemeClr val="tx1"/>
                </a:solidFill>
              </a:rPr>
              <a:t>.</a:t>
            </a:r>
            <a:endParaRPr lang="en-US" dirty="0">
              <a:solidFill>
                <a:schemeClr val="tx1"/>
              </a:solidFill>
            </a:endParaRPr>
          </a:p>
        </p:txBody>
      </p:sp>
      <p:sp>
        <p:nvSpPr>
          <p:cNvPr id="9" name="Rectangle 8"/>
          <p:cNvSpPr/>
          <p:nvPr/>
        </p:nvSpPr>
        <p:spPr>
          <a:xfrm>
            <a:off x="711780" y="5431497"/>
            <a:ext cx="8471036" cy="4549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smtClean="0">
                <a:solidFill>
                  <a:schemeClr val="tx1"/>
                </a:solidFill>
              </a:rPr>
              <a:t>Ans. The </a:t>
            </a:r>
            <a:r>
              <a:rPr lang="en-US" sz="2400" b="1" dirty="0">
                <a:solidFill>
                  <a:schemeClr val="tx1"/>
                </a:solidFill>
              </a:rPr>
              <a:t>former name of the Liberty Island was Bedloe’s Island</a:t>
            </a:r>
          </a:p>
        </p:txBody>
      </p:sp>
    </p:spTree>
    <p:extLst>
      <p:ext uri="{BB962C8B-B14F-4D97-AF65-F5344CB8AC3E}">
        <p14:creationId xmlns:p14="http://schemas.microsoft.com/office/powerpoint/2010/main" val="3056655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DF088"/>
        </a:solidFill>
        <a:effectLst/>
      </p:bgPr>
    </p:bg>
    <p:spTree>
      <p:nvGrpSpPr>
        <p:cNvPr id="1" name=""/>
        <p:cNvGrpSpPr/>
        <p:nvPr/>
      </p:nvGrpSpPr>
      <p:grpSpPr>
        <a:xfrm>
          <a:off x="0" y="0"/>
          <a:ext cx="0" cy="0"/>
          <a:chOff x="0" y="0"/>
          <a:chExt cx="0" cy="0"/>
        </a:xfrm>
      </p:grpSpPr>
      <p:sp>
        <p:nvSpPr>
          <p:cNvPr id="2" name="Rectangle 1"/>
          <p:cNvSpPr/>
          <p:nvPr/>
        </p:nvSpPr>
        <p:spPr>
          <a:xfrm>
            <a:off x="600075" y="428626"/>
            <a:ext cx="10858499" cy="6229350"/>
          </a:xfrm>
          <a:prstGeom prst="rect">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r>
              <a:rPr lang="en-US" sz="2400" dirty="0"/>
              <a:t>‘Heritage’ is what we inherit from the past, live with them in the present and then pass on to </a:t>
            </a:r>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2400" dirty="0"/>
          </a:p>
          <a:p>
            <a:pPr algn="just"/>
            <a:r>
              <a:rPr lang="en-US" sz="2400" dirty="0"/>
              <a:t>‘</a:t>
            </a:r>
          </a:p>
          <a:p>
            <a:pPr algn="just"/>
            <a:endParaRPr lang="en-US" sz="2400" dirty="0">
              <a:solidFill>
                <a:schemeClr val="tx1"/>
              </a:solidFill>
            </a:endParaRPr>
          </a:p>
          <a:p>
            <a:pPr algn="just"/>
            <a:endParaRPr lang="en-US" sz="2400" dirty="0">
              <a:solidFill>
                <a:schemeClr val="tx1"/>
              </a:solidFill>
            </a:endParaRPr>
          </a:p>
          <a:p>
            <a:pPr algn="just"/>
            <a:endParaRPr lang="en-US" sz="2400" dirty="0">
              <a:solidFill>
                <a:schemeClr val="tx1"/>
              </a:solidFill>
            </a:endParaRPr>
          </a:p>
          <a:p>
            <a:pPr algn="just"/>
            <a:r>
              <a:rPr lang="en-US" sz="2400" dirty="0">
                <a:solidFill>
                  <a:schemeClr val="tx1"/>
                </a:solidFill>
              </a:rPr>
              <a:t>The French Sculptor Frederic Auguste Bartholdi was assigned to design and complete a sculpture </a:t>
            </a:r>
            <a:r>
              <a:rPr lang="en-US" sz="2400" i="1" dirty="0">
                <a:solidFill>
                  <a:schemeClr val="tx1"/>
                </a:solidFill>
              </a:rPr>
              <a:t>Liberty Enlightening the World </a:t>
            </a:r>
            <a:r>
              <a:rPr lang="en-US" sz="2400" dirty="0">
                <a:solidFill>
                  <a:schemeClr val="tx1"/>
                </a:solidFill>
              </a:rPr>
              <a:t>within 1876, so that it could be a gift for the Americans on the occasion of the  hundredth anniversary of the American Declaration of Independence. </a:t>
            </a:r>
            <a:r>
              <a:rPr lang="en-US" sz="2400" b="1" i="1" dirty="0">
                <a:solidFill>
                  <a:schemeClr val="tx1"/>
                </a:solidFill>
              </a:rPr>
              <a:t>The statue was a joint venture between the U.S.A. and France.</a:t>
            </a:r>
            <a:endParaRPr lang="en-US" sz="2400" b="1" i="1" dirty="0"/>
          </a:p>
          <a:p>
            <a:pPr algn="just"/>
            <a:r>
              <a:rPr lang="en-US" sz="2400" dirty="0" smtClean="0">
                <a:solidFill>
                  <a:schemeClr val="tx1"/>
                </a:solidFill>
              </a:rPr>
              <a:t>The </a:t>
            </a:r>
            <a:r>
              <a:rPr lang="en-US" sz="2400" dirty="0">
                <a:solidFill>
                  <a:schemeClr val="tx1"/>
                </a:solidFill>
              </a:rPr>
              <a:t>French people would build the statue and assemble it in the States, and the people of the USA were to build the pedestal for the statue.</a:t>
            </a:r>
          </a:p>
          <a:p>
            <a:pPr algn="just"/>
            <a:r>
              <a:rPr lang="en-US" sz="2400" dirty="0">
                <a:solidFill>
                  <a:schemeClr val="tx1"/>
                </a:solidFill>
              </a:rPr>
              <a:t>Raising fund for the pedestal was completed in August 1885. The construction of the pedestal was finished in April 1886. In the meantime, France completed the Statue in July 1884. They sent it to New York on board the French war ship ‘Isere’ in 1885. While transporting the statue, it was split up into 350 pieces and packed in 214 crates.</a:t>
            </a:r>
          </a:p>
          <a:p>
            <a:pPr algn="just"/>
            <a:endParaRPr lang="en-US" sz="2400" dirty="0">
              <a:solidFill>
                <a:schemeClr val="tx1"/>
              </a:solidFill>
            </a:endParaRPr>
          </a:p>
          <a:p>
            <a:pPr algn="just"/>
            <a:endParaRPr lang="en-US" sz="2400" dirty="0">
              <a:solidFill>
                <a:schemeClr val="tx1"/>
              </a:solidFill>
            </a:endParaRPr>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just"/>
            <a:endParaRPr lang="en-US" sz="2400" dirty="0"/>
          </a:p>
          <a:p>
            <a:pPr algn="just"/>
            <a:endParaRPr lang="en-US" sz="2400" dirty="0"/>
          </a:p>
          <a:p>
            <a:pPr algn="just"/>
            <a:endParaRPr lang="en-US" sz="2400" dirty="0"/>
          </a:p>
          <a:p>
            <a:pPr algn="just"/>
            <a:r>
              <a:rPr lang="en-US" sz="2400" dirty="0"/>
              <a:t>H </a:t>
            </a:r>
          </a:p>
        </p:txBody>
      </p:sp>
      <p:sp>
        <p:nvSpPr>
          <p:cNvPr id="4" name="Rectangle 3"/>
          <p:cNvSpPr/>
          <p:nvPr/>
        </p:nvSpPr>
        <p:spPr>
          <a:xfrm>
            <a:off x="4769785" y="699246"/>
            <a:ext cx="3688416" cy="614362"/>
          </a:xfrm>
          <a:prstGeom prst="rect">
            <a:avLst/>
          </a:prstGeom>
          <a:solidFill>
            <a:schemeClr val="bg1"/>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Silent 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60" y="699246"/>
            <a:ext cx="3416952" cy="1358153"/>
          </a:xfrm>
          <a:prstGeom prst="rect">
            <a:avLst/>
          </a:prstGeom>
        </p:spPr>
      </p:pic>
    </p:spTree>
    <p:extLst>
      <p:ext uri="{BB962C8B-B14F-4D97-AF65-F5344CB8AC3E}">
        <p14:creationId xmlns:p14="http://schemas.microsoft.com/office/powerpoint/2010/main" val="4284605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57189"/>
            <a:ext cx="11244263" cy="6186486"/>
          </a:xfrm>
          <a:prstGeom prst="rect">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r>
              <a:rPr lang="en-US" sz="1013" dirty="0"/>
              <a:t>‘Heritage’ is what we inherit from the past, live with them in the present and then pass on to </a:t>
            </a:r>
          </a:p>
          <a:p>
            <a:pPr algn="just"/>
            <a:endParaRPr lang="en-US" sz="1013" dirty="0"/>
          </a:p>
          <a:p>
            <a:pPr algn="just"/>
            <a:endParaRPr lang="en-US" sz="1013" dirty="0"/>
          </a:p>
          <a:p>
            <a:pPr algn="just"/>
            <a:endParaRPr lang="en-US" sz="1013" dirty="0"/>
          </a:p>
          <a:p>
            <a:pPr algn="just"/>
            <a:endParaRPr lang="en-US" sz="2400" dirty="0" smtClean="0">
              <a:solidFill>
                <a:schemeClr val="tx1"/>
              </a:solidFill>
            </a:endParaRPr>
          </a:p>
          <a:p>
            <a:pPr algn="just"/>
            <a:endParaRPr lang="en-US" sz="2400" dirty="0">
              <a:solidFill>
                <a:schemeClr val="tx1"/>
              </a:solidFill>
            </a:endParaRPr>
          </a:p>
          <a:p>
            <a:pPr algn="just"/>
            <a:endParaRPr lang="en-US" sz="2400" dirty="0" smtClean="0">
              <a:solidFill>
                <a:schemeClr val="tx1"/>
              </a:solidFill>
            </a:endParaRPr>
          </a:p>
          <a:p>
            <a:pPr algn="just"/>
            <a:r>
              <a:rPr lang="en-US" sz="2400" dirty="0" smtClean="0">
                <a:solidFill>
                  <a:schemeClr val="tx1"/>
                </a:solidFill>
              </a:rPr>
              <a:t>It </a:t>
            </a:r>
            <a:r>
              <a:rPr lang="en-US" sz="2400" dirty="0">
                <a:solidFill>
                  <a:schemeClr val="tx1"/>
                </a:solidFill>
              </a:rPr>
              <a:t>took four months to put the Statue together and place it on the pedestal. Thousands of people saw the unveiling ceremony of the Statue of Liberty on October 28</a:t>
            </a:r>
            <a:r>
              <a:rPr lang="en-US" sz="2400" baseline="30000" dirty="0">
                <a:solidFill>
                  <a:schemeClr val="tx1"/>
                </a:solidFill>
              </a:rPr>
              <a:t>th</a:t>
            </a:r>
            <a:r>
              <a:rPr lang="en-US" sz="2400" dirty="0">
                <a:solidFill>
                  <a:schemeClr val="tx1"/>
                </a:solidFill>
              </a:rPr>
              <a:t> 1886. It was centennial gift ten years late.</a:t>
            </a:r>
            <a:endParaRPr lang="en-US" sz="2400" dirty="0"/>
          </a:p>
          <a:p>
            <a:pPr algn="just"/>
            <a:endParaRPr lang="en-US" sz="2400" dirty="0"/>
          </a:p>
          <a:p>
            <a:pPr algn="just"/>
            <a:endParaRPr lang="en-US" sz="2400" dirty="0"/>
          </a:p>
          <a:p>
            <a:pPr algn="just"/>
            <a:endParaRPr lang="en-US" sz="2400" dirty="0"/>
          </a:p>
          <a:p>
            <a:pPr algn="just"/>
            <a:endParaRPr lang="en-US" sz="2400"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solidFill>
                <a:schemeClr val="tx1"/>
              </a:solidFill>
            </a:endParaRPr>
          </a:p>
          <a:p>
            <a:pPr algn="just"/>
            <a:endParaRPr lang="en-US" sz="1013" dirty="0">
              <a:solidFill>
                <a:schemeClr val="tx1"/>
              </a:solidFill>
            </a:endParaRPr>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just"/>
            <a:endParaRPr lang="en-US" sz="1013" dirty="0"/>
          </a:p>
          <a:p>
            <a:pPr algn="just"/>
            <a:endParaRPr lang="en-US" sz="1013" dirty="0"/>
          </a:p>
          <a:p>
            <a:pPr algn="just"/>
            <a:endParaRPr lang="en-US" sz="1013" dirty="0"/>
          </a:p>
          <a:p>
            <a:pPr algn="just"/>
            <a:r>
              <a:rPr lang="en-US" sz="1013" dirty="0"/>
              <a:t>H </a:t>
            </a:r>
          </a:p>
        </p:txBody>
      </p:sp>
      <p:sp>
        <p:nvSpPr>
          <p:cNvPr id="4" name="Rectangle 3"/>
          <p:cNvSpPr/>
          <p:nvPr/>
        </p:nvSpPr>
        <p:spPr>
          <a:xfrm>
            <a:off x="4373655" y="576545"/>
            <a:ext cx="3411351" cy="852205"/>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Silent 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0374" y="2757488"/>
            <a:ext cx="6372225" cy="2779340"/>
          </a:xfrm>
          <a:prstGeom prst="rect">
            <a:avLst/>
          </a:prstGeom>
          <a:ln w="50800">
            <a:solidFill>
              <a:schemeClr val="tx1"/>
            </a:solidFill>
          </a:ln>
        </p:spPr>
      </p:pic>
      <p:sp>
        <p:nvSpPr>
          <p:cNvPr id="5" name="Rectangle 4"/>
          <p:cNvSpPr/>
          <p:nvPr/>
        </p:nvSpPr>
        <p:spPr>
          <a:xfrm>
            <a:off x="1671638" y="5793431"/>
            <a:ext cx="9401175" cy="621657"/>
          </a:xfrm>
          <a:prstGeom prst="rect">
            <a:avLst/>
          </a:prstGeom>
          <a:solidFill>
            <a:schemeClr val="bg1"/>
          </a:solid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People watching the opening ceremony of the Statue of Liberty</a:t>
            </a:r>
          </a:p>
        </p:txBody>
      </p:sp>
    </p:spTree>
    <p:extLst>
      <p:ext uri="{BB962C8B-B14F-4D97-AF65-F5344CB8AC3E}">
        <p14:creationId xmlns:p14="http://schemas.microsoft.com/office/powerpoint/2010/main" val="919039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Rectangle 1"/>
          <p:cNvSpPr/>
          <p:nvPr/>
        </p:nvSpPr>
        <p:spPr>
          <a:xfrm>
            <a:off x="400051" y="185740"/>
            <a:ext cx="11444287" cy="6457949"/>
          </a:xfrm>
          <a:prstGeom prst="rect">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r>
              <a:rPr lang="en-US" sz="1013" dirty="0"/>
              <a:t>‘Heritage’ is what we inherit from the past, live with them in the present and then pass on to </a:t>
            </a:r>
          </a:p>
          <a:p>
            <a:pPr algn="just"/>
            <a:r>
              <a:rPr lang="en-US" sz="2400" dirty="0" smtClean="0">
                <a:solidFill>
                  <a:schemeClr val="tx1"/>
                </a:solidFill>
              </a:rPr>
              <a:t>The </a:t>
            </a:r>
            <a:r>
              <a:rPr lang="en-US" sz="2400" dirty="0">
                <a:solidFill>
                  <a:schemeClr val="tx1"/>
                </a:solidFill>
              </a:rPr>
              <a:t>freedom that the statue stands for is not stationary</a:t>
            </a:r>
            <a:r>
              <a:rPr lang="en-US" sz="2400" b="1" dirty="0">
                <a:solidFill>
                  <a:schemeClr val="tx1"/>
                </a:solidFill>
              </a:rPr>
              <a:t>. </a:t>
            </a:r>
            <a:r>
              <a:rPr lang="en-US" sz="2400" dirty="0">
                <a:solidFill>
                  <a:schemeClr val="tx1"/>
                </a:solidFill>
              </a:rPr>
              <a:t>The broken chain wrapped around her feet, sticking out from the bottom of her robe, symbolizes her free forward movement, enlightening the world with her torch, free from oppression and slavery.</a:t>
            </a:r>
          </a:p>
          <a:p>
            <a:pPr algn="just"/>
            <a:endParaRPr lang="en-US" sz="2400" dirty="0">
              <a:solidFill>
                <a:srgbClr val="002060"/>
              </a:solidFill>
            </a:endParaRPr>
          </a:p>
          <a:p>
            <a:pPr algn="just"/>
            <a:endParaRPr lang="en-US" sz="2400" dirty="0">
              <a:solidFill>
                <a:srgbClr val="002060"/>
              </a:solidFill>
            </a:endParaRPr>
          </a:p>
          <a:p>
            <a:pPr algn="just"/>
            <a:endParaRPr lang="en-US" sz="1013" dirty="0"/>
          </a:p>
          <a:p>
            <a:pPr algn="just"/>
            <a:endParaRPr lang="en-US" sz="1013" dirty="0"/>
          </a:p>
          <a:p>
            <a:pPr algn="just"/>
            <a:endParaRPr lang="en-US" sz="1013" dirty="0"/>
          </a:p>
          <a:p>
            <a:pPr algn="just"/>
            <a:endParaRPr lang="en-US" sz="1013" dirty="0"/>
          </a:p>
          <a:p>
            <a:pPr algn="just"/>
            <a:endParaRPr lang="en-US" sz="1013" dirty="0">
              <a:solidFill>
                <a:schemeClr val="tx1"/>
              </a:solidFill>
            </a:endParaRPr>
          </a:p>
          <a:p>
            <a:pPr algn="just"/>
            <a:endParaRPr lang="en-US" sz="1013" dirty="0">
              <a:solidFill>
                <a:schemeClr val="tx1"/>
              </a:solidFill>
            </a:endParaRPr>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just"/>
            <a:endParaRPr lang="en-US" sz="1013" dirty="0"/>
          </a:p>
          <a:p>
            <a:pPr algn="just"/>
            <a:endParaRPr lang="en-US" sz="1013" dirty="0"/>
          </a:p>
          <a:p>
            <a:pPr algn="just"/>
            <a:endParaRPr lang="en-US" sz="1013" dirty="0"/>
          </a:p>
          <a:p>
            <a:pPr algn="just"/>
            <a:r>
              <a:rPr lang="en-US" sz="1013" dirty="0"/>
              <a:t>H </a:t>
            </a:r>
          </a:p>
        </p:txBody>
      </p:sp>
      <p:sp>
        <p:nvSpPr>
          <p:cNvPr id="4" name="Rectangle 3"/>
          <p:cNvSpPr/>
          <p:nvPr/>
        </p:nvSpPr>
        <p:spPr>
          <a:xfrm>
            <a:off x="4527176" y="314327"/>
            <a:ext cx="3411351" cy="644930"/>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a:solidFill>
                  <a:schemeClr val="tx1"/>
                </a:solidFill>
              </a:rPr>
              <a:t>Silent 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479" y="2357438"/>
            <a:ext cx="7136746" cy="3530693"/>
          </a:xfrm>
          <a:prstGeom prst="rect">
            <a:avLst/>
          </a:prstGeom>
          <a:ln w="50800">
            <a:solidFill>
              <a:schemeClr val="accent1">
                <a:shade val="50000"/>
              </a:schemeClr>
            </a:solidFill>
          </a:ln>
        </p:spPr>
      </p:pic>
      <p:sp>
        <p:nvSpPr>
          <p:cNvPr id="5" name="Rectangle 4"/>
          <p:cNvSpPr/>
          <p:nvPr/>
        </p:nvSpPr>
        <p:spPr>
          <a:xfrm>
            <a:off x="2664478" y="6000750"/>
            <a:ext cx="7136747" cy="48745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The broken chain wrapped around her feet</a:t>
            </a:r>
            <a:endParaRPr lang="en-US" sz="2800" dirty="0"/>
          </a:p>
        </p:txBody>
      </p:sp>
    </p:spTree>
    <p:extLst>
      <p:ext uri="{BB962C8B-B14F-4D97-AF65-F5344CB8AC3E}">
        <p14:creationId xmlns:p14="http://schemas.microsoft.com/office/powerpoint/2010/main" val="996139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26276">
              <a:srgbClr val="3F7636"/>
            </a:gs>
            <a:gs pos="65040">
              <a:srgbClr val="9C210F"/>
            </a:gs>
            <a:gs pos="80000">
              <a:schemeClr val="bg2">
                <a:lumMod val="10000"/>
              </a:schemeClr>
            </a:gs>
            <a:gs pos="0">
              <a:srgbClr val="00B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Rectangle 1"/>
          <p:cNvSpPr/>
          <p:nvPr/>
        </p:nvSpPr>
        <p:spPr>
          <a:xfrm>
            <a:off x="357188" y="350464"/>
            <a:ext cx="11401425" cy="6143625"/>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r>
              <a:rPr lang="en-US" sz="2800" dirty="0" smtClean="0">
                <a:solidFill>
                  <a:schemeClr val="tx1"/>
                </a:solidFill>
              </a:rPr>
              <a:t>The </a:t>
            </a:r>
            <a:r>
              <a:rPr lang="en-US" sz="2800" dirty="0">
                <a:solidFill>
                  <a:schemeClr val="tx1"/>
                </a:solidFill>
              </a:rPr>
              <a:t>statue’s original torch was the first part constructed in 1876. IT was replaced by a new copper torch covered in 24K gold leaf I 1984. The torch is lighted by flood light at night. The original torch is currently located in the lobby of the monument. Access to the torch has been closed since 1996.</a:t>
            </a:r>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solidFill>
                <a:schemeClr val="tx1"/>
              </a:solidFill>
            </a:endParaRPr>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just"/>
            <a:endParaRPr lang="en-US" sz="1013" dirty="0"/>
          </a:p>
          <a:p>
            <a:pPr algn="just"/>
            <a:endParaRPr lang="en-US" sz="1013" dirty="0"/>
          </a:p>
          <a:p>
            <a:pPr algn="just"/>
            <a:endParaRPr lang="en-US" sz="1013" dirty="0"/>
          </a:p>
          <a:p>
            <a:pPr algn="just"/>
            <a:r>
              <a:rPr lang="en-US" sz="1013" dirty="0"/>
              <a:t>H </a:t>
            </a:r>
          </a:p>
        </p:txBody>
      </p:sp>
      <p:sp>
        <p:nvSpPr>
          <p:cNvPr id="4" name="Rectangle 3"/>
          <p:cNvSpPr/>
          <p:nvPr/>
        </p:nvSpPr>
        <p:spPr>
          <a:xfrm>
            <a:off x="4352223" y="461310"/>
            <a:ext cx="4134552" cy="635375"/>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Silent reading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775" y="2800351"/>
            <a:ext cx="6800849" cy="2766074"/>
          </a:xfrm>
          <a:prstGeom prst="rect">
            <a:avLst/>
          </a:prstGeom>
          <a:ln w="47625">
            <a:solidFill>
              <a:schemeClr val="tx1"/>
            </a:solidFill>
          </a:ln>
        </p:spPr>
      </p:pic>
      <p:sp>
        <p:nvSpPr>
          <p:cNvPr id="3" name="Rectangle 2"/>
          <p:cNvSpPr/>
          <p:nvPr/>
        </p:nvSpPr>
        <p:spPr>
          <a:xfrm>
            <a:off x="4192050" y="5758839"/>
            <a:ext cx="4454897" cy="542834"/>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The statue’s original torch</a:t>
            </a:r>
            <a:endParaRPr lang="en-US" sz="3200" b="1" dirty="0"/>
          </a:p>
        </p:txBody>
      </p:sp>
    </p:spTree>
    <p:extLst>
      <p:ext uri="{BB962C8B-B14F-4D97-AF65-F5344CB8AC3E}">
        <p14:creationId xmlns:p14="http://schemas.microsoft.com/office/powerpoint/2010/main" val="2763901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B050"/>
            </a:gs>
            <a:gs pos="90000">
              <a:srgbClr val="7030A0"/>
            </a:gs>
            <a:gs pos="73750">
              <a:schemeClr val="bg2">
                <a:lumMod val="25000"/>
              </a:schemeClr>
            </a:gs>
            <a:gs pos="60000">
              <a:srgbClr val="CCCC00"/>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Rectangle 1"/>
          <p:cNvSpPr/>
          <p:nvPr/>
        </p:nvSpPr>
        <p:spPr>
          <a:xfrm>
            <a:off x="371476" y="442913"/>
            <a:ext cx="11387138" cy="6043611"/>
          </a:xfrm>
          <a:prstGeom prst="rect">
            <a:avLst/>
          </a:prstGeom>
          <a:solidFill>
            <a:schemeClr val="bg1"/>
          </a:solidFill>
          <a:ln w="666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r>
              <a:rPr lang="en-US" sz="2800" dirty="0">
                <a:solidFill>
                  <a:schemeClr val="tx1"/>
                </a:solidFill>
              </a:rPr>
              <a:t>From October 28, 2011, on her 125</a:t>
            </a:r>
            <a:r>
              <a:rPr lang="en-US" sz="2800" baseline="30000" dirty="0">
                <a:solidFill>
                  <a:schemeClr val="tx1"/>
                </a:solidFill>
              </a:rPr>
              <a:t>th</a:t>
            </a:r>
            <a:r>
              <a:rPr lang="en-US" sz="2800" dirty="0">
                <a:solidFill>
                  <a:schemeClr val="tx1"/>
                </a:solidFill>
              </a:rPr>
              <a:t> anniversary, the Statue of Liberty was also named “Liberty Enlightening the World Wide Web”. </a:t>
            </a:r>
            <a:r>
              <a:rPr lang="en-US" sz="2800" b="1" i="1" dirty="0">
                <a:solidFill>
                  <a:schemeClr val="tx1"/>
                </a:solidFill>
              </a:rPr>
              <a:t>The credit goes to a series of new web cams placed around her torch.</a:t>
            </a:r>
            <a:r>
              <a:rPr lang="en-US" sz="2800" dirty="0">
                <a:solidFill>
                  <a:schemeClr val="tx1"/>
                </a:solidFill>
              </a:rPr>
              <a:t> Several amazing views will be just a click of a mouse away.</a:t>
            </a:r>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solidFill>
                <a:schemeClr val="tx1"/>
              </a:solidFill>
            </a:endParaRPr>
          </a:p>
          <a:p>
            <a:pPr algn="just"/>
            <a:endParaRPr lang="en-US" sz="1013" dirty="0">
              <a:solidFill>
                <a:schemeClr val="tx1"/>
              </a:solidFill>
            </a:endParaRPr>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just"/>
            <a:endParaRPr lang="en-US" sz="1013" dirty="0"/>
          </a:p>
          <a:p>
            <a:pPr algn="just"/>
            <a:endParaRPr lang="en-US" sz="1013" dirty="0"/>
          </a:p>
          <a:p>
            <a:pPr algn="just"/>
            <a:endParaRPr lang="en-US" sz="1013" dirty="0"/>
          </a:p>
          <a:p>
            <a:pPr algn="just"/>
            <a:r>
              <a:rPr lang="en-US" sz="1013" dirty="0"/>
              <a:t>H </a:t>
            </a:r>
          </a:p>
        </p:txBody>
      </p:sp>
      <p:sp>
        <p:nvSpPr>
          <p:cNvPr id="4" name="Rectangle 3"/>
          <p:cNvSpPr/>
          <p:nvPr/>
        </p:nvSpPr>
        <p:spPr>
          <a:xfrm>
            <a:off x="4439492" y="651346"/>
            <a:ext cx="3411351" cy="60595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Silent 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6326" y="2886075"/>
            <a:ext cx="6515100" cy="3371850"/>
          </a:xfrm>
          <a:prstGeom prst="rect">
            <a:avLst/>
          </a:prstGeom>
          <a:gradFill>
            <a:gsLst>
              <a:gs pos="0">
                <a:srgbClr val="00B050"/>
              </a:gs>
              <a:gs pos="100000">
                <a:schemeClr val="bg2">
                  <a:shade val="98000"/>
                  <a:satMod val="120000"/>
                  <a:lumMod val="98000"/>
                </a:schemeClr>
              </a:gs>
            </a:gsLst>
            <a:path path="circle">
              <a:fillToRect l="50000" t="50000" r="100000" b="100000"/>
            </a:path>
          </a:gradFill>
          <a:ln w="57150">
            <a:solidFill>
              <a:schemeClr val="tx1"/>
            </a:solidFill>
          </a:ln>
        </p:spPr>
      </p:pic>
      <p:sp>
        <p:nvSpPr>
          <p:cNvPr id="6" name="Right Arrow 5"/>
          <p:cNvSpPr/>
          <p:nvPr/>
        </p:nvSpPr>
        <p:spPr>
          <a:xfrm>
            <a:off x="2024905" y="3871912"/>
            <a:ext cx="2414587" cy="1400175"/>
          </a:xfrm>
          <a:prstGeom prst="rightArrow">
            <a:avLst/>
          </a:prstGeom>
          <a:solidFill>
            <a:schemeClr val="bg1"/>
          </a:solid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rPr>
              <a:t>Web cams</a:t>
            </a:r>
          </a:p>
        </p:txBody>
      </p:sp>
    </p:spTree>
    <p:extLst>
      <p:ext uri="{BB962C8B-B14F-4D97-AF65-F5344CB8AC3E}">
        <p14:creationId xmlns:p14="http://schemas.microsoft.com/office/powerpoint/2010/main" val="41421325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42521">
              <a:srgbClr val="1A9E27"/>
            </a:gs>
            <a:gs pos="63749">
              <a:schemeClr val="bg2">
                <a:lumMod val="25000"/>
              </a:schemeClr>
            </a:gs>
            <a:gs pos="78800">
              <a:srgbClr val="00B0F0"/>
            </a:gs>
            <a:gs pos="0">
              <a:srgbClr val="00B050"/>
            </a:gs>
            <a:gs pos="100000">
              <a:schemeClr val="bg2">
                <a:lumMod val="50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Rectangle 1"/>
          <p:cNvSpPr/>
          <p:nvPr/>
        </p:nvSpPr>
        <p:spPr>
          <a:xfrm>
            <a:off x="400049" y="414338"/>
            <a:ext cx="11401425" cy="6100762"/>
          </a:xfrm>
          <a:prstGeom prst="rect">
            <a:avLst/>
          </a:prstGeom>
          <a:solidFill>
            <a:schemeClr val="bg1"/>
          </a:solidFill>
          <a:ln w="539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r>
              <a:rPr lang="en-US" sz="1013" dirty="0">
                <a:solidFill>
                  <a:schemeClr val="tx1"/>
                </a:solidFill>
              </a:rPr>
              <a:t>    </a:t>
            </a:r>
            <a:endParaRPr lang="en-US" sz="1350"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p>
          <a:p>
            <a:pPr algn="just"/>
            <a:endParaRPr lang="en-US" sz="1013" dirty="0">
              <a:solidFill>
                <a:schemeClr val="tx1"/>
              </a:solidFill>
            </a:endParaRPr>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ctr"/>
            <a:endParaRPr lang="en-US" sz="1013" dirty="0"/>
          </a:p>
          <a:p>
            <a:pPr algn="just"/>
            <a:endParaRPr lang="en-US" sz="1013" dirty="0"/>
          </a:p>
          <a:p>
            <a:pPr algn="just"/>
            <a:endParaRPr lang="en-US" sz="1013" dirty="0"/>
          </a:p>
          <a:p>
            <a:pPr algn="just"/>
            <a:endParaRPr lang="en-US" sz="1013" dirty="0"/>
          </a:p>
          <a:p>
            <a:pPr algn="just"/>
            <a:r>
              <a:rPr lang="en-US" sz="1013" dirty="0"/>
              <a:t>H </a:t>
            </a:r>
          </a:p>
        </p:txBody>
      </p:sp>
      <p:sp>
        <p:nvSpPr>
          <p:cNvPr id="4" name="Rectangle 3"/>
          <p:cNvSpPr/>
          <p:nvPr/>
        </p:nvSpPr>
        <p:spPr>
          <a:xfrm>
            <a:off x="4390324" y="627905"/>
            <a:ext cx="3411351" cy="610098"/>
          </a:xfrm>
          <a:prstGeom prst="rect">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Silent reading</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4186" y="3520567"/>
            <a:ext cx="6143625" cy="2651632"/>
          </a:xfrm>
          <a:prstGeom prst="rect">
            <a:avLst/>
          </a:prstGeom>
          <a:ln w="38100">
            <a:solidFill>
              <a:schemeClr val="tx1"/>
            </a:solidFill>
          </a:ln>
        </p:spPr>
      </p:pic>
      <p:sp>
        <p:nvSpPr>
          <p:cNvPr id="5" name="TextBox 4"/>
          <p:cNvSpPr txBox="1"/>
          <p:nvPr/>
        </p:nvSpPr>
        <p:spPr>
          <a:xfrm>
            <a:off x="785814" y="1409789"/>
            <a:ext cx="10558461" cy="1938992"/>
          </a:xfrm>
          <a:prstGeom prst="rect">
            <a:avLst/>
          </a:prstGeom>
          <a:noFill/>
        </p:spPr>
        <p:txBody>
          <a:bodyPr wrap="square" rtlCol="0">
            <a:spAutoFit/>
          </a:bodyPr>
          <a:lstStyle/>
          <a:p>
            <a:pPr algn="just"/>
            <a:r>
              <a:rPr lang="en-US" sz="2400" dirty="0"/>
              <a:t>On clear days, three cameras provide unobstructed views of scenes far and near. Two cameras provide an ultra wide-angle interactive view of the famous golden torch. The remaining camera looks downwards towards the crown of The Statue of Liberty, her face and the </a:t>
            </a:r>
            <a:r>
              <a:rPr lang="en-US" sz="2400" b="1" dirty="0"/>
              <a:t>tablet she is holding. </a:t>
            </a:r>
            <a:r>
              <a:rPr lang="en-US" sz="2400" dirty="0"/>
              <a:t>So a person can have access to the web cam’s live feed of The Statue of Liberty from anywhere in world.</a:t>
            </a:r>
          </a:p>
        </p:txBody>
      </p:sp>
    </p:spTree>
    <p:extLst>
      <p:ext uri="{BB962C8B-B14F-4D97-AF65-F5344CB8AC3E}">
        <p14:creationId xmlns:p14="http://schemas.microsoft.com/office/powerpoint/2010/main" val="2225846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42511">
              <a:schemeClr val="accent2">
                <a:lumMod val="50000"/>
              </a:schemeClr>
            </a:gs>
            <a:gs pos="57525">
              <a:schemeClr val="tx1">
                <a:lumMod val="75000"/>
                <a:lumOff val="25000"/>
              </a:schemeClr>
            </a:gs>
            <a:gs pos="75000">
              <a:srgbClr val="FFFF00"/>
            </a:gs>
            <a:gs pos="0">
              <a:schemeClr val="bg2">
                <a:lumMod val="25000"/>
              </a:schemeClr>
            </a:gs>
            <a:gs pos="100000">
              <a:srgbClr val="7030A0"/>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Rectangle 7"/>
          <p:cNvSpPr/>
          <p:nvPr/>
        </p:nvSpPr>
        <p:spPr>
          <a:xfrm>
            <a:off x="471488" y="485775"/>
            <a:ext cx="11258550" cy="6000749"/>
          </a:xfrm>
          <a:prstGeom prst="rect">
            <a:avLst/>
          </a:prstGeom>
          <a:solidFill>
            <a:schemeClr val="bg1"/>
          </a:solidFill>
          <a:ln w="539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marL="192881" indent="-192881">
              <a:buAutoNum type="arabicPeriod"/>
            </a:pPr>
            <a:endParaRPr lang="en-US" sz="2400" dirty="0" smtClean="0">
              <a:solidFill>
                <a:schemeClr val="tx1"/>
              </a:solidFill>
            </a:endParaRPr>
          </a:p>
          <a:p>
            <a:r>
              <a:rPr lang="en-US" sz="2400" dirty="0" smtClean="0">
                <a:solidFill>
                  <a:schemeClr val="tx1"/>
                </a:solidFill>
              </a:rPr>
              <a:t>1.On </a:t>
            </a:r>
            <a:r>
              <a:rPr lang="en-US" sz="2400" dirty="0">
                <a:solidFill>
                  <a:schemeClr val="tx1"/>
                </a:solidFill>
              </a:rPr>
              <a:t>what occasion did the French government give the Statue of Liberty to the USA?</a:t>
            </a:r>
          </a:p>
          <a:p>
            <a:pPr marL="192881" indent="-192881">
              <a:buAutoNum type="arabicPeriod"/>
            </a:pPr>
            <a:endParaRPr lang="en-US" sz="2400" dirty="0">
              <a:solidFill>
                <a:schemeClr val="tx1"/>
              </a:solidFill>
            </a:endParaRPr>
          </a:p>
          <a:p>
            <a:pPr marL="192881" indent="-192881">
              <a:buAutoNum type="arabicPeriod" startAt="2"/>
            </a:pPr>
            <a:r>
              <a:rPr lang="en-US" sz="2400" dirty="0">
                <a:solidFill>
                  <a:schemeClr val="tx1"/>
                </a:solidFill>
              </a:rPr>
              <a:t>When did she reach her destination?</a:t>
            </a:r>
          </a:p>
          <a:p>
            <a:pPr marL="192881" indent="-192881">
              <a:buAutoNum type="arabicPeriod" startAt="2"/>
            </a:pPr>
            <a:endParaRPr lang="en-US" sz="2400" dirty="0">
              <a:solidFill>
                <a:schemeClr val="tx1"/>
              </a:solidFill>
            </a:endParaRPr>
          </a:p>
          <a:p>
            <a:pPr marL="192881" indent="-192881">
              <a:buAutoNum type="arabicPeriod" startAt="2"/>
            </a:pPr>
            <a:r>
              <a:rPr lang="en-US" sz="2400" dirty="0">
                <a:solidFill>
                  <a:schemeClr val="tx1"/>
                </a:solidFill>
              </a:rPr>
              <a:t>How was she transported?</a:t>
            </a:r>
          </a:p>
          <a:p>
            <a:endParaRPr lang="en-US" sz="2400" dirty="0">
              <a:solidFill>
                <a:schemeClr val="tx1"/>
              </a:solidFill>
            </a:endParaRPr>
          </a:p>
          <a:p>
            <a:r>
              <a:rPr lang="en-US" sz="2400" dirty="0" smtClean="0">
                <a:solidFill>
                  <a:schemeClr val="tx1"/>
                </a:solidFill>
              </a:rPr>
              <a:t>4.How </a:t>
            </a:r>
            <a:r>
              <a:rPr lang="en-US" sz="2400" dirty="0">
                <a:solidFill>
                  <a:schemeClr val="tx1"/>
                </a:solidFill>
              </a:rPr>
              <a:t>has new technology made it possible for people to see the statue from anywhere they are?</a:t>
            </a:r>
          </a:p>
          <a:p>
            <a:endParaRPr lang="en-US" sz="2400" dirty="0">
              <a:solidFill>
                <a:schemeClr val="tx1"/>
              </a:solidFill>
            </a:endParaRPr>
          </a:p>
          <a:p>
            <a:r>
              <a:rPr lang="en-US" sz="2400" dirty="0" smtClean="0">
                <a:solidFill>
                  <a:schemeClr val="tx1"/>
                </a:solidFill>
              </a:rPr>
              <a:t>5.What </a:t>
            </a:r>
            <a:r>
              <a:rPr lang="en-US" sz="2400" dirty="0">
                <a:solidFill>
                  <a:schemeClr val="tx1"/>
                </a:solidFill>
              </a:rPr>
              <a:t>do you understand by the expression ‘enlightening the world</a:t>
            </a:r>
            <a:r>
              <a:rPr lang="en-US" sz="2400" dirty="0" smtClean="0">
                <a:solidFill>
                  <a:schemeClr val="tx1"/>
                </a:solidFill>
              </a:rPr>
              <a:t>’?</a:t>
            </a:r>
            <a:endParaRPr lang="en-US" sz="2400" dirty="0">
              <a:solidFill>
                <a:schemeClr val="tx1"/>
              </a:solidFill>
            </a:endParaRPr>
          </a:p>
        </p:txBody>
      </p:sp>
      <p:sp>
        <p:nvSpPr>
          <p:cNvPr id="2" name="Rectangle 1"/>
          <p:cNvSpPr/>
          <p:nvPr/>
        </p:nvSpPr>
        <p:spPr>
          <a:xfrm>
            <a:off x="4283239" y="666028"/>
            <a:ext cx="3635047" cy="734148"/>
          </a:xfrm>
          <a:prstGeom prst="rect">
            <a:avLst/>
          </a:prstGeom>
          <a:noFill/>
          <a:ln w="349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chemeClr val="tx1"/>
                </a:solidFill>
              </a:rPr>
              <a:t>Group Work</a:t>
            </a:r>
          </a:p>
        </p:txBody>
      </p:sp>
      <p:sp>
        <p:nvSpPr>
          <p:cNvPr id="3" name="Rounded Rectangle 2"/>
          <p:cNvSpPr/>
          <p:nvPr/>
        </p:nvSpPr>
        <p:spPr>
          <a:xfrm>
            <a:off x="1471613" y="1485901"/>
            <a:ext cx="8072437"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chemeClr val="tx1"/>
                </a:solidFill>
              </a:rPr>
              <a:t>Answer the following questions.</a:t>
            </a:r>
          </a:p>
        </p:txBody>
      </p:sp>
    </p:spTree>
    <p:extLst>
      <p:ext uri="{BB962C8B-B14F-4D97-AF65-F5344CB8AC3E}">
        <p14:creationId xmlns:p14="http://schemas.microsoft.com/office/powerpoint/2010/main" val="442749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4325" y="385763"/>
            <a:ext cx="11515725" cy="6229350"/>
          </a:xfrm>
          <a:prstGeom prst="rect">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endParaRPr lang="en-US" sz="1200" dirty="0">
              <a:solidFill>
                <a:schemeClr val="tx1"/>
              </a:solidFill>
            </a:endParaRPr>
          </a:p>
          <a:p>
            <a:pPr algn="just"/>
            <a:r>
              <a:rPr lang="en-US" sz="2400" dirty="0">
                <a:solidFill>
                  <a:schemeClr val="tx1"/>
                </a:solidFill>
                <a:latin typeface="Arial" panose="020B0604020202020204" pitchFamily="34" charset="0"/>
                <a:cs typeface="Arial" panose="020B0604020202020204" pitchFamily="34" charset="0"/>
              </a:rPr>
              <a:t>Prominent French artist Frederic Auguste Bartholdi was assigned---                 </a:t>
            </a: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a sculpture as a gift for the Americans. He designed a sculpture as a ---                   </a:t>
            </a: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of freedom of mankind. The copper was made in the form of the Roman </a:t>
            </a: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goddess Liberatas who would carry a torch and a ---                   of law. The </a:t>
            </a: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work was a joint venture. The French built the body and the USA built </a:t>
            </a:r>
            <a:r>
              <a:rPr lang="en-US" sz="2400" dirty="0" smtClean="0">
                <a:solidFill>
                  <a:schemeClr val="tx1"/>
                </a:solidFill>
                <a:latin typeface="Arial" panose="020B0604020202020204" pitchFamily="34" charset="0"/>
                <a:cs typeface="Arial" panose="020B0604020202020204" pitchFamily="34" charset="0"/>
              </a:rPr>
              <a:t>the --                </a:t>
            </a:r>
            <a:r>
              <a:rPr lang="en-US" sz="2400" dirty="0">
                <a:solidFill>
                  <a:schemeClr val="tx1"/>
                </a:solidFill>
                <a:latin typeface="Arial" panose="020B0604020202020204" pitchFamily="34" charset="0"/>
                <a:cs typeface="Arial" panose="020B0604020202020204" pitchFamily="34" charset="0"/>
              </a:rPr>
              <a:t>	</a:t>
            </a:r>
          </a:p>
          <a:p>
            <a:pPr algn="just"/>
            <a:r>
              <a:rPr lang="en-US" sz="2400" dirty="0">
                <a:solidFill>
                  <a:schemeClr val="tx1"/>
                </a:solidFill>
                <a:latin typeface="Arial" panose="020B0604020202020204" pitchFamily="34" charset="0"/>
                <a:cs typeface="Arial" panose="020B0604020202020204" pitchFamily="34" charset="0"/>
              </a:rPr>
              <a:t>		          . It is now located in the ---                       of New York and it is </a:t>
            </a: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smtClean="0">
                <a:solidFill>
                  <a:schemeClr val="tx1"/>
                </a:solidFill>
                <a:latin typeface="Arial" panose="020B0604020202020204" pitchFamily="34" charset="0"/>
                <a:cs typeface="Arial" panose="020B0604020202020204" pitchFamily="34" charset="0"/>
              </a:rPr>
              <a:t>	now </a:t>
            </a:r>
            <a:r>
              <a:rPr lang="en-US" sz="2400" dirty="0">
                <a:solidFill>
                  <a:schemeClr val="tx1"/>
                </a:solidFill>
                <a:latin typeface="Arial" panose="020B0604020202020204" pitchFamily="34" charset="0"/>
                <a:cs typeface="Arial" panose="020B0604020202020204" pitchFamily="34" charset="0"/>
              </a:rPr>
              <a:t>called ‘The Liberty Enlightening the World Wide Web’.</a:t>
            </a:r>
          </a:p>
        </p:txBody>
      </p:sp>
      <p:sp>
        <p:nvSpPr>
          <p:cNvPr id="3" name="Rounded Rectangle 2"/>
          <p:cNvSpPr/>
          <p:nvPr/>
        </p:nvSpPr>
        <p:spPr>
          <a:xfrm>
            <a:off x="1462087" y="1150984"/>
            <a:ext cx="9253538" cy="588312"/>
          </a:xfrm>
          <a:prstGeom prst="roundRect">
            <a:avLst/>
          </a:prstGeom>
          <a:solidFill>
            <a:schemeClr val="bg1"/>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i="1" dirty="0">
                <a:solidFill>
                  <a:schemeClr val="tx1"/>
                </a:solidFill>
              </a:rPr>
              <a:t>Fill in the gaps with appropriate words in the gaps.</a:t>
            </a:r>
          </a:p>
        </p:txBody>
      </p:sp>
      <p:sp>
        <p:nvSpPr>
          <p:cNvPr id="4" name="Rectangle 3"/>
          <p:cNvSpPr/>
          <p:nvPr/>
        </p:nvSpPr>
        <p:spPr>
          <a:xfrm>
            <a:off x="444945" y="5429250"/>
            <a:ext cx="1569592" cy="4286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pedestal</a:t>
            </a:r>
          </a:p>
        </p:txBody>
      </p:sp>
      <p:sp>
        <p:nvSpPr>
          <p:cNvPr id="6" name="Rectangle 5"/>
          <p:cNvSpPr/>
          <p:nvPr/>
        </p:nvSpPr>
        <p:spPr>
          <a:xfrm>
            <a:off x="9921724" y="2504517"/>
            <a:ext cx="1179663" cy="4529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symbol</a:t>
            </a:r>
          </a:p>
        </p:txBody>
      </p:sp>
      <p:sp>
        <p:nvSpPr>
          <p:cNvPr id="7" name="Rectangle 6"/>
          <p:cNvSpPr/>
          <p:nvPr/>
        </p:nvSpPr>
        <p:spPr>
          <a:xfrm>
            <a:off x="9525001" y="1768920"/>
            <a:ext cx="1762124" cy="47421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to design</a:t>
            </a:r>
          </a:p>
        </p:txBody>
      </p:sp>
      <p:sp>
        <p:nvSpPr>
          <p:cNvPr id="9" name="Rectangle 8"/>
          <p:cNvSpPr/>
          <p:nvPr/>
        </p:nvSpPr>
        <p:spPr>
          <a:xfrm>
            <a:off x="7468442" y="3957638"/>
            <a:ext cx="1380527" cy="4233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book</a:t>
            </a:r>
          </a:p>
        </p:txBody>
      </p:sp>
      <p:sp>
        <p:nvSpPr>
          <p:cNvPr id="10" name="Rectangle 9"/>
          <p:cNvSpPr/>
          <p:nvPr/>
        </p:nvSpPr>
        <p:spPr>
          <a:xfrm>
            <a:off x="5810372" y="5429250"/>
            <a:ext cx="1757362" cy="4286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rPr>
              <a:t>harbour</a:t>
            </a:r>
            <a:endParaRPr lang="en-US" sz="2800" b="1" dirty="0">
              <a:solidFill>
                <a:schemeClr val="tx1"/>
              </a:solidFill>
            </a:endParaRPr>
          </a:p>
        </p:txBody>
      </p:sp>
      <p:sp>
        <p:nvSpPr>
          <p:cNvPr id="5" name="Rectangle 4"/>
          <p:cNvSpPr/>
          <p:nvPr/>
        </p:nvSpPr>
        <p:spPr>
          <a:xfrm>
            <a:off x="4535041" y="446905"/>
            <a:ext cx="3719756" cy="64293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smtClean="0">
                <a:solidFill>
                  <a:schemeClr val="tx1"/>
                </a:solidFill>
              </a:rPr>
              <a:t>Evaluation</a:t>
            </a:r>
            <a:endParaRPr lang="en-US" sz="4400" b="1" i="1" dirty="0">
              <a:solidFill>
                <a:schemeClr val="tx1"/>
              </a:solidFill>
            </a:endParaRPr>
          </a:p>
        </p:txBody>
      </p:sp>
    </p:spTree>
    <p:extLst>
      <p:ext uri="{BB962C8B-B14F-4D97-AF65-F5344CB8AC3E}">
        <p14:creationId xmlns:p14="http://schemas.microsoft.com/office/powerpoint/2010/main" val="25783273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style.rotation</p:attrName>
                                        </p:attrNameLst>
                                      </p:cBhvr>
                                      <p:tavLst>
                                        <p:tav tm="0">
                                          <p:val>
                                            <p:fltVal val="720"/>
                                          </p:val>
                                        </p:tav>
                                        <p:tav tm="100000">
                                          <p:val>
                                            <p:fltVal val="0"/>
                                          </p:val>
                                        </p:tav>
                                      </p:tavLst>
                                    </p:anim>
                                    <p:anim calcmode="lin" valueType="num">
                                      <p:cBhvr>
                                        <p:cTn id="17" dur="2000" fill="hold"/>
                                        <p:tgtEl>
                                          <p:spTgt spid="6"/>
                                        </p:tgtEl>
                                        <p:attrNameLst>
                                          <p:attrName>ppt_h</p:attrName>
                                        </p:attrNameLst>
                                      </p:cBhvr>
                                      <p:tavLst>
                                        <p:tav tm="0">
                                          <p:val>
                                            <p:fltVal val="0"/>
                                          </p:val>
                                        </p:tav>
                                        <p:tav tm="100000">
                                          <p:val>
                                            <p:strVal val="#ppt_h"/>
                                          </p:val>
                                        </p:tav>
                                      </p:tavLst>
                                    </p:anim>
                                    <p:anim calcmode="lin" valueType="num">
                                      <p:cBhvr>
                                        <p:cTn id="18"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style.rotation</p:attrName>
                                        </p:attrNameLst>
                                      </p:cBhvr>
                                      <p:tavLst>
                                        <p:tav tm="0">
                                          <p:val>
                                            <p:fltVal val="720"/>
                                          </p:val>
                                        </p:tav>
                                        <p:tav tm="100000">
                                          <p:val>
                                            <p:fltVal val="0"/>
                                          </p:val>
                                        </p:tav>
                                      </p:tavLst>
                                    </p:anim>
                                    <p:anim calcmode="lin" valueType="num">
                                      <p:cBhvr>
                                        <p:cTn id="25" dur="2000" fill="hold"/>
                                        <p:tgtEl>
                                          <p:spTgt spid="9"/>
                                        </p:tgtEl>
                                        <p:attrNameLst>
                                          <p:attrName>ppt_h</p:attrName>
                                        </p:attrNameLst>
                                      </p:cBhvr>
                                      <p:tavLst>
                                        <p:tav tm="0">
                                          <p:val>
                                            <p:fltVal val="0"/>
                                          </p:val>
                                        </p:tav>
                                        <p:tav tm="100000">
                                          <p:val>
                                            <p:strVal val="#ppt_h"/>
                                          </p:val>
                                        </p:tav>
                                      </p:tavLst>
                                    </p:anim>
                                    <p:anim calcmode="lin" valueType="num">
                                      <p:cBhvr>
                                        <p:cTn id="26"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000"/>
                                        <p:tgtEl>
                                          <p:spTgt spid="4"/>
                                        </p:tgtEl>
                                      </p:cBhvr>
                                    </p:animEffect>
                                    <p:anim calcmode="lin" valueType="num">
                                      <p:cBhvr>
                                        <p:cTn id="32" dur="2000" fill="hold"/>
                                        <p:tgtEl>
                                          <p:spTgt spid="4"/>
                                        </p:tgtEl>
                                        <p:attrNameLst>
                                          <p:attrName>style.rotation</p:attrName>
                                        </p:attrNameLst>
                                      </p:cBhvr>
                                      <p:tavLst>
                                        <p:tav tm="0">
                                          <p:val>
                                            <p:fltVal val="720"/>
                                          </p:val>
                                        </p:tav>
                                        <p:tav tm="100000">
                                          <p:val>
                                            <p:fltVal val="0"/>
                                          </p:val>
                                        </p:tav>
                                      </p:tavLst>
                                    </p:anim>
                                    <p:anim calcmode="lin" valueType="num">
                                      <p:cBhvr>
                                        <p:cTn id="33" dur="2000" fill="hold"/>
                                        <p:tgtEl>
                                          <p:spTgt spid="4"/>
                                        </p:tgtEl>
                                        <p:attrNameLst>
                                          <p:attrName>ppt_h</p:attrName>
                                        </p:attrNameLst>
                                      </p:cBhvr>
                                      <p:tavLst>
                                        <p:tav tm="0">
                                          <p:val>
                                            <p:fltVal val="0"/>
                                          </p:val>
                                        </p:tav>
                                        <p:tav tm="100000">
                                          <p:val>
                                            <p:strVal val="#ppt_h"/>
                                          </p:val>
                                        </p:tav>
                                      </p:tavLst>
                                    </p:anim>
                                    <p:anim calcmode="lin" valueType="num">
                                      <p:cBhvr>
                                        <p:cTn id="34"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anim calcmode="lin" valueType="num">
                                      <p:cBhvr>
                                        <p:cTn id="40" dur="2000" fill="hold"/>
                                        <p:tgtEl>
                                          <p:spTgt spid="10"/>
                                        </p:tgtEl>
                                        <p:attrNameLst>
                                          <p:attrName>style.rotation</p:attrName>
                                        </p:attrNameLst>
                                      </p:cBhvr>
                                      <p:tavLst>
                                        <p:tav tm="0">
                                          <p:val>
                                            <p:fltVal val="720"/>
                                          </p:val>
                                        </p:tav>
                                        <p:tav tm="100000">
                                          <p:val>
                                            <p:fltVal val="0"/>
                                          </p:val>
                                        </p:tav>
                                      </p:tavLst>
                                    </p:anim>
                                    <p:anim calcmode="lin" valueType="num">
                                      <p:cBhvr>
                                        <p:cTn id="41" dur="2000" fill="hold"/>
                                        <p:tgtEl>
                                          <p:spTgt spid="10"/>
                                        </p:tgtEl>
                                        <p:attrNameLst>
                                          <p:attrName>ppt_h</p:attrName>
                                        </p:attrNameLst>
                                      </p:cBhvr>
                                      <p:tavLst>
                                        <p:tav tm="0">
                                          <p:val>
                                            <p:fltVal val="0"/>
                                          </p:val>
                                        </p:tav>
                                        <p:tav tm="100000">
                                          <p:val>
                                            <p:strVal val="#ppt_h"/>
                                          </p:val>
                                        </p:tav>
                                      </p:tavLst>
                                    </p:anim>
                                    <p:anim calcmode="lin" valueType="num">
                                      <p:cBhvr>
                                        <p:cTn id="42" dur="200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86235">
              <a:srgbClr val="0070C0"/>
            </a:gs>
            <a:gs pos="37496">
              <a:srgbClr val="FFC000"/>
            </a:gs>
            <a:gs pos="56300">
              <a:schemeClr val="bg2">
                <a:lumMod val="10000"/>
              </a:schemeClr>
            </a:gs>
            <a:gs pos="0">
              <a:srgbClr val="00B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Rectangle 7"/>
          <p:cNvSpPr/>
          <p:nvPr/>
        </p:nvSpPr>
        <p:spPr>
          <a:xfrm>
            <a:off x="321890" y="357187"/>
            <a:ext cx="11465298" cy="6115049"/>
          </a:xfrm>
          <a:prstGeom prst="rect">
            <a:avLst/>
          </a:prstGeom>
          <a:gradFill>
            <a:gsLst>
              <a:gs pos="56265">
                <a:schemeClr val="accent6">
                  <a:lumMod val="20000"/>
                  <a:lumOff val="80000"/>
                </a:schemeClr>
              </a:gs>
              <a:gs pos="20000">
                <a:schemeClr val="bg1"/>
              </a:gs>
              <a:gs pos="77500">
                <a:schemeClr val="accent1">
                  <a:lumMod val="20000"/>
                  <a:lumOff val="80000"/>
                </a:schemeClr>
              </a:gs>
              <a:gs pos="35014">
                <a:schemeClr val="bg1"/>
              </a:gs>
              <a:gs pos="0">
                <a:schemeClr val="bg1"/>
              </a:gs>
              <a:gs pos="100000">
                <a:schemeClr val="bg2">
                  <a:shade val="98000"/>
                  <a:satMod val="120000"/>
                  <a:lumMod val="98000"/>
                </a:schemeClr>
              </a:gs>
            </a:gsLst>
            <a:path path="circle">
              <a:fillToRect l="50000" t="50000" r="100000" b="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pPr algn="ctr"/>
            <a:endParaRPr lang="en-US" sz="1013" dirty="0">
              <a:solidFill>
                <a:schemeClr val="tx1"/>
              </a:solidFill>
            </a:endParaRPr>
          </a:p>
          <a:p>
            <a:endParaRPr lang="en-US" sz="1013" dirty="0">
              <a:solidFill>
                <a:schemeClr val="tx1"/>
              </a:solidFill>
            </a:endParaRPr>
          </a:p>
          <a:p>
            <a:endParaRPr lang="en-US" sz="1013" dirty="0">
              <a:solidFill>
                <a:schemeClr val="tx1"/>
              </a:solidFill>
            </a:endParaRPr>
          </a:p>
        </p:txBody>
      </p:sp>
      <p:sp>
        <p:nvSpPr>
          <p:cNvPr id="2" name="Rectangle 1"/>
          <p:cNvSpPr/>
          <p:nvPr/>
        </p:nvSpPr>
        <p:spPr>
          <a:xfrm rot="5400000">
            <a:off x="-1611914" y="3045814"/>
            <a:ext cx="5500691" cy="78066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400" b="1" i="1" dirty="0" smtClean="0">
                <a:solidFill>
                  <a:schemeClr val="tx1"/>
                </a:solidFill>
              </a:rPr>
              <a:t>H</a:t>
            </a:r>
          </a:p>
          <a:p>
            <a:pPr algn="ctr"/>
            <a:r>
              <a:rPr lang="en-US" sz="4400" b="1" i="1" dirty="0" smtClean="0">
                <a:solidFill>
                  <a:schemeClr val="tx1"/>
                </a:solidFill>
              </a:rPr>
              <a:t>Om</a:t>
            </a:r>
          </a:p>
          <a:p>
            <a:pPr algn="ctr"/>
            <a:r>
              <a:rPr lang="en-US" sz="4400" b="1" i="1" dirty="0" smtClean="0">
                <a:solidFill>
                  <a:schemeClr val="tx1"/>
                </a:solidFill>
              </a:rPr>
              <a:t>e Wo</a:t>
            </a:r>
          </a:p>
          <a:p>
            <a:pPr algn="ctr"/>
            <a:r>
              <a:rPr lang="en-US" sz="4400" b="1" i="1" dirty="0" smtClean="0">
                <a:solidFill>
                  <a:schemeClr val="tx1"/>
                </a:solidFill>
              </a:rPr>
              <a:t>R</a:t>
            </a:r>
          </a:p>
          <a:p>
            <a:pPr algn="ctr"/>
            <a:r>
              <a:rPr lang="en-US" sz="4400" b="1" i="1" dirty="0" smtClean="0">
                <a:solidFill>
                  <a:schemeClr val="tx1"/>
                </a:solidFill>
              </a:rPr>
              <a:t>k</a:t>
            </a:r>
            <a:endParaRPr lang="en-US" sz="4400" b="1" i="1" dirty="0">
              <a:solidFill>
                <a:schemeClr val="tx1"/>
              </a:solidFill>
            </a:endParaRPr>
          </a:p>
        </p:txBody>
      </p:sp>
      <p:sp>
        <p:nvSpPr>
          <p:cNvPr id="4" name="Regular Pentagon 3"/>
          <p:cNvSpPr/>
          <p:nvPr/>
        </p:nvSpPr>
        <p:spPr>
          <a:xfrm>
            <a:off x="3214688" y="685800"/>
            <a:ext cx="7686674" cy="5500690"/>
          </a:xfrm>
          <a:prstGeom prst="pentagon">
            <a:avLst/>
          </a:prstGeom>
          <a:noFill/>
          <a:ln w="1174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Summarize the given text in not more than 90 words.</a:t>
            </a:r>
          </a:p>
        </p:txBody>
      </p:sp>
    </p:spTree>
    <p:extLst>
      <p:ext uri="{BB962C8B-B14F-4D97-AF65-F5344CB8AC3E}">
        <p14:creationId xmlns:p14="http://schemas.microsoft.com/office/powerpoint/2010/main" val="38474125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edg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14">
              <a:schemeClr val="tx1">
                <a:lumMod val="95000"/>
                <a:lumOff val="5000"/>
              </a:schemeClr>
            </a:gs>
            <a:gs pos="29982">
              <a:srgbClr val="44C378"/>
            </a:gs>
            <a:gs pos="55012">
              <a:schemeClr val="accent1">
                <a:lumMod val="50000"/>
              </a:schemeClr>
            </a:gs>
            <a:gs pos="76300">
              <a:srgbClr val="0F13C1"/>
            </a:gs>
            <a:gs pos="0">
              <a:schemeClr val="bg2">
                <a:lumMod val="5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Rectangle 2"/>
          <p:cNvSpPr/>
          <p:nvPr/>
        </p:nvSpPr>
        <p:spPr>
          <a:xfrm>
            <a:off x="428625" y="500064"/>
            <a:ext cx="11301413" cy="5929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rgbClr val="0F13C1"/>
                </a:solidFill>
              </a:rPr>
              <a:t>Thank you all for cooperation.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3112" y="3464720"/>
            <a:ext cx="1952625" cy="2343150"/>
          </a:xfrm>
          <a:prstGeom prst="rect">
            <a:avLst/>
          </a:prstGeom>
        </p:spPr>
      </p:pic>
    </p:spTree>
    <p:extLst>
      <p:ext uri="{BB962C8B-B14F-4D97-AF65-F5344CB8AC3E}">
        <p14:creationId xmlns:p14="http://schemas.microsoft.com/office/powerpoint/2010/main" val="125711662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6529</TotalTime>
  <Words>1106</Words>
  <Application>Microsoft Office PowerPoint</Application>
  <PresentationFormat>Widescreen</PresentationFormat>
  <Paragraphs>362</Paragraphs>
  <Slides>20</Slides>
  <Notes>10</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6" baseType="lpstr">
      <vt:lpstr>Arial</vt:lpstr>
      <vt:lpstr>Calibri</vt:lpstr>
      <vt:lpstr>Calibri Light</vt:lpstr>
      <vt:lpstr>Wingdings</vt:lpstr>
      <vt:lpstr>Metropolitan</vt:lpstr>
      <vt:lpstr>Package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1716</cp:revision>
  <dcterms:created xsi:type="dcterms:W3CDTF">2019-02-24T18:18:27Z</dcterms:created>
  <dcterms:modified xsi:type="dcterms:W3CDTF">2019-10-27T07:57:25Z</dcterms:modified>
</cp:coreProperties>
</file>