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sldIdLst>
    <p:sldId id="257" r:id="rId2"/>
    <p:sldId id="258" r:id="rId3"/>
    <p:sldId id="259" r:id="rId4"/>
    <p:sldId id="261" r:id="rId5"/>
    <p:sldId id="286" r:id="rId6"/>
    <p:sldId id="287" r:id="rId7"/>
    <p:sldId id="288" r:id="rId8"/>
    <p:sldId id="290" r:id="rId9"/>
    <p:sldId id="280" r:id="rId10"/>
    <p:sldId id="262" r:id="rId11"/>
    <p:sldId id="265" r:id="rId12"/>
    <p:sldId id="281" r:id="rId13"/>
    <p:sldId id="282" r:id="rId14"/>
    <p:sldId id="272" r:id="rId15"/>
    <p:sldId id="271" r:id="rId16"/>
    <p:sldId id="268" r:id="rId17"/>
    <p:sldId id="283" r:id="rId18"/>
    <p:sldId id="274" r:id="rId19"/>
    <p:sldId id="284" r:id="rId20"/>
    <p:sldId id="276" r:id="rId21"/>
    <p:sldId id="277" r:id="rId22"/>
    <p:sldId id="285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40" autoAdjust="0"/>
    <p:restoredTop sz="94660"/>
  </p:normalViewPr>
  <p:slideViewPr>
    <p:cSldViewPr snapToGrid="0">
      <p:cViewPr>
        <p:scale>
          <a:sx n="70" d="100"/>
          <a:sy n="70" d="100"/>
        </p:scale>
        <p:origin x="-684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30A16-DB49-4823-88D6-04272E275D7E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F976A-1A16-44DC-AADC-62BFBD6100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3954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F976A-1A16-44DC-AADC-62BFBD610066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F976A-1A16-44DC-AADC-62BFBD610066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2C0C9-4174-44BF-8992-BC5BB7865DA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55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spd="slow">
    <p:fade/>
    <p:sndAc>
      <p:stSnd>
        <p:snd r:embed="rId1" name="Phool phote-music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3751319"/>
      </p:ext>
    </p:extLst>
  </p:cSld>
  <p:clrMapOvr>
    <a:masterClrMapping/>
  </p:clrMapOvr>
  <p:transition spd="slow" advClick="0" advTm="0">
    <p:fade/>
    <p:sndAc>
      <p:stSnd>
        <p:snd r:embed="rId1" name="Phool phote-music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0F047C-06D1-4202-88BA-924B701A7790}" type="datetimeFigureOut">
              <a:rPr lang="en-GB" smtClean="0"/>
              <a:pPr/>
              <a:t>27/10/2019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4A17CE3-E36B-4ED5-A1E9-1C8A3458A19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fade/>
    <p:sndAc>
      <p:stSnd>
        <p:snd r:embed="rId14" name="Phool phote-music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6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93905" y="815927"/>
            <a:ext cx="3516923" cy="107722"/>
          </a:xfrm>
          <a:prstGeom prst="rect">
            <a:avLst/>
          </a:prstGeom>
          <a:blipFill dpi="0" rotWithShape="1">
            <a:blip r:embed="rId2"/>
            <a:srcRect/>
            <a:stretch>
              <a:fillRect r="100000"/>
            </a:stretch>
          </a:blipFill>
        </p:spPr>
        <p:txBody>
          <a:bodyPr wrap="square" rtlCol="0">
            <a:spAutoFit/>
          </a:bodyPr>
          <a:lstStyle/>
          <a:p>
            <a:r>
              <a:rPr lang="bn-BD" sz="100" b="1" dirty="0" smtClean="0">
                <a:ln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‘অনেক </a:t>
            </a:r>
            <a:endParaRPr lang="en-US" sz="100" b="1" dirty="0">
              <a:ln>
                <a:solidFill>
                  <a:srgbClr val="FFFF00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3243" y="656112"/>
            <a:ext cx="3623603" cy="1195753"/>
          </a:xfrm>
          <a:prstGeom prst="rect">
            <a:avLst/>
          </a:prstGeom>
          <a:blipFill dpi="0" rotWithShape="1">
            <a:blip r:embed="rId2"/>
            <a:srcRect/>
            <a:stretch>
              <a:fillRect r="100000"/>
            </a:stretch>
          </a:blipFill>
        </p:spPr>
        <p:txBody>
          <a:bodyPr wrap="square" rtlCol="0">
            <a:prstTxWarp prst="textInflateBottom">
              <a:avLst/>
            </a:prstTxWarp>
            <a:spAutoFit/>
          </a:bodyPr>
          <a:lstStyle/>
          <a:p>
            <a:r>
              <a:rPr lang="bn-BD" sz="9600" b="1" dirty="0" smtClean="0">
                <a:ln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9600" b="1" dirty="0" smtClean="0">
                <a:ln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9600" b="1" dirty="0">
              <a:ln>
                <a:solidFill>
                  <a:srgbClr val="FFFF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jhf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513" y="1702401"/>
            <a:ext cx="6853081" cy="456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1039494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1031" y="3556538"/>
            <a:ext cx="792000" cy="3589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0"/>
            <a:ext cx="792000" cy="35892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8954" y="1083212"/>
            <a:ext cx="3501175" cy="92333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পস্থাপনায়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1050" dirty="0"/>
              <a:t> </a:t>
            </a:r>
            <a:endParaRPr lang="en-US" sz="1050" dirty="0"/>
          </a:p>
        </p:txBody>
      </p:sp>
      <p:sp>
        <p:nvSpPr>
          <p:cNvPr id="7" name="Rectangle 6"/>
          <p:cNvSpPr/>
          <p:nvPr/>
        </p:nvSpPr>
        <p:spPr>
          <a:xfrm>
            <a:off x="1938256" y="2614506"/>
            <a:ext cx="6755579" cy="181588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মোঃ মামুনুর রশিদ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রাজবাড়ী মডেল সরকারি প্রাথমিক বিদ্যালয়।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মানিকছড়ি,খাগড়াছড়ি।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581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2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13233" y="771746"/>
            <a:ext cx="338438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bn-BD" sz="4000" b="1" u="sng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পরিচিতিঃ </a:t>
            </a:r>
            <a:endParaRPr lang="en-US" sz="4000" b="1" u="sng" dirty="0">
              <a:ln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7330" y="1944859"/>
            <a:ext cx="5477021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 </a:t>
            </a:r>
          </a:p>
          <a:p>
            <a:r>
              <a:rPr lang="bn-BD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প্রাথমিক বিজ্ঞান </a:t>
            </a:r>
          </a:p>
          <a:p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সাধারন পাঠঃ </a:t>
            </a:r>
            <a:r>
              <a:rPr lang="bn-BD" sz="24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240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bn-BD" sz="24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</a:p>
          <a:p>
            <a:r>
              <a:rPr lang="bn-BD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 পাঠঃ </a:t>
            </a:r>
            <a:r>
              <a:rPr lang="bn-BD" sz="2400" b="1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2400" b="1" dirty="0" smtClean="0">
                <a:ln w="11430">
                  <a:noFill/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মেরুদন্ডী প্রাণীর শ্রেণিবিন্যাস</a:t>
            </a:r>
            <a:r>
              <a:rPr lang="bn-BD" sz="2400" b="1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2400" b="1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৩৫ মিনিট 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1031" y="3556538"/>
            <a:ext cx="792000" cy="35892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99391"/>
            <a:ext cx="792000" cy="35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8218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09777" y="184883"/>
            <a:ext cx="792000" cy="35892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34886" y="576783"/>
            <a:ext cx="306558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200" b="1" i="1" u="sng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এসো কিছু </a:t>
            </a:r>
            <a:r>
              <a:rPr lang="bn-BD" sz="4000" b="1" i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 </a:t>
            </a:r>
            <a:r>
              <a:rPr lang="bn-BD" sz="3200" b="1" i="1" u="sng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200" b="1" i="1" u="sng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i="1" u="sng" dirty="0" smtClean="0">
                <a:solidFill>
                  <a:srgbClr val="FFC000"/>
                </a:solidFill>
              </a:rPr>
              <a:t> </a:t>
            </a:r>
            <a:endParaRPr lang="en-US" sz="3200" b="1" i="1" u="sng" dirty="0">
              <a:solidFill>
                <a:srgbClr val="FFC000"/>
              </a:solidFill>
            </a:endParaRPr>
          </a:p>
        </p:txBody>
      </p:sp>
      <p:sp>
        <p:nvSpPr>
          <p:cNvPr id="25" name="Flowchart: Decision 24"/>
          <p:cNvSpPr/>
          <p:nvPr/>
        </p:nvSpPr>
        <p:spPr>
          <a:xfrm>
            <a:off x="1294228" y="267287"/>
            <a:ext cx="5472332" cy="1434904"/>
          </a:xfrm>
          <a:prstGeom prst="flowChartDecision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sdfg.jpg"/>
          <p:cNvPicPr>
            <a:picLocks noChangeAspect="1"/>
          </p:cNvPicPr>
          <p:nvPr/>
        </p:nvPicPr>
        <p:blipFill>
          <a:blip r:embed="rId3"/>
          <a:srcRect l="36034"/>
          <a:stretch>
            <a:fillRect/>
          </a:stretch>
        </p:blipFill>
        <p:spPr>
          <a:xfrm>
            <a:off x="858129" y="2138290"/>
            <a:ext cx="4417256" cy="4248442"/>
          </a:xfrm>
          <a:prstGeom prst="rect">
            <a:avLst/>
          </a:prstGeom>
        </p:spPr>
      </p:pic>
      <p:pic>
        <p:nvPicPr>
          <p:cNvPr id="27" name="Picture 26" descr="tr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904" y="2158217"/>
            <a:ext cx="4178105" cy="417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2689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ncing-pikok-saurav-chakrabor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27" y="1037491"/>
            <a:ext cx="5326966" cy="4744330"/>
          </a:xfrm>
          <a:prstGeom prst="rect">
            <a:avLst/>
          </a:prstGeom>
        </p:spPr>
      </p:pic>
      <p:pic>
        <p:nvPicPr>
          <p:cNvPr id="5" name="Picture 4" descr="rf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172" y="1026939"/>
            <a:ext cx="5149273" cy="4790049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stSnd>
        <p:snd r:embed="rId2" name="Phool phote-music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y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257" y="549461"/>
            <a:ext cx="6156997" cy="2152796"/>
          </a:xfrm>
          <a:prstGeom prst="rect">
            <a:avLst/>
          </a:prstGeom>
        </p:spPr>
      </p:pic>
      <p:pic>
        <p:nvPicPr>
          <p:cNvPr id="8" name="Picture 7" descr="ljhyu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863113" y="1728761"/>
            <a:ext cx="2321316" cy="6076950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stSnd>
        <p:snd r:embed="rId3" name="Phool phote-music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qe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38" y="1453661"/>
            <a:ext cx="5091625" cy="4271890"/>
          </a:xfrm>
          <a:prstGeom prst="rect">
            <a:avLst/>
          </a:prstGeom>
        </p:spPr>
      </p:pic>
      <p:pic>
        <p:nvPicPr>
          <p:cNvPr id="4" name="Picture 3" descr="321d35ea21044c27752b366f4aff24a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717" y="1524516"/>
            <a:ext cx="5301653" cy="4095527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stSnd>
        <p:snd r:embed="rId2" name="Phool phote-music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4681" y="1290869"/>
            <a:ext cx="420347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0722" y="2698158"/>
            <a:ext cx="48117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প্রাণীগুলোর কী সবার মেরুদন্ড আছে? 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17617" y="5287714"/>
            <a:ext cx="1380979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Phool phote-music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7289" y="712860"/>
            <a:ext cx="306873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 আমরা পড়বো</a:t>
            </a:r>
            <a:r>
              <a:rPr lang="en-US" sz="3600" b="1" u="sng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b="1" u="sng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u="sng" dirty="0" smtClean="0"/>
              <a:t> </a:t>
            </a:r>
            <a:endParaRPr lang="en-US" sz="3600" b="1" u="sn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99710"/>
            <a:ext cx="792000" cy="35892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82890" y="2637687"/>
            <a:ext cx="3992494" cy="5232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‘বিভিন্ন ধরনের মেরুদণ্ডী প্রাণী</a:t>
            </a:r>
            <a:r>
              <a:rPr lang="bn-BD" sz="2000" b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endParaRPr lang="en-GB" sz="2000" b="1" dirty="0">
              <a:ln>
                <a:solidFill>
                  <a:srgbClr val="FFFF0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429944" y="2755217"/>
            <a:ext cx="576776" cy="459988"/>
          </a:xfrm>
          <a:prstGeom prst="rightArrow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collection-of-cartoon-animals_180344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033" y="756631"/>
            <a:ext cx="4814175" cy="543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2689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623" y="210319"/>
            <a:ext cx="435323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u="sng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4000" b="1" u="sng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4000" b="1" u="sng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4000" b="1" u="sng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40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135" y="1216987"/>
            <a:ext cx="7296151" cy="11387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পাঠশেষে শিক্ষার্থীরা-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বিভিন্ন ধরণের মেরুদন্ডী প্রাণীর শ্রেণিকরণ করতে পারবে। 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</a:rPr>
              <a:t>  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15" name="Picture 14" descr="ygf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745" y="2614636"/>
            <a:ext cx="5767754" cy="384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33429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1"/>
            <a:ext cx="731520" cy="331518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900356" y="2977519"/>
            <a:ext cx="25800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টিকটিকি-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সরীসৃপ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5515290" y="4683786"/>
            <a:ext cx="3598389" cy="26705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691134" y="4859633"/>
            <a:ext cx="3553842" cy="24360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5859946" y="5028446"/>
            <a:ext cx="3509294" cy="36083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03386" y="1181687"/>
            <a:ext cx="2757268" cy="17021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119489" y="3824069"/>
            <a:ext cx="2757268" cy="17021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241410" y="1174652"/>
            <a:ext cx="2757268" cy="17021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826326" y="1144173"/>
            <a:ext cx="2757268" cy="17021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banner.jpg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760821" y="1425529"/>
            <a:ext cx="2651760" cy="127677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4815" y="1234158"/>
            <a:ext cx="2420323" cy="1585097"/>
          </a:xfrm>
          <a:prstGeom prst="rect">
            <a:avLst/>
          </a:prstGeom>
        </p:spPr>
      </p:pic>
      <p:pic>
        <p:nvPicPr>
          <p:cNvPr id="36" name="Picture 35" descr="green-basilisk-lizard.jpg"/>
          <p:cNvPicPr>
            <a:picLocks noChangeAspect="1"/>
          </p:cNvPicPr>
          <p:nvPr/>
        </p:nvPicPr>
        <p:blipFill>
          <a:blip r:embed="rId6">
            <a:lum bright="20000" contrast="40000"/>
          </a:blip>
          <a:stretch>
            <a:fillRect/>
          </a:stretch>
        </p:blipFill>
        <p:spPr>
          <a:xfrm>
            <a:off x="7835557" y="1106009"/>
            <a:ext cx="2743200" cy="17129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8" name="Picture 37" descr="ababil.jpg"/>
          <p:cNvPicPr>
            <a:picLocks noChangeAspect="1"/>
          </p:cNvPicPr>
          <p:nvPr/>
        </p:nvPicPr>
        <p:blipFill>
          <a:blip r:embed="rId7">
            <a:lum bright="10000" contrast="40000"/>
          </a:blip>
          <a:srcRect l="13569" t="21726" r="9926" b="12633"/>
          <a:stretch>
            <a:fillRect/>
          </a:stretch>
        </p:blipFill>
        <p:spPr>
          <a:xfrm>
            <a:off x="731520" y="3896755"/>
            <a:ext cx="2834640" cy="161979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0" name="Picture 39" descr="file (9).jpeg"/>
          <p:cNvPicPr>
            <a:picLocks noChangeAspect="1"/>
          </p:cNvPicPr>
          <p:nvPr/>
        </p:nvPicPr>
        <p:blipFill>
          <a:blip r:embed="rId8">
            <a:lum contrast="40000"/>
          </a:blip>
          <a:srcRect b="10972"/>
          <a:stretch>
            <a:fillRect/>
          </a:stretch>
        </p:blipFill>
        <p:spPr>
          <a:xfrm>
            <a:off x="4203309" y="3967092"/>
            <a:ext cx="2560320" cy="128635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732779" y="3031445"/>
            <a:ext cx="16820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ব্যাঙ-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উভচর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34816" y="4112310"/>
            <a:ext cx="3161541" cy="2000548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মেরুদণ্ডী প্রাণীদের পাঁচটি দলে ভাগ করা যায়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মাছ, উভচর, সরীসৃপ, পাখি ও স্তন্যপায়ী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4189" y="5643345"/>
            <a:ext cx="23901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বাদুড়-</a:t>
            </a:r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স্তন্যপায়ী</a:t>
            </a:r>
            <a:endParaRPr lang="en-GB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77635" y="5683204"/>
            <a:ext cx="139715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পাখি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50208" y="3036133"/>
            <a:ext cx="139715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মাছ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9504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1"/>
            <a:ext cx="731520" cy="331518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16200000" flipH="1">
            <a:off x="5515290" y="4683786"/>
            <a:ext cx="3598389" cy="26705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691134" y="4859633"/>
            <a:ext cx="3553842" cy="24360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5859946" y="5028446"/>
            <a:ext cx="3509294" cy="36083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437323" y="3158054"/>
            <a:ext cx="16820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ইলিশ মাছ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94140" y="3422993"/>
            <a:ext cx="3161541" cy="304698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 প্রাণী, পানিতে বাস করে। বেশির ভাগ মাছের দেহ আঁইশে ঢাকা থাকে। পাখনা নেড়ে এরা পানিতে চলাচল করে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0041" y="250729"/>
            <a:ext cx="139715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মাছ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4" name="Picture 23" descr="file (3).jpeg"/>
          <p:cNvPicPr>
            <a:picLocks noChangeAspect="1"/>
          </p:cNvPicPr>
          <p:nvPr/>
        </p:nvPicPr>
        <p:blipFill>
          <a:blip r:embed="rId5">
            <a:lum bright="20000" contrast="40000"/>
          </a:blip>
          <a:srcRect b="12399"/>
          <a:stretch>
            <a:fillRect/>
          </a:stretch>
        </p:blipFill>
        <p:spPr>
          <a:xfrm>
            <a:off x="853405" y="1097941"/>
            <a:ext cx="6096000" cy="2728473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V="1">
            <a:off x="3629431" y="1702191"/>
            <a:ext cx="1181687" cy="196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4825189" y="1659988"/>
            <a:ext cx="956601" cy="6189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132525" y="1277671"/>
            <a:ext cx="139715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পাখনা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10800000">
            <a:off x="1713883" y="1756121"/>
            <a:ext cx="607252" cy="3821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95429" y="1235468"/>
            <a:ext cx="139715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আঁইশ  </a:t>
            </a:r>
            <a:endParaRPr lang="en-GB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6" name="Picture 55" descr="SwimmingFish2.gif"/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6765166" y="5081738"/>
            <a:ext cx="2458551" cy="79004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3215" y="4227047"/>
            <a:ext cx="4937760" cy="223138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7829504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8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1"/>
            <a:ext cx="731520" cy="331518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16200000" flipH="1">
            <a:off x="5515290" y="3642754"/>
            <a:ext cx="3598389" cy="26705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5691134" y="3818601"/>
            <a:ext cx="3553842" cy="24360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5859946" y="3987414"/>
            <a:ext cx="3509294" cy="36083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26806" y="4860237"/>
            <a:ext cx="2033815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পূর্ণাঙ্গ ব্যাঙ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37868" y="2944690"/>
            <a:ext cx="3161541" cy="230832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ব্যাঙ একটি </a:t>
            </a:r>
            <a:r>
              <a:rPr lang="bn-BD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উভচর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মেরুদণ্ডী প্রাণী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ব্যাঙ পানিতে ডিম পাড়ে। ব্যাঙের জীবন শুরু হয় পানিতে। শিশু ব্যাঙ বা ব্যাঙাচি পানিতে বাস করে। পরে বড় হয়ে স্থলে বাস করে।    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0041" y="250729"/>
            <a:ext cx="1846212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উভচর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file (4).jpeg"/>
          <p:cNvPicPr>
            <a:picLocks noChangeAspect="1"/>
          </p:cNvPicPr>
          <p:nvPr/>
        </p:nvPicPr>
        <p:blipFill>
          <a:blip r:embed="rId5">
            <a:lum contrast="30000"/>
          </a:blip>
          <a:stretch>
            <a:fillRect/>
          </a:stretch>
        </p:blipFill>
        <p:spPr>
          <a:xfrm>
            <a:off x="4260165" y="2427921"/>
            <a:ext cx="2661139" cy="2554988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911" y="2654986"/>
            <a:ext cx="3291840" cy="2155863"/>
          </a:xfrm>
          <a:prstGeom prst="rect">
            <a:avLst/>
          </a:prstGeom>
        </p:spPr>
      </p:pic>
      <p:pic>
        <p:nvPicPr>
          <p:cNvPr id="14" name="Picture 13" descr="rumpetroll_150.jpg"/>
          <p:cNvPicPr>
            <a:picLocks noChangeAspect="1"/>
          </p:cNvPicPr>
          <p:nvPr/>
        </p:nvPicPr>
        <p:blipFill>
          <a:blip r:embed="rId7">
            <a:lum contrast="40000"/>
          </a:blip>
          <a:stretch>
            <a:fillRect/>
          </a:stretch>
        </p:blipFill>
        <p:spPr>
          <a:xfrm>
            <a:off x="1314711" y="1195309"/>
            <a:ext cx="1600200" cy="1428750"/>
          </a:xfrm>
          <a:prstGeom prst="rect">
            <a:avLst/>
          </a:prstGeom>
        </p:spPr>
      </p:pic>
      <p:sp>
        <p:nvSpPr>
          <p:cNvPr id="15" name="Curved Right Arrow 14"/>
          <p:cNvSpPr/>
          <p:nvPr/>
        </p:nvSpPr>
        <p:spPr>
          <a:xfrm>
            <a:off x="421997" y="1955403"/>
            <a:ext cx="1083213" cy="2180492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5710" y="1308291"/>
            <a:ext cx="1516967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ব্যাঙাচি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9504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7824" y="3428512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19645" y="4604383"/>
            <a:ext cx="6641628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মেরুদন্ডী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প্রাণীর বৈশিষ্ট্য কী?</a:t>
            </a:r>
          </a:p>
          <a:p>
            <a:pPr>
              <a:buFont typeface="Wingdings" pitchFamily="2" charset="2"/>
              <a:buChar char="Ø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ব্যাঙকে কেন উভচর প্রাণী বলা হয়? উভচর প্রাণীরা  কোথায় বাস করে?   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59529" y="211466"/>
            <a:ext cx="201798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 কর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 </a:t>
            </a:r>
            <a:endParaRPr lang="bn-BD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সময়-5মিনিট      </a:t>
            </a:r>
            <a:r>
              <a:rPr lang="en-US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3045" y="211465"/>
            <a:ext cx="1584000" cy="1059124"/>
          </a:xfrm>
          <a:prstGeom prst="rect">
            <a:avLst/>
          </a:prstGeom>
        </p:spPr>
      </p:pic>
      <p:pic>
        <p:nvPicPr>
          <p:cNvPr id="14" name="Picture 13" descr="fs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270" y="1524579"/>
            <a:ext cx="7095159" cy="262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88731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2497" y="356309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0"/>
            <a:ext cx="792000" cy="35892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08193" y="533498"/>
            <a:ext cx="131603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সরিসৃপ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2537" y="1491203"/>
            <a:ext cx="9354991" cy="2996417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158918" y="4704494"/>
            <a:ext cx="46064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সরিসৃপ প্রাণীদের ত্বক শুষ্ক এবং আঁইশযুক্ত। এরা স্থলে ডিম পাড়ে। কিছু সরিসৃপ জলে বা স্থলে বাস করে। এদের কেউ কেউ পায়ের সাহায্যে চলাচল করে। যেমন-টিকটিকি, সাপ বুকে ভর দিয়ে চলে।  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6200000" flipH="1">
            <a:off x="2630649" y="2989411"/>
            <a:ext cx="2996417" cy="1588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5666927" y="2987067"/>
            <a:ext cx="2996417" cy="1588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Douthat_State_Park_-_Eastern_fence_lizard_-_09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8008" t="8615" r="10517" b="7897"/>
          <a:stretch>
            <a:fillRect/>
          </a:stretch>
        </p:blipFill>
        <p:spPr>
          <a:xfrm>
            <a:off x="4149965" y="1617809"/>
            <a:ext cx="3017520" cy="20266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0284" y="1568449"/>
            <a:ext cx="2187941" cy="210669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135117" y="3626046"/>
            <a:ext cx="131603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সাপ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51945" y="3637768"/>
            <a:ext cx="14754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টিকটিকি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40642" y="3649492"/>
            <a:ext cx="1316031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কাছিম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 descr="file (5).jpeg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>
            <a:off x="1211287" y="2111288"/>
            <a:ext cx="2651760" cy="144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2567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12806" y="3660543"/>
            <a:ext cx="1242823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0155" y="970671"/>
            <a:ext cx="6578016" cy="258845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260546" y="1073719"/>
            <a:ext cx="3459039" cy="241178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837478" y="3670748"/>
            <a:ext cx="2446007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 উড়তে পারে 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51247" y="4570891"/>
            <a:ext cx="5220557" cy="18158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হাঁস, মুরগি, চড়ুই, ঈগল এরা </a:t>
            </a:r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এদের দেহ পালকে ঢাকা থাকে। এদের দু’টি ডানা ও দু’টি পা থাকে। পাখি ডিম পাড়ে। বেশিরভাগ পাখি ডানা মেলে উড়তে পারে।      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3995" y="241145"/>
            <a:ext cx="124282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Connector 26"/>
          <p:cNvCxnSpPr>
            <a:stCxn id="4" idx="0"/>
            <a:endCxn id="4" idx="2"/>
          </p:cNvCxnSpPr>
          <p:nvPr/>
        </p:nvCxnSpPr>
        <p:spPr>
          <a:xfrm rot="16200000" flipH="1">
            <a:off x="2194936" y="2264899"/>
            <a:ext cx="2588454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geese_flying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7663541" y="1810657"/>
            <a:ext cx="2926080" cy="2194560"/>
          </a:xfrm>
          <a:prstGeom prst="rect">
            <a:avLst/>
          </a:prstGeom>
        </p:spPr>
      </p:pic>
      <p:pic>
        <p:nvPicPr>
          <p:cNvPr id="31" name="Picture 30" descr="bashpati pakhi.jpg"/>
          <p:cNvPicPr>
            <a:picLocks noChangeAspect="1"/>
          </p:cNvPicPr>
          <p:nvPr/>
        </p:nvPicPr>
        <p:blipFill>
          <a:blip r:embed="rId4">
            <a:lum bright="30000" contrast="40000"/>
          </a:blip>
          <a:srcRect l="11502" t="11346" r="19674" b="500"/>
          <a:stretch>
            <a:fillRect/>
          </a:stretch>
        </p:blipFill>
        <p:spPr>
          <a:xfrm>
            <a:off x="255675" y="1048379"/>
            <a:ext cx="3017520" cy="2473590"/>
          </a:xfrm>
          <a:prstGeom prst="rect">
            <a:avLst/>
          </a:prstGeom>
        </p:spPr>
      </p:pic>
      <p:pic>
        <p:nvPicPr>
          <p:cNvPr id="37" name="Picture 36" descr="file (6).jpeg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>
            <a:off x="3573194" y="1012875"/>
            <a:ext cx="3166111" cy="250404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725528" y="3686332"/>
            <a:ext cx="2773749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পাখির বাসায় ডিম  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21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 animBg="1"/>
      <p:bldP spid="19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807501" y="2644725"/>
            <a:ext cx="2757337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স্তন্যপায়ী প্রাণীদের দেহ পশম বা চামড়ায় ঢাকা থাকে। বাচ্চারা মায়ের দুধ পান করে বেড়ে উঠে।    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1515" y="970671"/>
            <a:ext cx="6791488" cy="454386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95009" y="227077"/>
            <a:ext cx="1460400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স্তন্যপায়ী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Connector 26"/>
          <p:cNvCxnSpPr>
            <a:stCxn id="4" idx="0"/>
            <a:endCxn id="4" idx="2"/>
          </p:cNvCxnSpPr>
          <p:nvPr/>
        </p:nvCxnSpPr>
        <p:spPr>
          <a:xfrm rot="16200000" flipH="1">
            <a:off x="1605327" y="3242604"/>
            <a:ext cx="4543864" cy="1588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4" idx="1"/>
            <a:endCxn id="4" idx="3"/>
          </p:cNvCxnSpPr>
          <p:nvPr/>
        </p:nvCxnSpPr>
        <p:spPr>
          <a:xfrm rot="10800000" flipH="1">
            <a:off x="481515" y="3242603"/>
            <a:ext cx="6791488" cy="1588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file (8).jpeg"/>
          <p:cNvPicPr>
            <a:picLocks noChangeAspect="1"/>
          </p:cNvPicPr>
          <p:nvPr/>
        </p:nvPicPr>
        <p:blipFill>
          <a:blip r:embed="rId3">
            <a:lum bright="20000" contrast="40000"/>
          </a:blip>
          <a:stretch>
            <a:fillRect/>
          </a:stretch>
        </p:blipFill>
        <p:spPr>
          <a:xfrm>
            <a:off x="609608" y="1060939"/>
            <a:ext cx="3108960" cy="2072640"/>
          </a:xfrm>
          <a:prstGeom prst="rect">
            <a:avLst/>
          </a:prstGeom>
        </p:spPr>
      </p:pic>
      <p:pic>
        <p:nvPicPr>
          <p:cNvPr id="23" name="Picture 22" descr="dolphins_in_waterDolphin-1.GIF"/>
          <p:cNvPicPr>
            <a:picLocks noChangeAspect="1"/>
          </p:cNvPicPr>
          <p:nvPr/>
        </p:nvPicPr>
        <p:blipFill>
          <a:blip r:embed="rId4">
            <a:lum bright="10000" contrast="40000"/>
          </a:blip>
          <a:srcRect l="14677" t="8215" r="22554" b="17938"/>
          <a:stretch>
            <a:fillRect/>
          </a:stretch>
        </p:blipFill>
        <p:spPr>
          <a:xfrm>
            <a:off x="3981157" y="984741"/>
            <a:ext cx="3151163" cy="2178428"/>
          </a:xfrm>
          <a:prstGeom prst="rect">
            <a:avLst/>
          </a:prstGeom>
        </p:spPr>
      </p:pic>
      <p:pic>
        <p:nvPicPr>
          <p:cNvPr id="25" name="Picture 24" descr="file (8).jpeg"/>
          <p:cNvPicPr>
            <a:picLocks noChangeAspect="1"/>
          </p:cNvPicPr>
          <p:nvPr/>
        </p:nvPicPr>
        <p:blipFill>
          <a:blip r:embed="rId5">
            <a:lum contrast="40000"/>
          </a:blip>
          <a:srcRect t="4924" b="8418"/>
          <a:stretch>
            <a:fillRect/>
          </a:stretch>
        </p:blipFill>
        <p:spPr>
          <a:xfrm>
            <a:off x="519331" y="3277775"/>
            <a:ext cx="3200400" cy="2197937"/>
          </a:xfrm>
          <a:prstGeom prst="rect">
            <a:avLst/>
          </a:prstGeom>
        </p:spPr>
      </p:pic>
      <p:pic>
        <p:nvPicPr>
          <p:cNvPr id="30" name="Picture 29" descr="file (9).jpeg"/>
          <p:cNvPicPr>
            <a:picLocks noChangeAspect="1"/>
          </p:cNvPicPr>
          <p:nvPr/>
        </p:nvPicPr>
        <p:blipFill>
          <a:blip r:embed="rId6">
            <a:lum contrast="40000"/>
          </a:blip>
          <a:srcRect b="10972"/>
          <a:stretch>
            <a:fillRect/>
          </a:stretch>
        </p:blipFill>
        <p:spPr>
          <a:xfrm>
            <a:off x="3936023" y="3601328"/>
            <a:ext cx="3291840" cy="165388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355032" y="2192816"/>
            <a:ext cx="151000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ডলফিন  </a:t>
            </a:r>
            <a:r>
              <a:rPr lang="bn-BD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GB" sz="3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2552" y="5637056"/>
            <a:ext cx="267996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ছাগলছানা ও ছাগল  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23734" y="5620644"/>
            <a:ext cx="106452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বাদুড়   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78083" y="1055677"/>
            <a:ext cx="166005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 ও শিশু </a:t>
            </a:r>
            <a:r>
              <a:rPr lang="bn-BD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GB" sz="3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21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4" grpId="0"/>
      <p:bldP spid="35" grpId="0" animBg="1"/>
      <p:bldP spid="36" grpId="0" animBg="1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71574"/>
            <a:ext cx="792000" cy="35892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539089" y="290330"/>
            <a:ext cx="2897945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দলগত অনুশীলন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  </a:t>
            </a:r>
            <a:r>
              <a:rPr lang="bn-BD" sz="2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7305" y="4362977"/>
            <a:ext cx="9033804" cy="1077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উপরের ছবিতে কয় শ্রেণির মেরুদন্ডী প্রাণী রয়েছে? সেগুলো পৃথক কর এবং প্রত্যেকটির দুইটি করে বৈশিষ্ট্য লেখ।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green-basilisk-lizard.jpg"/>
          <p:cNvPicPr>
            <a:picLocks noChangeAspect="1"/>
          </p:cNvPicPr>
          <p:nvPr/>
        </p:nvPicPr>
        <p:blipFill>
          <a:blip r:embed="rId3">
            <a:lum bright="20000" contrast="40000"/>
          </a:blip>
          <a:stretch>
            <a:fillRect/>
          </a:stretch>
        </p:blipFill>
        <p:spPr>
          <a:xfrm rot="877836">
            <a:off x="5486235" y="785794"/>
            <a:ext cx="1920240" cy="1199088"/>
          </a:xfrm>
          <a:prstGeom prst="ellipse">
            <a:avLst/>
          </a:prstGeom>
          <a:ln>
            <a:noFill/>
          </a:ln>
        </p:spPr>
      </p:pic>
      <p:pic>
        <p:nvPicPr>
          <p:cNvPr id="11" name="Picture 10" descr="il_570xN.818435889_qv50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t="3692" r="6786" b="32308"/>
          <a:stretch>
            <a:fillRect/>
          </a:stretch>
        </p:blipFill>
        <p:spPr>
          <a:xfrm rot="19524777">
            <a:off x="3426639" y="956615"/>
            <a:ext cx="1554480" cy="10673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4597" y="2640934"/>
            <a:ext cx="1371600" cy="898278"/>
          </a:xfrm>
          <a:prstGeom prst="rect">
            <a:avLst/>
          </a:prstGeom>
        </p:spPr>
      </p:pic>
      <p:pic>
        <p:nvPicPr>
          <p:cNvPr id="13" name="Picture 12" descr="banner.jpg"/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 rot="19754431">
            <a:off x="6064324" y="2536888"/>
            <a:ext cx="1463040" cy="704424"/>
          </a:xfrm>
          <a:prstGeom prst="ellipse">
            <a:avLst/>
          </a:prstGeom>
        </p:spPr>
      </p:pic>
      <p:pic>
        <p:nvPicPr>
          <p:cNvPr id="14" name="Picture 13" descr="1410789838133_wps_47_dmvidpics_2014_09_15_at_1.jpg"/>
          <p:cNvPicPr>
            <a:picLocks noChangeAspect="1"/>
          </p:cNvPicPr>
          <p:nvPr/>
        </p:nvPicPr>
        <p:blipFill>
          <a:blip r:embed="rId7">
            <a:lum contrast="40000"/>
          </a:blip>
          <a:srcRect l="9730" r="6482" b="6194"/>
          <a:stretch>
            <a:fillRect/>
          </a:stretch>
        </p:blipFill>
        <p:spPr>
          <a:xfrm>
            <a:off x="4740795" y="1601085"/>
            <a:ext cx="1828800" cy="1152910"/>
          </a:xfrm>
          <a:prstGeom prst="ellipse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2982335" y="562720"/>
            <a:ext cx="4811151" cy="344658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880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09492" y="360668"/>
            <a:ext cx="2897945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বিষয়বস্তু ও পাঠসংক্ষেপ </a:t>
            </a:r>
            <a:r>
              <a:rPr lang="en-US" sz="3600" b="1" dirty="0" smtClean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 smtClean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kj.png"/>
          <p:cNvPicPr>
            <a:picLocks noChangeAspect="1"/>
          </p:cNvPicPr>
          <p:nvPr/>
        </p:nvPicPr>
        <p:blipFill>
          <a:blip r:embed="rId3"/>
          <a:srcRect r="35291"/>
          <a:stretch>
            <a:fillRect/>
          </a:stretch>
        </p:blipFill>
        <p:spPr>
          <a:xfrm>
            <a:off x="3323083" y="1294228"/>
            <a:ext cx="5975661" cy="38706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192012"/>
            <a:ext cx="792000" cy="35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880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86787" y="2300239"/>
            <a:ext cx="10464800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মাছের একটি অন্যতম বৈশিষ্ট্য হচ্ছে------   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4401" y="42672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মাছ শুধু স্থলে বাস করে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1" y="52578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মাছ শুধু জলে বাস করে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02400" y="4281271"/>
            <a:ext cx="495841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মাছ শুধু পুকুরে বাস করে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02401" y="5257803"/>
            <a:ext cx="493842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মাছ শুধু সাগরে বাস করে     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2250" y="700317"/>
            <a:ext cx="4442935" cy="646331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Avevi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Póv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Kwi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73183" y="526146"/>
            <a:ext cx="45950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মাছ শুধু জলে বাস করে   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52800" y="6019803"/>
            <a:ext cx="680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করুন 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2800" y="5029203"/>
            <a:ext cx="101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sym typeface="Wingdings"/>
              </a:rPr>
              <a:t></a:t>
            </a:r>
            <a:endParaRPr lang="en-US" sz="6000" dirty="0">
              <a:solidFill>
                <a:srgbClr val="C0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152400"/>
            <a:ext cx="12192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74612"/>
            <a:ext cx="12192000" cy="1588"/>
          </a:xfrm>
          <a:prstGeom prst="line">
            <a:avLst/>
          </a:prstGeom>
          <a:ln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0" y="2035629"/>
            <a:ext cx="12192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0" y="6707188"/>
            <a:ext cx="12192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0" y="6629400"/>
            <a:ext cx="12192000" cy="1588"/>
          </a:xfrm>
          <a:prstGeom prst="line">
            <a:avLst/>
          </a:prstGeom>
          <a:ln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2880" y="3036033"/>
            <a:ext cx="792000" cy="35892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42204" y="259894"/>
            <a:ext cx="792000" cy="3589277"/>
          </a:xfrm>
          <a:prstGeom prst="rect">
            <a:avLst/>
          </a:prstGeom>
        </p:spPr>
      </p:pic>
      <p:pic>
        <p:nvPicPr>
          <p:cNvPr id="34" name="Picture 33" descr="file (3).jpeg"/>
          <p:cNvPicPr>
            <a:picLocks noChangeAspect="1"/>
          </p:cNvPicPr>
          <p:nvPr/>
        </p:nvPicPr>
        <p:blipFill>
          <a:blip r:embed="rId3">
            <a:lum bright="20000" contrast="40000"/>
          </a:blip>
          <a:srcRect b="12399"/>
          <a:stretch>
            <a:fillRect/>
          </a:stretch>
        </p:blipFill>
        <p:spPr>
          <a:xfrm>
            <a:off x="3863893" y="2997099"/>
            <a:ext cx="2651760" cy="118688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95422" y="492371"/>
            <a:ext cx="2124223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44003" y="581465"/>
            <a:ext cx="2391508" cy="954107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8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29995" y="2051541"/>
            <a:ext cx="9347200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ছাগলছানা মায়ের দুধ পান করে। তাই ছাগল একটি-----------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4401" y="44958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উভচর প্রাণী 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02401" y="44958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স্তন্যপায়ী প্রাণী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6264" y="5500470"/>
            <a:ext cx="495841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সরিসৃপ প্রাণী 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02401" y="54864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স্থলজ প্রাণী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19741" y="705709"/>
            <a:ext cx="4938427" cy="646331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Avevi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Póv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olaimanLipi" pitchFamily="2" charset="0"/>
              </a:rPr>
              <a:t>Kwi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6540" y="477110"/>
            <a:ext cx="5588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স্তন্যপায়ী প্রাণী   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46400" y="6120828"/>
            <a:ext cx="680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করুন 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89859" y="4275408"/>
            <a:ext cx="101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152400"/>
            <a:ext cx="12192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228600"/>
            <a:ext cx="12192000" cy="1588"/>
          </a:xfrm>
          <a:prstGeom prst="line">
            <a:avLst/>
          </a:prstGeom>
          <a:ln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0" y="1856935"/>
            <a:ext cx="12192000" cy="1588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81292" y="412654"/>
            <a:ext cx="2843237" cy="954107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302" y="365760"/>
            <a:ext cx="1600591" cy="10156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ূ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0"/>
            <a:ext cx="792000" cy="3589277"/>
          </a:xfrm>
          <a:prstGeom prst="rect">
            <a:avLst/>
          </a:prstGeom>
        </p:spPr>
      </p:pic>
      <p:pic>
        <p:nvPicPr>
          <p:cNvPr id="31" name="Picture 30" descr="file (8).jpeg"/>
          <p:cNvPicPr>
            <a:picLocks noChangeAspect="1"/>
          </p:cNvPicPr>
          <p:nvPr/>
        </p:nvPicPr>
        <p:blipFill>
          <a:blip r:embed="rId3">
            <a:lum contrast="40000"/>
          </a:blip>
          <a:srcRect t="4924" b="8418"/>
          <a:stretch>
            <a:fillRect/>
          </a:stretch>
        </p:blipFill>
        <p:spPr>
          <a:xfrm>
            <a:off x="4964723" y="2855742"/>
            <a:ext cx="2194560" cy="1507159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8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29995" y="2051541"/>
            <a:ext cx="9347200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ইঁদুর কি ধরণের প্রাণী? 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4401" y="44958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সরিসৃপ প্রাণী   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02401" y="44958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6264" y="5500470"/>
            <a:ext cx="495841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উভচর প্রাণী  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02401" y="5486403"/>
            <a:ext cx="49384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স্থলজ প্রাণী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72811" y="322363"/>
            <a:ext cx="5588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  <a:prstDash val="sysDot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সরিসৃপ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46400" y="6120828"/>
            <a:ext cx="680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করুন 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6849" y="4233205"/>
            <a:ext cx="101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152400"/>
            <a:ext cx="12192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228600"/>
            <a:ext cx="12192000" cy="1588"/>
          </a:xfrm>
          <a:prstGeom prst="line">
            <a:avLst/>
          </a:prstGeom>
          <a:ln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0" y="1856935"/>
            <a:ext cx="12192000" cy="1588"/>
          </a:xfrm>
          <a:prstGeom prst="line">
            <a:avLst/>
          </a:prstGeom>
          <a:ln w="190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81292" y="412654"/>
            <a:ext cx="2843237" cy="954107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302" y="365760"/>
            <a:ext cx="1600591" cy="10156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ূ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0000" y="0"/>
            <a:ext cx="792000" cy="3589277"/>
          </a:xfrm>
          <a:prstGeom prst="rect">
            <a:avLst/>
          </a:prstGeom>
        </p:spPr>
      </p:pic>
      <p:pic>
        <p:nvPicPr>
          <p:cNvPr id="18" name="Picture 17" descr="file (9).jpeg"/>
          <p:cNvPicPr>
            <a:picLocks noChangeAspect="1"/>
          </p:cNvPicPr>
          <p:nvPr/>
        </p:nvPicPr>
        <p:blipFill>
          <a:blip r:embed="rId3">
            <a:lum contrast="40000"/>
          </a:blip>
          <a:srcRect l="6234" t="9154" r="4265" b="14231"/>
          <a:stretch>
            <a:fillRect/>
          </a:stretch>
        </p:blipFill>
        <p:spPr>
          <a:xfrm>
            <a:off x="3516923" y="2827607"/>
            <a:ext cx="3749040" cy="154044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569612" y="4487595"/>
            <a:ext cx="2504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স্তন্যপায়ী প্রাণী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8" grpId="0" animBg="1"/>
      <p:bldP spid="30" grpId="0"/>
      <p:bldP spid="3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qetw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10" y="248235"/>
            <a:ext cx="11383364" cy="6609765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>
            <a:off x="0" y="152400"/>
            <a:ext cx="9144000" cy="1588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0" y="228600"/>
            <a:ext cx="9144000" cy="1588"/>
          </a:xfrm>
          <a:prstGeom prst="line">
            <a:avLst/>
          </a:prstGeom>
          <a:ln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5807859" y="-116217"/>
            <a:ext cx="31752" cy="1686910"/>
          </a:xfrm>
          <a:custGeom>
            <a:avLst/>
            <a:gdLst>
              <a:gd name="connsiteX0" fmla="*/ 15765 w 31752"/>
              <a:gd name="connsiteY0" fmla="*/ 0 h 1686910"/>
              <a:gd name="connsiteX1" fmla="*/ 15765 w 31752"/>
              <a:gd name="connsiteY1" fmla="*/ 0 h 1686910"/>
              <a:gd name="connsiteX2" fmla="*/ 0 w 31752"/>
              <a:gd name="connsiteY2" fmla="*/ 141889 h 1686910"/>
              <a:gd name="connsiteX3" fmla="*/ 31531 w 31752"/>
              <a:gd name="connsiteY3" fmla="*/ 394138 h 1686910"/>
              <a:gd name="connsiteX4" fmla="*/ 15765 w 31752"/>
              <a:gd name="connsiteY4" fmla="*/ 1213944 h 1686910"/>
              <a:gd name="connsiteX5" fmla="*/ 0 w 31752"/>
              <a:gd name="connsiteY5" fmla="*/ 1371600 h 1686910"/>
              <a:gd name="connsiteX6" fmla="*/ 15765 w 31752"/>
              <a:gd name="connsiteY6" fmla="*/ 1608082 h 1686910"/>
              <a:gd name="connsiteX7" fmla="*/ 31531 w 31752"/>
              <a:gd name="connsiteY7" fmla="*/ 1686910 h 1686910"/>
              <a:gd name="connsiteX8" fmla="*/ 31531 w 31752"/>
              <a:gd name="connsiteY8" fmla="*/ 1686910 h 1686910"/>
              <a:gd name="connsiteX9" fmla="*/ 31531 w 31752"/>
              <a:gd name="connsiteY9" fmla="*/ 1686910 h 1686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752" h="1686910">
                <a:moveTo>
                  <a:pt x="15765" y="0"/>
                </a:moveTo>
                <a:lnTo>
                  <a:pt x="15765" y="0"/>
                </a:lnTo>
                <a:cubicBezTo>
                  <a:pt x="10510" y="47296"/>
                  <a:pt x="0" y="94302"/>
                  <a:pt x="0" y="141889"/>
                </a:cubicBezTo>
                <a:cubicBezTo>
                  <a:pt x="0" y="181636"/>
                  <a:pt x="24550" y="345270"/>
                  <a:pt x="31531" y="394138"/>
                </a:cubicBezTo>
                <a:cubicBezTo>
                  <a:pt x="26276" y="667407"/>
                  <a:pt x="24577" y="940767"/>
                  <a:pt x="15765" y="1213944"/>
                </a:cubicBezTo>
                <a:cubicBezTo>
                  <a:pt x="14062" y="1266731"/>
                  <a:pt x="0" y="1318786"/>
                  <a:pt x="0" y="1371600"/>
                </a:cubicBezTo>
                <a:cubicBezTo>
                  <a:pt x="0" y="1450602"/>
                  <a:pt x="7041" y="1529563"/>
                  <a:pt x="15765" y="1608082"/>
                </a:cubicBezTo>
                <a:cubicBezTo>
                  <a:pt x="34855" y="1779890"/>
                  <a:pt x="31531" y="1566320"/>
                  <a:pt x="31531" y="1686910"/>
                </a:cubicBezTo>
                <a:lnTo>
                  <a:pt x="31531" y="1686910"/>
                </a:lnTo>
                <a:lnTo>
                  <a:pt x="31531" y="168691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5855154" y="-100452"/>
            <a:ext cx="268015" cy="1623848"/>
          </a:xfrm>
          <a:custGeom>
            <a:avLst/>
            <a:gdLst>
              <a:gd name="connsiteX0" fmla="*/ 0 w 283779"/>
              <a:gd name="connsiteY0" fmla="*/ 0 h 1623848"/>
              <a:gd name="connsiteX1" fmla="*/ 0 w 283779"/>
              <a:gd name="connsiteY1" fmla="*/ 0 h 1623848"/>
              <a:gd name="connsiteX2" fmla="*/ 110359 w 283779"/>
              <a:gd name="connsiteY2" fmla="*/ 110359 h 1623848"/>
              <a:gd name="connsiteX3" fmla="*/ 204952 w 283779"/>
              <a:gd name="connsiteY3" fmla="*/ 141890 h 1623848"/>
              <a:gd name="connsiteX4" fmla="*/ 283779 w 283779"/>
              <a:gd name="connsiteY4" fmla="*/ 283779 h 1623848"/>
              <a:gd name="connsiteX5" fmla="*/ 236483 w 283779"/>
              <a:gd name="connsiteY5" fmla="*/ 504497 h 1623848"/>
              <a:gd name="connsiteX6" fmla="*/ 204952 w 283779"/>
              <a:gd name="connsiteY6" fmla="*/ 599090 h 1623848"/>
              <a:gd name="connsiteX7" fmla="*/ 189186 w 283779"/>
              <a:gd name="connsiteY7" fmla="*/ 646386 h 1623848"/>
              <a:gd name="connsiteX8" fmla="*/ 204952 w 283779"/>
              <a:gd name="connsiteY8" fmla="*/ 851338 h 1623848"/>
              <a:gd name="connsiteX9" fmla="*/ 236483 w 283779"/>
              <a:gd name="connsiteY9" fmla="*/ 945931 h 1623848"/>
              <a:gd name="connsiteX10" fmla="*/ 252248 w 283779"/>
              <a:gd name="connsiteY10" fmla="*/ 1072055 h 1623848"/>
              <a:gd name="connsiteX11" fmla="*/ 252248 w 283779"/>
              <a:gd name="connsiteY11" fmla="*/ 1182414 h 1623848"/>
              <a:gd name="connsiteX12" fmla="*/ 189186 w 283779"/>
              <a:gd name="connsiteY12" fmla="*/ 1277007 h 1623848"/>
              <a:gd name="connsiteX13" fmla="*/ 157655 w 283779"/>
              <a:gd name="connsiteY13" fmla="*/ 1387366 h 1623848"/>
              <a:gd name="connsiteX14" fmla="*/ 126124 w 283779"/>
              <a:gd name="connsiteY14" fmla="*/ 1434662 h 1623848"/>
              <a:gd name="connsiteX15" fmla="*/ 31531 w 283779"/>
              <a:gd name="connsiteY15" fmla="*/ 1623848 h 1623848"/>
              <a:gd name="connsiteX16" fmla="*/ 15765 w 283779"/>
              <a:gd name="connsiteY16" fmla="*/ 1623848 h 1623848"/>
              <a:gd name="connsiteX17" fmla="*/ 15765 w 283779"/>
              <a:gd name="connsiteY17" fmla="*/ 1623848 h 162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3779" h="1623848">
                <a:moveTo>
                  <a:pt x="0" y="0"/>
                </a:moveTo>
                <a:lnTo>
                  <a:pt x="0" y="0"/>
                </a:lnTo>
                <a:cubicBezTo>
                  <a:pt x="36786" y="36786"/>
                  <a:pt x="67586" y="80747"/>
                  <a:pt x="110359" y="110359"/>
                </a:cubicBezTo>
                <a:cubicBezTo>
                  <a:pt x="137686" y="129278"/>
                  <a:pt x="204952" y="141890"/>
                  <a:pt x="204952" y="141890"/>
                </a:cubicBezTo>
                <a:cubicBezTo>
                  <a:pt x="277232" y="250310"/>
                  <a:pt x="256031" y="200532"/>
                  <a:pt x="283779" y="283779"/>
                </a:cubicBezTo>
                <a:cubicBezTo>
                  <a:pt x="263892" y="442880"/>
                  <a:pt x="281412" y="369712"/>
                  <a:pt x="236483" y="504497"/>
                </a:cubicBezTo>
                <a:lnTo>
                  <a:pt x="204952" y="599090"/>
                </a:lnTo>
                <a:lnTo>
                  <a:pt x="189186" y="646386"/>
                </a:lnTo>
                <a:cubicBezTo>
                  <a:pt x="194441" y="714703"/>
                  <a:pt x="194265" y="783657"/>
                  <a:pt x="204952" y="851338"/>
                </a:cubicBezTo>
                <a:cubicBezTo>
                  <a:pt x="210136" y="884168"/>
                  <a:pt x="236483" y="945931"/>
                  <a:pt x="236483" y="945931"/>
                </a:cubicBezTo>
                <a:cubicBezTo>
                  <a:pt x="241738" y="987972"/>
                  <a:pt x="244669" y="1030370"/>
                  <a:pt x="252248" y="1072055"/>
                </a:cubicBezTo>
                <a:cubicBezTo>
                  <a:pt x="263278" y="1132719"/>
                  <a:pt x="287154" y="1112603"/>
                  <a:pt x="252248" y="1182414"/>
                </a:cubicBezTo>
                <a:cubicBezTo>
                  <a:pt x="235301" y="1216309"/>
                  <a:pt x="189186" y="1277007"/>
                  <a:pt x="189186" y="1277007"/>
                </a:cubicBezTo>
                <a:cubicBezTo>
                  <a:pt x="184134" y="1297217"/>
                  <a:pt x="168965" y="1364746"/>
                  <a:pt x="157655" y="1387366"/>
                </a:cubicBezTo>
                <a:cubicBezTo>
                  <a:pt x="149181" y="1404313"/>
                  <a:pt x="136634" y="1418897"/>
                  <a:pt x="126124" y="1434662"/>
                </a:cubicBezTo>
                <a:cubicBezTo>
                  <a:pt x="118349" y="1457988"/>
                  <a:pt x="72280" y="1623848"/>
                  <a:pt x="31531" y="1623848"/>
                </a:cubicBezTo>
                <a:lnTo>
                  <a:pt x="15765" y="1623848"/>
                </a:lnTo>
                <a:lnTo>
                  <a:pt x="15765" y="1623848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498080" y="5739619"/>
            <a:ext cx="3798277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“সবাইকে ধন্যবাদ”              </a:t>
            </a:r>
            <a:endParaRPr lang="en-US" sz="4800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693" y="382911"/>
            <a:ext cx="4524703" cy="83099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দেখা হবে------</a:t>
            </a:r>
            <a:endParaRPr lang="en-US" sz="4400" b="1" dirty="0">
              <a:ln w="6600">
                <a:solidFill>
                  <a:srgbClr val="C00000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8183" y="3556538"/>
            <a:ext cx="792000" cy="35892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41436" y="0"/>
            <a:ext cx="792000" cy="35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2691387"/>
      </p:ext>
    </p:extLst>
  </p:cSld>
  <p:clrMapOvr>
    <a:masterClrMapping/>
  </p:clrMapOvr>
  <p:transition spd="slow">
    <p:fade/>
    <p:sndAc>
      <p:stSnd>
        <p:snd r:embed="rId3" name="Phool phote-music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1167</TotalTime>
  <Words>505</Words>
  <Application>Microsoft Office PowerPoint</Application>
  <PresentationFormat>Custom</PresentationFormat>
  <Paragraphs>101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Dpe</cp:lastModifiedBy>
  <cp:revision>180</cp:revision>
  <dcterms:created xsi:type="dcterms:W3CDTF">2015-10-26T23:14:44Z</dcterms:created>
  <dcterms:modified xsi:type="dcterms:W3CDTF">2019-10-27T10:41:48Z</dcterms:modified>
</cp:coreProperties>
</file>