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68" r:id="rId4"/>
    <p:sldId id="269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E3F7"/>
    <a:srgbClr val="B7D4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31EF54-F02F-4798-A59F-41BEBE2704FB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803383-14F7-4C2B-93C0-272E8769B511}">
      <dgm:prSet phldrT="[Text]"/>
      <dgm:spPr>
        <a:noFill/>
      </dgm:spPr>
      <dgm:t>
        <a:bodyPr/>
        <a:lstStyle/>
        <a:p>
          <a:r>
            <a:rPr lang="bn-IN" dirty="0" smtClean="0">
              <a:solidFill>
                <a:schemeClr val="tx1"/>
              </a:solidFill>
            </a:rPr>
            <a:t>শব্দ</a:t>
          </a:r>
          <a:endParaRPr lang="en-US" dirty="0">
            <a:solidFill>
              <a:schemeClr val="tx1"/>
            </a:solidFill>
          </a:endParaRPr>
        </a:p>
      </dgm:t>
    </dgm:pt>
    <dgm:pt modelId="{CF80CAC0-2127-4A4A-80FD-D9202BE7B4E8}" type="parTrans" cxnId="{317C08E0-C0BA-4AE4-92F8-77BD993E4C8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75548DB-B533-469E-9AB8-F4BBACD19953}" type="sibTrans" cxnId="{317C08E0-C0BA-4AE4-92F8-77BD993E4C8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60EA068-E39A-425E-A7F9-B05B0EC24057}">
      <dgm:prSet/>
      <dgm:spPr>
        <a:noFill/>
        <a:ln>
          <a:noFill/>
        </a:ln>
      </dgm:spPr>
      <dgm:t>
        <a:bodyPr/>
        <a:lstStyle/>
        <a:p>
          <a:r>
            <a:rPr lang="bn-IN" dirty="0" smtClean="0">
              <a:solidFill>
                <a:schemeClr val="tx1"/>
              </a:solidFill>
            </a:rPr>
            <a:t>পদযোগ্য শব্দ  </a:t>
          </a:r>
        </a:p>
      </dgm:t>
    </dgm:pt>
    <dgm:pt modelId="{C9FC8725-BA33-495A-8621-DA7B31ABA828}" type="parTrans" cxnId="{F11FBFCB-269A-4489-B1F8-AFE8A71F1DB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1C87516-7FD7-45A5-9C9E-7569B6A36F05}" type="sibTrans" cxnId="{F11FBFCB-269A-4489-B1F8-AFE8A71F1DB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C104E29-1DAE-4DC3-A909-C36607E7ABBC}">
      <dgm:prSet/>
      <dgm:spPr>
        <a:noFill/>
        <a:ln>
          <a:noFill/>
        </a:ln>
      </dgm:spPr>
      <dgm:t>
        <a:bodyPr/>
        <a:lstStyle/>
        <a:p>
          <a:r>
            <a:rPr lang="bn-IN" dirty="0" smtClean="0">
              <a:solidFill>
                <a:schemeClr val="tx1"/>
              </a:solidFill>
            </a:rPr>
            <a:t>সহ-পদযোগ্য শব্দ </a:t>
          </a:r>
        </a:p>
      </dgm:t>
    </dgm:pt>
    <dgm:pt modelId="{559AEDC3-557B-4C7B-A8A7-D3E3434103B7}" type="parTrans" cxnId="{1002FFB1-6F76-44EB-97EA-6F1D05B78B0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902C72F-00DF-414B-9C04-07C1D074FE05}" type="sibTrans" cxnId="{1002FFB1-6F76-44EB-97EA-6F1D05B78B0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CFCC9F4-0C2C-4CD9-9F30-F67B942513CE}">
      <dgm:prSet/>
      <dgm:spPr>
        <a:noFill/>
        <a:ln>
          <a:noFill/>
        </a:ln>
      </dgm:spPr>
      <dgm:t>
        <a:bodyPr/>
        <a:lstStyle/>
        <a:p>
          <a:endParaRPr lang="bn-IN" dirty="0" smtClean="0">
            <a:solidFill>
              <a:schemeClr val="tx1"/>
            </a:solidFill>
          </a:endParaRPr>
        </a:p>
        <a:p>
          <a:endParaRPr lang="bn-IN" dirty="0" smtClean="0">
            <a:solidFill>
              <a:schemeClr val="tx1"/>
            </a:solidFill>
          </a:endParaRPr>
        </a:p>
        <a:p>
          <a:r>
            <a:rPr lang="bn-IN" dirty="0" smtClean="0">
              <a:solidFill>
                <a:schemeClr val="tx1"/>
              </a:solidFill>
            </a:rPr>
            <a:t>পদনিরপেক্ষ</a:t>
          </a:r>
          <a:endParaRPr lang="en-US" dirty="0">
            <a:solidFill>
              <a:schemeClr val="tx1"/>
            </a:solidFill>
          </a:endParaRPr>
        </a:p>
      </dgm:t>
    </dgm:pt>
    <dgm:pt modelId="{5D3A40C2-4CE6-42A0-A271-13E483DE71EC}" type="parTrans" cxnId="{DC60378B-FF12-48F0-8CE6-D3ADE51A0E3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6B304F0-37F5-4E4B-8E07-055459595365}" type="sibTrans" cxnId="{DC60378B-FF12-48F0-8CE6-D3ADE51A0E3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B7CE43B-B6FF-42D3-85BF-57D81FEC849B}" type="pres">
      <dgm:prSet presAssocID="{F831EF54-F02F-4798-A59F-41BEBE2704F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3879A25-96B8-46EE-800B-E8EE36B7CC17}" type="pres">
      <dgm:prSet presAssocID="{7F803383-14F7-4C2B-93C0-272E8769B511}" presName="roof" presStyleLbl="dkBgShp" presStyleIdx="0" presStyleCnt="2" custLinFactNeighborX="504" custLinFactNeighborY="5037"/>
      <dgm:spPr/>
      <dgm:t>
        <a:bodyPr/>
        <a:lstStyle/>
        <a:p>
          <a:endParaRPr lang="en-US"/>
        </a:p>
      </dgm:t>
    </dgm:pt>
    <dgm:pt modelId="{85FEF827-BA6C-4BF7-AF3E-FA1C38754D66}" type="pres">
      <dgm:prSet presAssocID="{7F803383-14F7-4C2B-93C0-272E8769B511}" presName="pillars" presStyleCnt="0"/>
      <dgm:spPr/>
    </dgm:pt>
    <dgm:pt modelId="{4FCD2D34-1570-453D-8868-9BBED0C9224A}" type="pres">
      <dgm:prSet presAssocID="{7F803383-14F7-4C2B-93C0-272E8769B511}" presName="pillar1" presStyleLbl="node1" presStyleIdx="0" presStyleCnt="3" custLinFactNeighborX="-1792" custLinFactNeighborY="3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7BE683-45EE-4834-ABD7-0B8421D8D52F}" type="pres">
      <dgm:prSet presAssocID="{660EA068-E39A-425E-A7F9-B05B0EC24057}" presName="pillarX" presStyleLbl="node1" presStyleIdx="1" presStyleCnt="3" custLinFactNeighborX="-2203" custLinFactNeighborY="-24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67B82D-847C-415A-B541-09A06D323612}" type="pres">
      <dgm:prSet presAssocID="{0CFCC9F4-0C2C-4CD9-9F30-F67B942513CE}" presName="pillarX" presStyleLbl="node1" presStyleIdx="2" presStyleCnt="3" custScaleX="62130" custScaleY="127424" custLinFactNeighborX="-2985" custLinFactNeighborY="-169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BFD25F-91FA-4BA6-9764-3D5B53BAD5A0}" type="pres">
      <dgm:prSet presAssocID="{7F803383-14F7-4C2B-93C0-272E8769B511}" presName="base" presStyleLbl="dkBgShp" presStyleIdx="1" presStyleCnt="2" custAng="0" custFlipVert="0" custScaleX="76006" custScaleY="24422" custLinFactY="-500000" custLinFactNeighborX="1455" custLinFactNeighborY="-510662"/>
      <dgm:spPr/>
    </dgm:pt>
  </dgm:ptLst>
  <dgm:cxnLst>
    <dgm:cxn modelId="{F11FBFCB-269A-4489-B1F8-AFE8A71F1DB5}" srcId="{7F803383-14F7-4C2B-93C0-272E8769B511}" destId="{660EA068-E39A-425E-A7F9-B05B0EC24057}" srcOrd="1" destOrd="0" parTransId="{C9FC8725-BA33-495A-8621-DA7B31ABA828}" sibTransId="{D1C87516-7FD7-45A5-9C9E-7569B6A36F05}"/>
    <dgm:cxn modelId="{317C08E0-C0BA-4AE4-92F8-77BD993E4C8C}" srcId="{F831EF54-F02F-4798-A59F-41BEBE2704FB}" destId="{7F803383-14F7-4C2B-93C0-272E8769B511}" srcOrd="0" destOrd="0" parTransId="{CF80CAC0-2127-4A4A-80FD-D9202BE7B4E8}" sibTransId="{375548DB-B533-469E-9AB8-F4BBACD19953}"/>
    <dgm:cxn modelId="{F9E878CE-D7B5-4671-B67F-0BB2E6368F28}" type="presOf" srcId="{0CFCC9F4-0C2C-4CD9-9F30-F67B942513CE}" destId="{6967B82D-847C-415A-B541-09A06D323612}" srcOrd="0" destOrd="0" presId="urn:microsoft.com/office/officeart/2005/8/layout/hList3"/>
    <dgm:cxn modelId="{F541D708-355F-4CEC-ABB7-679BA3DDFB7F}" type="presOf" srcId="{7F803383-14F7-4C2B-93C0-272E8769B511}" destId="{E3879A25-96B8-46EE-800B-E8EE36B7CC17}" srcOrd="0" destOrd="0" presId="urn:microsoft.com/office/officeart/2005/8/layout/hList3"/>
    <dgm:cxn modelId="{DC60378B-FF12-48F0-8CE6-D3ADE51A0E31}" srcId="{7F803383-14F7-4C2B-93C0-272E8769B511}" destId="{0CFCC9F4-0C2C-4CD9-9F30-F67B942513CE}" srcOrd="2" destOrd="0" parTransId="{5D3A40C2-4CE6-42A0-A271-13E483DE71EC}" sibTransId="{86B304F0-37F5-4E4B-8E07-055459595365}"/>
    <dgm:cxn modelId="{571DF471-6DF6-4054-A835-53565F36C5C0}" type="presOf" srcId="{DC104E29-1DAE-4DC3-A909-C36607E7ABBC}" destId="{4FCD2D34-1570-453D-8868-9BBED0C9224A}" srcOrd="0" destOrd="0" presId="urn:microsoft.com/office/officeart/2005/8/layout/hList3"/>
    <dgm:cxn modelId="{587EB61A-CF0E-4DF5-B0C1-70FF69D2675C}" type="presOf" srcId="{F831EF54-F02F-4798-A59F-41BEBE2704FB}" destId="{0B7CE43B-B6FF-42D3-85BF-57D81FEC849B}" srcOrd="0" destOrd="0" presId="urn:microsoft.com/office/officeart/2005/8/layout/hList3"/>
    <dgm:cxn modelId="{7249F0DF-29EF-41F0-89ED-7F0845CCAF67}" type="presOf" srcId="{660EA068-E39A-425E-A7F9-B05B0EC24057}" destId="{E27BE683-45EE-4834-ABD7-0B8421D8D52F}" srcOrd="0" destOrd="0" presId="urn:microsoft.com/office/officeart/2005/8/layout/hList3"/>
    <dgm:cxn modelId="{1002FFB1-6F76-44EB-97EA-6F1D05B78B0C}" srcId="{7F803383-14F7-4C2B-93C0-272E8769B511}" destId="{DC104E29-1DAE-4DC3-A909-C36607E7ABBC}" srcOrd="0" destOrd="0" parTransId="{559AEDC3-557B-4C7B-A8A7-D3E3434103B7}" sibTransId="{1902C72F-00DF-414B-9C04-07C1D074FE05}"/>
    <dgm:cxn modelId="{3CCAB381-2E16-4A0B-9EF1-B4C8292960A5}" type="presParOf" srcId="{0B7CE43B-B6FF-42D3-85BF-57D81FEC849B}" destId="{E3879A25-96B8-46EE-800B-E8EE36B7CC17}" srcOrd="0" destOrd="0" presId="urn:microsoft.com/office/officeart/2005/8/layout/hList3"/>
    <dgm:cxn modelId="{0479D5BC-DE26-4C7E-A9F5-B98F1E164220}" type="presParOf" srcId="{0B7CE43B-B6FF-42D3-85BF-57D81FEC849B}" destId="{85FEF827-BA6C-4BF7-AF3E-FA1C38754D66}" srcOrd="1" destOrd="0" presId="urn:microsoft.com/office/officeart/2005/8/layout/hList3"/>
    <dgm:cxn modelId="{9CC883FF-068F-4CF1-8555-54F50B18B44D}" type="presParOf" srcId="{85FEF827-BA6C-4BF7-AF3E-FA1C38754D66}" destId="{4FCD2D34-1570-453D-8868-9BBED0C9224A}" srcOrd="0" destOrd="0" presId="urn:microsoft.com/office/officeart/2005/8/layout/hList3"/>
    <dgm:cxn modelId="{1A707EC6-DE1A-4134-BC6D-960255277FBF}" type="presParOf" srcId="{85FEF827-BA6C-4BF7-AF3E-FA1C38754D66}" destId="{E27BE683-45EE-4834-ABD7-0B8421D8D52F}" srcOrd="1" destOrd="0" presId="urn:microsoft.com/office/officeart/2005/8/layout/hList3"/>
    <dgm:cxn modelId="{3E0F1712-E987-414D-A2C3-E8777E24816C}" type="presParOf" srcId="{85FEF827-BA6C-4BF7-AF3E-FA1C38754D66}" destId="{6967B82D-847C-415A-B541-09A06D323612}" srcOrd="2" destOrd="0" presId="urn:microsoft.com/office/officeart/2005/8/layout/hList3"/>
    <dgm:cxn modelId="{CF304B49-529F-40AC-B2FC-F35EB5E95EFC}" type="presParOf" srcId="{0B7CE43B-B6FF-42D3-85BF-57D81FEC849B}" destId="{F8BFD25F-91FA-4BA6-9764-3D5B53BAD5A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879A25-96B8-46EE-800B-E8EE36B7CC17}">
      <dsp:nvSpPr>
        <dsp:cNvPr id="0" name=""/>
        <dsp:cNvSpPr/>
      </dsp:nvSpPr>
      <dsp:spPr>
        <a:xfrm>
          <a:off x="0" y="47445"/>
          <a:ext cx="12192001" cy="2057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6500" kern="1200" dirty="0" smtClean="0">
              <a:solidFill>
                <a:schemeClr val="tx1"/>
              </a:solidFill>
            </a:rPr>
            <a:t>শব্দ</a:t>
          </a:r>
          <a:endParaRPr lang="en-US" sz="6500" kern="1200" dirty="0">
            <a:solidFill>
              <a:schemeClr val="tx1"/>
            </a:solidFill>
          </a:endParaRPr>
        </a:p>
      </dsp:txBody>
      <dsp:txXfrm>
        <a:off x="0" y="47445"/>
        <a:ext cx="12192001" cy="2057399"/>
      </dsp:txXfrm>
    </dsp:sp>
    <dsp:sp modelId="{4FCD2D34-1570-453D-8868-9BBED0C9224A}">
      <dsp:nvSpPr>
        <dsp:cNvPr id="0" name=""/>
        <dsp:cNvSpPr/>
      </dsp:nvSpPr>
      <dsp:spPr>
        <a:xfrm>
          <a:off x="0" y="2014909"/>
          <a:ext cx="4649391" cy="4320539"/>
        </a:xfrm>
        <a:prstGeom prst="rect">
          <a:avLst/>
        </a:prstGeom>
        <a:noFill/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6200" kern="1200" dirty="0" smtClean="0">
              <a:solidFill>
                <a:schemeClr val="tx1"/>
              </a:solidFill>
            </a:rPr>
            <a:t>সহ-পদযোগ্য শব্দ </a:t>
          </a:r>
        </a:p>
      </dsp:txBody>
      <dsp:txXfrm>
        <a:off x="0" y="2014909"/>
        <a:ext cx="4649391" cy="4320539"/>
      </dsp:txXfrm>
    </dsp:sp>
    <dsp:sp modelId="{E27BE683-45EE-4834-ABD7-0B8421D8D52F}">
      <dsp:nvSpPr>
        <dsp:cNvPr id="0" name=""/>
        <dsp:cNvSpPr/>
      </dsp:nvSpPr>
      <dsp:spPr>
        <a:xfrm>
          <a:off x="4549241" y="1897045"/>
          <a:ext cx="4649391" cy="4320539"/>
        </a:xfrm>
        <a:prstGeom prst="rect">
          <a:avLst/>
        </a:prstGeom>
        <a:noFill/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6200" kern="1200" dirty="0" smtClean="0">
              <a:solidFill>
                <a:schemeClr val="tx1"/>
              </a:solidFill>
            </a:rPr>
            <a:t>পদযোগ্য শব্দ  </a:t>
          </a:r>
        </a:p>
      </dsp:txBody>
      <dsp:txXfrm>
        <a:off x="4549241" y="1897045"/>
        <a:ext cx="4649391" cy="4320539"/>
      </dsp:txXfrm>
    </dsp:sp>
    <dsp:sp modelId="{6967B82D-847C-415A-B541-09A06D323612}">
      <dsp:nvSpPr>
        <dsp:cNvPr id="0" name=""/>
        <dsp:cNvSpPr/>
      </dsp:nvSpPr>
      <dsp:spPr>
        <a:xfrm>
          <a:off x="9162273" y="676276"/>
          <a:ext cx="2888666" cy="5505404"/>
        </a:xfrm>
        <a:prstGeom prst="rect">
          <a:avLst/>
        </a:prstGeom>
        <a:noFill/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n-IN" sz="6200" kern="1200" dirty="0" smtClean="0">
            <a:solidFill>
              <a:schemeClr val="tx1"/>
            </a:solidFill>
          </a:endParaRPr>
        </a:p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n-IN" sz="6200" kern="1200" dirty="0" smtClean="0">
            <a:solidFill>
              <a:schemeClr val="tx1"/>
            </a:solidFill>
          </a:endParaRPr>
        </a:p>
        <a:p>
          <a:pPr lvl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6200" kern="1200" dirty="0" smtClean="0">
              <a:solidFill>
                <a:schemeClr val="tx1"/>
              </a:solidFill>
            </a:rPr>
            <a:t>পদনিরপেক্ষ</a:t>
          </a:r>
          <a:endParaRPr lang="en-US" sz="6200" kern="1200" dirty="0">
            <a:solidFill>
              <a:schemeClr val="tx1"/>
            </a:solidFill>
          </a:endParaRPr>
        </a:p>
      </dsp:txBody>
      <dsp:txXfrm>
        <a:off x="9162273" y="676276"/>
        <a:ext cx="2888666" cy="5505404"/>
      </dsp:txXfrm>
    </dsp:sp>
    <dsp:sp modelId="{F8BFD25F-91FA-4BA6-9764-3D5B53BAD5A0}">
      <dsp:nvSpPr>
        <dsp:cNvPr id="0" name=""/>
        <dsp:cNvSpPr/>
      </dsp:nvSpPr>
      <dsp:spPr>
        <a:xfrm>
          <a:off x="1640067" y="1651379"/>
          <a:ext cx="9266652" cy="11724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51EA0-4DAA-44D8-9BB0-5D7AC97061B6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D37A-C0B8-4DF6-9BCB-EBCF2053C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1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51EA0-4DAA-44D8-9BB0-5D7AC97061B6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D37A-C0B8-4DF6-9BCB-EBCF2053C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050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51EA0-4DAA-44D8-9BB0-5D7AC97061B6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D37A-C0B8-4DF6-9BCB-EBCF2053C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424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51EA0-4DAA-44D8-9BB0-5D7AC97061B6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D37A-C0B8-4DF6-9BCB-EBCF2053C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823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51EA0-4DAA-44D8-9BB0-5D7AC97061B6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D37A-C0B8-4DF6-9BCB-EBCF2053C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043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51EA0-4DAA-44D8-9BB0-5D7AC97061B6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D37A-C0B8-4DF6-9BCB-EBCF2053C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65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51EA0-4DAA-44D8-9BB0-5D7AC97061B6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D37A-C0B8-4DF6-9BCB-EBCF2053C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814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51EA0-4DAA-44D8-9BB0-5D7AC97061B6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D37A-C0B8-4DF6-9BCB-EBCF2053C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41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51EA0-4DAA-44D8-9BB0-5D7AC97061B6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D37A-C0B8-4DF6-9BCB-EBCF2053C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0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51EA0-4DAA-44D8-9BB0-5D7AC97061B6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D37A-C0B8-4DF6-9BCB-EBCF2053C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387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51EA0-4DAA-44D8-9BB0-5D7AC97061B6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D37A-C0B8-4DF6-9BCB-EBCF2053CD6A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3949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51EA0-4DAA-44D8-9BB0-5D7AC97061B6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D37A-C0B8-4DF6-9BCB-EBCF2053C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60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51EA0-4DAA-44D8-9BB0-5D7AC97061B6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D37A-C0B8-4DF6-9BCB-EBCF2053CD6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10514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51EA0-4DAA-44D8-9BB0-5D7AC97061B6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D37A-C0B8-4DF6-9BCB-EBCF2053C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0097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51EA0-4DAA-44D8-9BB0-5D7AC97061B6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D37A-C0B8-4DF6-9BCB-EBCF2053C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694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51EA0-4DAA-44D8-9BB0-5D7AC97061B6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D37A-C0B8-4DF6-9BCB-EBCF2053C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55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51EA0-4DAA-44D8-9BB0-5D7AC97061B6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0B5D37A-C0B8-4DF6-9BCB-EBCF2053C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005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19237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55" y="232012"/>
            <a:ext cx="7561195" cy="487338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en-US" sz="287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b="1" cap="none" spc="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287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7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5" name="Picture 2" descr="C:\Users\UITRCE\Desktop\rojoni phu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62086" y="0"/>
            <a:ext cx="3429914" cy="71923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822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95" y="851512"/>
            <a:ext cx="1970656" cy="19706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1352" y="3588780"/>
            <a:ext cx="36312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2060"/>
                </a:solidFill>
              </a:rPr>
              <a:t>মোঃ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সর</a:t>
            </a:r>
            <a:r>
              <a:rPr lang="bn-IN" sz="2800" dirty="0" smtClean="0">
                <a:solidFill>
                  <a:srgbClr val="002060"/>
                </a:solidFill>
              </a:rPr>
              <a:t>ো</a:t>
            </a:r>
            <a:r>
              <a:rPr lang="en-US" sz="2800" dirty="0" err="1" smtClean="0">
                <a:solidFill>
                  <a:srgbClr val="002060"/>
                </a:solidFill>
              </a:rPr>
              <a:t>য়ারই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মর্তুযা</a:t>
            </a:r>
            <a:endParaRPr lang="en-US" sz="2800" dirty="0" smtClean="0">
              <a:solidFill>
                <a:srgbClr val="002060"/>
              </a:solidFill>
            </a:endParaRPr>
          </a:p>
          <a:p>
            <a:r>
              <a:rPr lang="en-US" sz="2400" dirty="0" err="1" smtClean="0">
                <a:solidFill>
                  <a:srgbClr val="002060"/>
                </a:solidFill>
              </a:rPr>
              <a:t>প্রভা</a:t>
            </a:r>
            <a:r>
              <a:rPr lang="bn-IN" sz="2400" dirty="0" smtClean="0">
                <a:solidFill>
                  <a:srgbClr val="002060"/>
                </a:solidFill>
              </a:rPr>
              <a:t>ষ</a:t>
            </a:r>
            <a:r>
              <a:rPr lang="en-US" sz="2400" dirty="0" err="1" smtClean="0">
                <a:solidFill>
                  <a:srgbClr val="002060"/>
                </a:solidFill>
              </a:rPr>
              <a:t>ক,যুক্তিবিদ্যা</a:t>
            </a:r>
            <a:endParaRPr lang="en-US" sz="2400" dirty="0" smtClean="0">
              <a:solidFill>
                <a:srgbClr val="002060"/>
              </a:solidFill>
            </a:endParaRPr>
          </a:p>
          <a:p>
            <a:r>
              <a:rPr lang="en-US" sz="2400" dirty="0" err="1" smtClean="0">
                <a:solidFill>
                  <a:srgbClr val="002060"/>
                </a:solidFill>
              </a:rPr>
              <a:t>নবাবগঞ্জ</a:t>
            </a:r>
            <a:r>
              <a:rPr lang="bn-IN" sz="2400" dirty="0" smtClean="0">
                <a:solidFill>
                  <a:srgbClr val="002060"/>
                </a:solidFill>
              </a:rPr>
              <a:t> ডিগ্রী কলেজ</a:t>
            </a:r>
            <a:endParaRPr lang="bn-IN" sz="2400" dirty="0">
              <a:solidFill>
                <a:srgbClr val="002060"/>
              </a:solidFill>
            </a:endParaRPr>
          </a:p>
          <a:p>
            <a:r>
              <a:rPr lang="en-US" sz="2400" dirty="0" err="1">
                <a:solidFill>
                  <a:srgbClr val="002060"/>
                </a:solidFill>
              </a:rPr>
              <a:t>নবাবগঞ্জ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bn-IN" sz="2400" dirty="0" smtClean="0">
                <a:solidFill>
                  <a:srgbClr val="002060"/>
                </a:solidFill>
              </a:rPr>
              <a:t>,</a:t>
            </a:r>
            <a:r>
              <a:rPr lang="en-US" sz="2400" dirty="0" err="1" smtClean="0">
                <a:solidFill>
                  <a:srgbClr val="002060"/>
                </a:solidFill>
              </a:rPr>
              <a:t>দিনাজপুর</a:t>
            </a:r>
            <a:endParaRPr lang="en-US" sz="2400" dirty="0" smtClean="0">
              <a:solidFill>
                <a:srgbClr val="002060"/>
              </a:solidFill>
            </a:endParaRPr>
          </a:p>
          <a:p>
            <a:r>
              <a:rPr lang="en-US" sz="2400" dirty="0" err="1" smtClean="0">
                <a:solidFill>
                  <a:srgbClr val="002060"/>
                </a:solidFill>
              </a:rPr>
              <a:t>মোবাইল</a:t>
            </a:r>
            <a:r>
              <a:rPr lang="en-US" sz="2400" dirty="0" smtClean="0">
                <a:solidFill>
                  <a:srgbClr val="002060"/>
                </a:solidFill>
              </a:rPr>
              <a:t> নং-</a:t>
            </a:r>
            <a:r>
              <a:rPr lang="en-US" sz="2000" dirty="0" smtClean="0">
                <a:solidFill>
                  <a:srgbClr val="002060"/>
                </a:solidFill>
              </a:rPr>
              <a:t>০১৭১২</a:t>
            </a:r>
            <a:r>
              <a:rPr lang="bn-IN" sz="2000" dirty="0" smtClean="0">
                <a:solidFill>
                  <a:srgbClr val="002060"/>
                </a:solidFill>
              </a:rPr>
              <a:t> </a:t>
            </a:r>
            <a:r>
              <a:rPr lang="en-US" sz="2000" dirty="0" smtClean="0">
                <a:solidFill>
                  <a:srgbClr val="002060"/>
                </a:solidFill>
              </a:rPr>
              <a:t>৫১২৭৯০</a:t>
            </a:r>
          </a:p>
          <a:p>
            <a:r>
              <a:rPr lang="en-US" sz="1600" dirty="0" err="1" smtClean="0">
                <a:solidFill>
                  <a:srgbClr val="002060"/>
                </a:solidFill>
              </a:rPr>
              <a:t>E-mail:</a:t>
            </a:r>
            <a:r>
              <a:rPr lang="en-US" sz="1400" dirty="0" err="1" smtClean="0">
                <a:solidFill>
                  <a:srgbClr val="002060"/>
                </a:solidFill>
              </a:rPr>
              <a:t>mortuzalecnc@gmail.com</a:t>
            </a:r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28772" y="3588780"/>
            <a:ext cx="2542774" cy="24177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32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শেণীঃ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একাদশ</a:t>
            </a:r>
            <a:endParaRPr lang="en-US" sz="28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বিষয়ঃযূক্তিবিদ্যা</a:t>
            </a:r>
            <a:endParaRPr lang="bn-IN" sz="28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IN" sz="28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অধ্যায়ঃতৃতীয়</a:t>
            </a:r>
            <a:endParaRPr lang="en-US" sz="28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সময়ঃ৫০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মিঃ</a:t>
            </a:r>
            <a:endParaRPr lang="en-US" sz="28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bn-IN" sz="28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০৮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/০</a:t>
            </a:r>
            <a:r>
              <a:rPr lang="bn-IN" sz="28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৯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/২০১৯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35112" y="546844"/>
            <a:ext cx="3198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00B0F0"/>
                </a:solidFill>
              </a:rPr>
              <a:t>পরিচিতি</a:t>
            </a:r>
            <a:endParaRPr lang="en-US" sz="5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09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rgbClr val="FF0000"/>
                </a:solidFill>
              </a:rPr>
              <a:t>মানুষ,গরু,আম গাছ,আজিজ ইত্যাদি।</a:t>
            </a:r>
          </a:p>
          <a:p>
            <a:pPr algn="ctr"/>
            <a:r>
              <a:rPr lang="bn-IN" sz="4000" b="1" dirty="0" smtClean="0">
                <a:solidFill>
                  <a:srgbClr val="00B0F0"/>
                </a:solidFill>
              </a:rPr>
              <a:t>ও,এবং,তাহলে,একটি ইত্যাদি।</a:t>
            </a:r>
          </a:p>
          <a:p>
            <a:pPr algn="ctr"/>
            <a:r>
              <a:rPr lang="bn-IN" sz="4000" b="1" dirty="0" smtClean="0">
                <a:solidFill>
                  <a:srgbClr val="0070C0"/>
                </a:solidFill>
              </a:rPr>
              <a:t>হায়,উঃ,ইস ইত্যাদি।</a:t>
            </a:r>
          </a:p>
          <a:p>
            <a:pPr algn="ctr"/>
            <a:endParaRPr lang="en-US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75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4638" y="1914525"/>
            <a:ext cx="4386262" cy="197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solidFill>
                  <a:srgbClr val="7030A0"/>
                </a:solidFill>
              </a:rPr>
              <a:t>পদ</a:t>
            </a:r>
            <a:endParaRPr lang="en-US" sz="5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39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IN" sz="3600" dirty="0" smtClean="0">
              <a:solidFill>
                <a:schemeClr val="tx1"/>
              </a:solidFill>
            </a:endParaRPr>
          </a:p>
          <a:p>
            <a:pPr algn="ctr"/>
            <a:endParaRPr lang="bn-IN" sz="3600" dirty="0">
              <a:solidFill>
                <a:schemeClr val="tx1"/>
              </a:solidFill>
            </a:endParaRPr>
          </a:p>
          <a:p>
            <a:pPr algn="ctr"/>
            <a:endParaRPr lang="bn-IN" sz="3600" dirty="0" smtClean="0">
              <a:solidFill>
                <a:schemeClr val="tx1"/>
              </a:solidFill>
            </a:endParaRPr>
          </a:p>
          <a:p>
            <a:pPr algn="ctr"/>
            <a:endParaRPr lang="bn-IN" sz="3200" dirty="0" smtClean="0">
              <a:solidFill>
                <a:schemeClr val="tx1"/>
              </a:solidFill>
            </a:endParaRPr>
          </a:p>
          <a:p>
            <a:pPr algn="ctr"/>
            <a:r>
              <a:rPr lang="bn-IN" sz="3200" dirty="0" smtClean="0">
                <a:solidFill>
                  <a:schemeClr val="tx1"/>
                </a:solidFill>
              </a:rPr>
              <a:t>     </a:t>
            </a:r>
          </a:p>
          <a:p>
            <a:pPr algn="ctr"/>
            <a:r>
              <a:rPr lang="bn-IN" sz="3200" dirty="0" smtClean="0">
                <a:solidFill>
                  <a:srgbClr val="00B0F0"/>
                </a:solidFill>
              </a:rPr>
              <a:t>    </a:t>
            </a:r>
          </a:p>
          <a:p>
            <a:pPr algn="ctr"/>
            <a:r>
              <a:rPr lang="bn-IN" sz="3200" dirty="0" smtClean="0">
                <a:solidFill>
                  <a:srgbClr val="00B0F0"/>
                </a:solidFill>
              </a:rPr>
              <a:t>     যুক্তির উপাদান বর্ণনা করতে পারবে।</a:t>
            </a:r>
          </a:p>
          <a:p>
            <a:pPr algn="ctr"/>
            <a:r>
              <a:rPr lang="bn-IN" sz="3200" dirty="0" smtClean="0">
                <a:solidFill>
                  <a:srgbClr val="00B0F0"/>
                </a:solidFill>
              </a:rPr>
              <a:t>পদের অর্থ ব্যাখ্যা করতে পারবে।</a:t>
            </a:r>
          </a:p>
          <a:p>
            <a:pPr algn="ctr"/>
            <a:r>
              <a:rPr lang="bn-IN" sz="3200" dirty="0" smtClean="0">
                <a:solidFill>
                  <a:srgbClr val="00B0F0"/>
                </a:solidFill>
              </a:rPr>
              <a:t>             পদ ও শব্দের পার্থক্য বর্ণনা করতে পারবে।</a:t>
            </a:r>
          </a:p>
          <a:p>
            <a:pPr algn="ctr"/>
            <a:r>
              <a:rPr lang="bn-IN" sz="3200" dirty="0" smtClean="0">
                <a:solidFill>
                  <a:srgbClr val="00B0F0"/>
                </a:solidFill>
              </a:rPr>
              <a:t>         শব্দের শ্রেণীবিভাগ বর্ণনা করতে পারবে।</a:t>
            </a: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3" name="Cloud Callout 2"/>
          <p:cNvSpPr/>
          <p:nvPr/>
        </p:nvSpPr>
        <p:spPr>
          <a:xfrm>
            <a:off x="3043451" y="300251"/>
            <a:ext cx="7287904" cy="2579427"/>
          </a:xfrm>
          <a:prstGeom prst="cloudCallou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bn-IN" sz="4000" b="1" dirty="0" smtClean="0">
                <a:solidFill>
                  <a:srgbClr val="00B0F0"/>
                </a:solidFill>
              </a:rPr>
              <a:t>এই পাঠে শিক্ষার্থীরা</a:t>
            </a:r>
            <a:endParaRPr lang="en-US" sz="4000" b="1" dirty="0">
              <a:solidFill>
                <a:srgbClr val="00B0F0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2001672" y="4024948"/>
            <a:ext cx="696035" cy="368490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2001672" y="4484994"/>
            <a:ext cx="696035" cy="3684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2001672" y="4983136"/>
            <a:ext cx="696035" cy="36849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2001672" y="5444602"/>
            <a:ext cx="696035" cy="368490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56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600" dirty="0" smtClean="0">
                <a:solidFill>
                  <a:schemeClr val="tx1"/>
                </a:solidFill>
              </a:rPr>
              <a:t>          পদ</a:t>
            </a:r>
            <a:r>
              <a:rPr lang="bn-IN" sz="3600" dirty="0" smtClean="0">
                <a:solidFill>
                  <a:srgbClr val="0070C0"/>
                </a:solidFill>
              </a:rPr>
              <a:t>+</a:t>
            </a:r>
            <a:r>
              <a:rPr lang="bn-IN" sz="3600" dirty="0" smtClean="0">
                <a:solidFill>
                  <a:schemeClr val="tx1"/>
                </a:solidFill>
              </a:rPr>
              <a:t>যুক্তিবিদ্যা</a:t>
            </a:r>
            <a:r>
              <a:rPr lang="bn-IN" sz="3600" dirty="0" smtClean="0">
                <a:solidFill>
                  <a:srgbClr val="0070C0"/>
                </a:solidFill>
              </a:rPr>
              <a:t>=</a:t>
            </a:r>
            <a:r>
              <a:rPr lang="bn-IN" sz="3600" dirty="0" smtClean="0">
                <a:solidFill>
                  <a:schemeClr val="tx1"/>
                </a:solidFill>
              </a:rPr>
              <a:t>যুক্তির উপাদান</a:t>
            </a:r>
            <a:r>
              <a:rPr lang="bn-IN" sz="3600" dirty="0" smtClean="0">
                <a:solidFill>
                  <a:srgbClr val="C00000"/>
                </a:solidFill>
              </a:rPr>
              <a:t>(</a:t>
            </a:r>
            <a:r>
              <a:rPr lang="bn-IN" sz="3600" dirty="0" smtClean="0">
                <a:solidFill>
                  <a:schemeClr val="tx1"/>
                </a:solidFill>
              </a:rPr>
              <a:t>দুইটি</a:t>
            </a:r>
            <a:r>
              <a:rPr lang="bn-IN" sz="3600" dirty="0" smtClean="0">
                <a:solidFill>
                  <a:srgbClr val="C00000"/>
                </a:solidFill>
              </a:rPr>
              <a:t>)</a:t>
            </a:r>
            <a:r>
              <a:rPr lang="bn-IN" sz="3600" dirty="0" smtClean="0">
                <a:solidFill>
                  <a:schemeClr val="tx1"/>
                </a:solidFill>
              </a:rPr>
              <a:t> </a:t>
            </a:r>
          </a:p>
          <a:p>
            <a:r>
              <a:rPr lang="bn-IN" sz="3600" dirty="0" smtClean="0">
                <a:solidFill>
                  <a:schemeClr val="tx1"/>
                </a:solidFill>
              </a:rPr>
              <a:t>           যেমন-</a:t>
            </a:r>
            <a:r>
              <a:rPr lang="bn-IN" sz="3600" dirty="0" smtClean="0">
                <a:solidFill>
                  <a:srgbClr val="C00000"/>
                </a:solidFill>
              </a:rPr>
              <a:t>”</a:t>
            </a:r>
            <a:r>
              <a:rPr lang="bn-IN" sz="3600" dirty="0" smtClean="0">
                <a:solidFill>
                  <a:schemeClr val="tx1"/>
                </a:solidFill>
              </a:rPr>
              <a:t>গরু হয় চতুষ্পদ প্রাণী</a:t>
            </a:r>
            <a:r>
              <a:rPr lang="bn-IN" sz="3600" dirty="0" smtClean="0">
                <a:solidFill>
                  <a:srgbClr val="C00000"/>
                </a:solidFill>
              </a:rPr>
              <a:t>”</a:t>
            </a:r>
          </a:p>
          <a:p>
            <a:r>
              <a:rPr lang="bn-IN" sz="3600" dirty="0" smtClean="0">
                <a:solidFill>
                  <a:schemeClr val="tx1"/>
                </a:solidFill>
              </a:rPr>
              <a:t>           যুক্তি</a:t>
            </a:r>
            <a:r>
              <a:rPr lang="bn-IN" sz="3600" dirty="0" smtClean="0">
                <a:solidFill>
                  <a:srgbClr val="C00000"/>
                </a:solidFill>
              </a:rPr>
              <a:t>,</a:t>
            </a:r>
            <a:r>
              <a:rPr lang="bn-IN" sz="3600" dirty="0" smtClean="0">
                <a:solidFill>
                  <a:schemeClr val="tx1"/>
                </a:solidFill>
              </a:rPr>
              <a:t>যুক্তিবাক্য</a:t>
            </a:r>
            <a:r>
              <a:rPr lang="bn-IN" sz="3600" dirty="0" smtClean="0">
                <a:solidFill>
                  <a:srgbClr val="C00000"/>
                </a:solidFill>
              </a:rPr>
              <a:t>,</a:t>
            </a:r>
            <a:r>
              <a:rPr lang="bn-IN" sz="3600" dirty="0" smtClean="0">
                <a:solidFill>
                  <a:schemeClr val="tx1"/>
                </a:solidFill>
              </a:rPr>
              <a:t>অনুমান</a:t>
            </a:r>
            <a:r>
              <a:rPr lang="bn-IN" sz="3600" dirty="0" smtClean="0">
                <a:solidFill>
                  <a:srgbClr val="C00000"/>
                </a:solidFill>
              </a:rPr>
              <a:t>,</a:t>
            </a:r>
            <a:r>
              <a:rPr lang="bn-IN" sz="3600" dirty="0" smtClean="0">
                <a:solidFill>
                  <a:schemeClr val="tx1"/>
                </a:solidFill>
              </a:rPr>
              <a:t>পদ।</a:t>
            </a:r>
          </a:p>
          <a:p>
            <a:r>
              <a:rPr lang="bn-IN" sz="3600" dirty="0" smtClean="0">
                <a:solidFill>
                  <a:srgbClr val="C00000"/>
                </a:solidFill>
              </a:rPr>
              <a:t> [{</a:t>
            </a:r>
            <a:r>
              <a:rPr lang="en-US" sz="3600" dirty="0" smtClean="0">
                <a:solidFill>
                  <a:srgbClr val="C00000"/>
                </a:solidFill>
              </a:rPr>
              <a:t>“</a:t>
            </a:r>
            <a:r>
              <a:rPr lang="en-US" sz="3600" dirty="0" smtClean="0">
                <a:solidFill>
                  <a:srgbClr val="00B0F0"/>
                </a:solidFill>
              </a:rPr>
              <a:t>TERM</a:t>
            </a:r>
            <a:r>
              <a:rPr lang="en-US" sz="3600" dirty="0" smtClean="0">
                <a:solidFill>
                  <a:srgbClr val="C00000"/>
                </a:solidFill>
              </a:rPr>
              <a:t>”</a:t>
            </a:r>
            <a:r>
              <a:rPr lang="en-US" sz="3600" dirty="0" smtClean="0">
                <a:solidFill>
                  <a:srgbClr val="00B0F0"/>
                </a:solidFill>
              </a:rPr>
              <a:t>&gt;</a:t>
            </a:r>
            <a:r>
              <a:rPr lang="en-US" sz="3600" dirty="0" smtClean="0">
                <a:solidFill>
                  <a:srgbClr val="C00000"/>
                </a:solidFill>
              </a:rPr>
              <a:t>”</a:t>
            </a:r>
            <a:r>
              <a:rPr lang="en-US" sz="3600" dirty="0" smtClean="0">
                <a:solidFill>
                  <a:srgbClr val="00B0F0"/>
                </a:solidFill>
              </a:rPr>
              <a:t>TERMINUS (Latin </a:t>
            </a:r>
            <a:r>
              <a:rPr lang="bn-IN" sz="3600" dirty="0" smtClean="0">
                <a:solidFill>
                  <a:srgbClr val="00B0F0"/>
                </a:solidFill>
              </a:rPr>
              <a:t>শব্দ</a:t>
            </a:r>
            <a:r>
              <a:rPr lang="en-US" sz="3600" dirty="0" smtClean="0">
                <a:solidFill>
                  <a:srgbClr val="00B0F0"/>
                </a:solidFill>
              </a:rPr>
              <a:t>)</a:t>
            </a:r>
            <a:r>
              <a:rPr lang="en-US" sz="3600" dirty="0" smtClean="0">
                <a:solidFill>
                  <a:srgbClr val="C00000"/>
                </a:solidFill>
              </a:rPr>
              <a:t>”</a:t>
            </a:r>
            <a:r>
              <a:rPr lang="en-US" sz="3600" dirty="0" smtClean="0">
                <a:solidFill>
                  <a:srgbClr val="00B0F0"/>
                </a:solidFill>
              </a:rPr>
              <a:t>&gt;</a:t>
            </a:r>
            <a:r>
              <a:rPr lang="bn-IN" sz="3600" dirty="0" smtClean="0">
                <a:solidFill>
                  <a:srgbClr val="FF0000"/>
                </a:solidFill>
              </a:rPr>
              <a:t>প্রান্ত </a:t>
            </a:r>
            <a:r>
              <a:rPr lang="bn-IN" sz="3600" dirty="0" smtClean="0">
                <a:solidFill>
                  <a:srgbClr val="92D050"/>
                </a:solidFill>
              </a:rPr>
              <a:t>বা</a:t>
            </a:r>
            <a:r>
              <a:rPr lang="bn-IN" sz="3600" dirty="0" smtClean="0">
                <a:solidFill>
                  <a:schemeClr val="tx1"/>
                </a:solidFill>
              </a:rPr>
              <a:t>   </a:t>
            </a:r>
            <a:r>
              <a:rPr lang="bn-IN" sz="3600" dirty="0" smtClean="0">
                <a:solidFill>
                  <a:srgbClr val="C00000"/>
                </a:solidFill>
              </a:rPr>
              <a:t>সীমা(রোমান দার্শনিক বিথিয়াস)}</a:t>
            </a:r>
          </a:p>
          <a:p>
            <a:r>
              <a:rPr lang="bn-IN" sz="3600">
                <a:solidFill>
                  <a:srgbClr val="C00000"/>
                </a:solidFill>
              </a:rPr>
              <a:t> </a:t>
            </a:r>
            <a:r>
              <a:rPr lang="bn-IN" sz="3600" smtClean="0">
                <a:solidFill>
                  <a:srgbClr val="C00000"/>
                </a:solidFill>
              </a:rPr>
              <a:t>  </a:t>
            </a:r>
            <a:r>
              <a:rPr lang="en-US" sz="3600" smtClean="0">
                <a:solidFill>
                  <a:srgbClr val="0070C0"/>
                </a:solidFill>
              </a:rPr>
              <a:t>{</a:t>
            </a:r>
            <a:r>
              <a:rPr lang="bn-IN" sz="3600" dirty="0" smtClean="0">
                <a:solidFill>
                  <a:srgbClr val="0070C0"/>
                </a:solidFill>
              </a:rPr>
              <a:t>এরিষ্টটল </a:t>
            </a:r>
            <a:r>
              <a:rPr lang="en-US" sz="3600" dirty="0" smtClean="0">
                <a:solidFill>
                  <a:srgbClr val="0070C0"/>
                </a:solidFill>
              </a:rPr>
              <a:t>Horror(Limit)}</a:t>
            </a:r>
            <a:r>
              <a:rPr lang="bn-IN" sz="3600" dirty="0" smtClean="0">
                <a:solidFill>
                  <a:srgbClr val="0070C0"/>
                </a:solidFill>
              </a:rPr>
              <a:t>]</a:t>
            </a:r>
            <a:endParaRPr lang="bn-IN" sz="3600" dirty="0" smtClean="0">
              <a:solidFill>
                <a:srgbClr val="C00000"/>
              </a:solidFill>
            </a:endParaRPr>
          </a:p>
          <a:p>
            <a:r>
              <a:rPr lang="bn-IN" sz="3600" dirty="0" smtClean="0">
                <a:solidFill>
                  <a:srgbClr val="0070C0"/>
                </a:solidFill>
              </a:rPr>
              <a:t>              অর্থাৎ</a:t>
            </a:r>
            <a:r>
              <a:rPr lang="bn-IN" sz="3600" dirty="0" smtClean="0">
                <a:solidFill>
                  <a:srgbClr val="C00000"/>
                </a:solidFill>
              </a:rPr>
              <a:t>,</a:t>
            </a:r>
            <a:r>
              <a:rPr lang="bn-IN" sz="3600" dirty="0" smtClean="0">
                <a:solidFill>
                  <a:schemeClr val="tx1"/>
                </a:solidFill>
              </a:rPr>
              <a:t>উদ্দেশ্য ও বিধেয়</a:t>
            </a:r>
          </a:p>
          <a:p>
            <a:r>
              <a:rPr lang="bn-IN" sz="3600" dirty="0" smtClean="0">
                <a:solidFill>
                  <a:srgbClr val="0070C0"/>
                </a:solidFill>
              </a:rPr>
              <a:t>              যেমন</a:t>
            </a:r>
            <a:r>
              <a:rPr lang="bn-IN" sz="3600" dirty="0" smtClean="0">
                <a:solidFill>
                  <a:srgbClr val="C00000"/>
                </a:solidFill>
              </a:rPr>
              <a:t>-</a:t>
            </a:r>
            <a:r>
              <a:rPr lang="bn-IN" sz="3600" dirty="0" smtClean="0">
                <a:solidFill>
                  <a:schemeClr val="tx1"/>
                </a:solidFill>
              </a:rPr>
              <a:t>মানুষ হয় মেধাবি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84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u="sng" dirty="0" smtClean="0">
                <a:solidFill>
                  <a:srgbClr val="00B0F0"/>
                </a:solidFill>
              </a:rPr>
              <a:t>একক কাজ</a:t>
            </a:r>
          </a:p>
          <a:p>
            <a:pPr algn="ctr"/>
            <a:endParaRPr lang="bn-IN" sz="4000" u="sng" dirty="0" smtClean="0">
              <a:solidFill>
                <a:srgbClr val="00B050"/>
              </a:solidFill>
            </a:endParaRPr>
          </a:p>
          <a:p>
            <a:r>
              <a:rPr lang="bn-IN" sz="2800" dirty="0" smtClean="0">
                <a:solidFill>
                  <a:srgbClr val="00B050"/>
                </a:solidFill>
              </a:rPr>
              <a:t>                     যুক্তির উপাদান কি?</a:t>
            </a:r>
          </a:p>
          <a:p>
            <a:r>
              <a:rPr lang="bn-IN" sz="2800" dirty="0" smtClean="0">
                <a:solidFill>
                  <a:srgbClr val="00B050"/>
                </a:solidFill>
              </a:rPr>
              <a:t>                     অনুমান কাকে বলে?</a:t>
            </a:r>
          </a:p>
          <a:p>
            <a:r>
              <a:rPr lang="bn-IN" sz="2800" dirty="0" smtClean="0">
                <a:solidFill>
                  <a:schemeClr val="tx1"/>
                </a:solidFill>
              </a:rPr>
              <a:t>                     </a:t>
            </a:r>
            <a:r>
              <a:rPr lang="bn-IN" sz="2800" dirty="0" smtClean="0">
                <a:solidFill>
                  <a:srgbClr val="7030A0"/>
                </a:solidFill>
              </a:rPr>
              <a:t>প্রান্ত বা সীমা কি?</a:t>
            </a:r>
          </a:p>
          <a:p>
            <a:r>
              <a:rPr lang="bn-IN" sz="2800" dirty="0" smtClean="0">
                <a:solidFill>
                  <a:srgbClr val="7030A0"/>
                </a:solidFill>
              </a:rPr>
              <a:t>                     প্রান্ত বা সীমা কোথায় বসে?</a:t>
            </a:r>
          </a:p>
          <a:p>
            <a:pPr algn="ctr"/>
            <a:endParaRPr lang="bn-IN" sz="2800" dirty="0" smtClean="0">
              <a:solidFill>
                <a:schemeClr val="tx1"/>
              </a:solidFill>
            </a:endParaRPr>
          </a:p>
          <a:p>
            <a:pPr algn="ctr"/>
            <a:endParaRPr lang="en-US" sz="3600" u="sng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69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dirty="0" smtClean="0">
                <a:solidFill>
                  <a:srgbClr val="0070C0"/>
                </a:solidFill>
              </a:rPr>
              <a:t>ব্যাপক অর্থে পদঃ</a:t>
            </a:r>
            <a:r>
              <a:rPr lang="bn-IN" sz="2800" dirty="0" smtClean="0">
                <a:solidFill>
                  <a:schemeClr val="tx1"/>
                </a:solidFill>
              </a:rPr>
              <a:t>উদ্দেশ্য ও বিধেয়রূপে ব্যবহারযোগ্য শব্দ বা </a:t>
            </a:r>
            <a:r>
              <a:rPr lang="bn-IN" sz="2800" dirty="0">
                <a:solidFill>
                  <a:schemeClr val="tx1"/>
                </a:solidFill>
              </a:rPr>
              <a:t>শব্দ </a:t>
            </a:r>
            <a:r>
              <a:rPr lang="bn-IN" sz="2800" dirty="0" smtClean="0">
                <a:solidFill>
                  <a:schemeClr val="tx1"/>
                </a:solidFill>
              </a:rPr>
              <a:t>সমষ্টি। </a:t>
            </a:r>
            <a:endParaRPr lang="bn-IN" sz="3200" dirty="0" smtClean="0">
              <a:solidFill>
                <a:schemeClr val="tx1"/>
              </a:solidFill>
            </a:endParaRPr>
          </a:p>
          <a:p>
            <a:endParaRPr lang="bn-IN" sz="3200" dirty="0" smtClean="0">
              <a:solidFill>
                <a:schemeClr val="tx1"/>
              </a:solidFill>
            </a:endParaRPr>
          </a:p>
          <a:p>
            <a:r>
              <a:rPr lang="bn-IN" sz="2800" dirty="0" smtClean="0">
                <a:solidFill>
                  <a:schemeClr val="tx1"/>
                </a:solidFill>
              </a:rPr>
              <a:t>                              যেমন-মানুষ,কাক ইত্যাদি।</a:t>
            </a:r>
          </a:p>
          <a:p>
            <a:r>
              <a:rPr lang="bn-IN" sz="3200" dirty="0" smtClean="0">
                <a:solidFill>
                  <a:schemeClr val="tx1"/>
                </a:solidFill>
              </a:rPr>
              <a:t>   </a:t>
            </a:r>
          </a:p>
          <a:p>
            <a:r>
              <a:rPr lang="bn-IN" sz="3200" dirty="0" smtClean="0">
                <a:solidFill>
                  <a:srgbClr val="0070C0"/>
                </a:solidFill>
              </a:rPr>
              <a:t>সংকীর্ণ অর্থে পদঃ</a:t>
            </a:r>
            <a:r>
              <a:rPr lang="bn-IN" sz="2800" dirty="0" smtClean="0">
                <a:solidFill>
                  <a:schemeClr val="tx1"/>
                </a:solidFill>
              </a:rPr>
              <a:t>উদ্দেশ্য </a:t>
            </a:r>
            <a:r>
              <a:rPr lang="bn-IN" sz="2800" dirty="0">
                <a:solidFill>
                  <a:schemeClr val="tx1"/>
                </a:solidFill>
              </a:rPr>
              <a:t>ও </a:t>
            </a:r>
            <a:r>
              <a:rPr lang="bn-IN" sz="2800" dirty="0" smtClean="0">
                <a:solidFill>
                  <a:schemeClr val="tx1"/>
                </a:solidFill>
              </a:rPr>
              <a:t>বিধেয়রূপে ব্যবহৃত হয়েছে।</a:t>
            </a:r>
          </a:p>
          <a:p>
            <a:r>
              <a:rPr lang="bn-IN" sz="2800" dirty="0" smtClean="0">
                <a:solidFill>
                  <a:schemeClr val="tx1"/>
                </a:solidFill>
              </a:rPr>
              <a:t>                             </a:t>
            </a:r>
          </a:p>
          <a:p>
            <a:r>
              <a:rPr lang="bn-IN" sz="2800" dirty="0">
                <a:solidFill>
                  <a:schemeClr val="tx1"/>
                </a:solidFill>
              </a:rPr>
              <a:t> </a:t>
            </a:r>
            <a:r>
              <a:rPr lang="bn-IN" sz="2800" dirty="0" smtClean="0">
                <a:solidFill>
                  <a:schemeClr val="tx1"/>
                </a:solidFill>
              </a:rPr>
              <a:t>                            যেমন-আজিজ হয় চতুর।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02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167821565"/>
              </p:ext>
            </p:extLst>
          </p:nvPr>
        </p:nvGraphicFramePr>
        <p:xfrm>
          <a:off x="13648" y="0"/>
          <a:ext cx="12192001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Down Arrow 3"/>
          <p:cNvSpPr/>
          <p:nvPr/>
        </p:nvSpPr>
        <p:spPr>
          <a:xfrm>
            <a:off x="1910687" y="1897039"/>
            <a:ext cx="327546" cy="13511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10292687" y="1897039"/>
            <a:ext cx="327546" cy="13511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6723797" y="1897039"/>
            <a:ext cx="327546" cy="13511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922" y="4662416"/>
            <a:ext cx="3275462" cy="723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000" dirty="0" smtClean="0">
                <a:solidFill>
                  <a:schemeClr val="tx1"/>
                </a:solidFill>
              </a:rPr>
              <a:t>এবং,যদি,তাহলে,একটি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32060" y="4691418"/>
            <a:ext cx="2579427" cy="7813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>
                <a:solidFill>
                  <a:schemeClr val="tx1"/>
                </a:solidFill>
              </a:rPr>
              <a:t>মানুষ,গরু,চিনি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330519" y="4662416"/>
            <a:ext cx="2579427" cy="7813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>
                <a:solidFill>
                  <a:schemeClr val="tx1"/>
                </a:solidFill>
              </a:rPr>
              <a:t>হায়,আহা,ওহ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77923" y="5568287"/>
            <a:ext cx="3275462" cy="941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chemeClr val="tx1"/>
                </a:solidFill>
              </a:rPr>
              <a:t>একটি ছাত্র হয় মেধাবী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303223" y="5575111"/>
            <a:ext cx="2606723" cy="9348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000" dirty="0" smtClean="0">
                <a:solidFill>
                  <a:schemeClr val="tx1"/>
                </a:solidFill>
              </a:rPr>
              <a:t>হায় আমি গরিব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32060" y="5612643"/>
            <a:ext cx="2579427" cy="8973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>
                <a:solidFill>
                  <a:schemeClr val="tx1"/>
                </a:solidFill>
              </a:rPr>
              <a:t>চিনি হয় মিষ্টি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26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19237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rgbClr val="0070C0"/>
                </a:solidFill>
              </a:rPr>
              <a:t>পদ ও শব্দের মধ্যে তফাৎঃ</a:t>
            </a:r>
          </a:p>
          <a:p>
            <a:r>
              <a:rPr lang="bn-IN" sz="2000" dirty="0" smtClean="0">
                <a:solidFill>
                  <a:schemeClr val="tx1"/>
                </a:solidFill>
              </a:rPr>
              <a:t>               </a:t>
            </a:r>
          </a:p>
          <a:p>
            <a:r>
              <a:rPr lang="bn-IN" sz="2000" dirty="0" smtClean="0">
                <a:solidFill>
                  <a:schemeClr val="tx1"/>
                </a:solidFill>
              </a:rPr>
              <a:t>         </a:t>
            </a:r>
            <a:r>
              <a:rPr lang="bn-IN" sz="2000" b="1" dirty="0" smtClean="0">
                <a:solidFill>
                  <a:schemeClr val="tx1"/>
                </a:solidFill>
              </a:rPr>
              <a:t>একটি শব্দ এক বা একাধিক অক্ষর দ্বরা গঠিত।কিন্তু একটি পদ এক বা একাধিক শব্দ দ্বরা গঠিত।</a:t>
            </a:r>
          </a:p>
          <a:p>
            <a:r>
              <a:rPr lang="bn-IN" sz="2000" b="1" dirty="0" smtClean="0">
                <a:solidFill>
                  <a:schemeClr val="tx1"/>
                </a:solidFill>
              </a:rPr>
              <a:t>               </a:t>
            </a:r>
          </a:p>
          <a:p>
            <a:r>
              <a:rPr lang="bn-IN" sz="2000" b="1" dirty="0" smtClean="0">
                <a:solidFill>
                  <a:schemeClr val="tx1"/>
                </a:solidFill>
              </a:rPr>
              <a:t>          সকল শব্দই পদ নয়।কিন্তু পদই শব্দ।</a:t>
            </a:r>
          </a:p>
          <a:p>
            <a:r>
              <a:rPr lang="bn-IN" sz="2000" b="1" dirty="0" smtClean="0">
                <a:solidFill>
                  <a:schemeClr val="tx1"/>
                </a:solidFill>
              </a:rPr>
              <a:t>               </a:t>
            </a:r>
            <a:endParaRPr lang="bn-IN" sz="2000" dirty="0" smtClean="0">
              <a:solidFill>
                <a:schemeClr val="tx1"/>
              </a:solidFill>
            </a:endParaRPr>
          </a:p>
          <a:p>
            <a:r>
              <a:rPr lang="bn-IN" dirty="0" smtClean="0">
                <a:solidFill>
                  <a:schemeClr val="tx1"/>
                </a:solidFill>
              </a:rPr>
              <a:t>          একটি শব্দের একাধিক অর্থ থাকতে পারে।কিন্তু যুক্তিবাক্যে ব্যবহৃত প্রত্যেকটি পদ মাত্র একটি অর্থই নির্দেশ   করে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I</a:t>
            </a:r>
            <a:endParaRPr lang="bn-IN" dirty="0" smtClean="0">
              <a:solidFill>
                <a:schemeClr val="tx1"/>
              </a:solidFill>
            </a:endParaRPr>
          </a:p>
          <a:p>
            <a:endParaRPr lang="bn-IN" sz="2000" dirty="0" smtClean="0">
              <a:solidFill>
                <a:schemeClr val="tx1"/>
              </a:solidFill>
            </a:endParaRPr>
          </a:p>
          <a:p>
            <a:r>
              <a:rPr lang="bn-IN" sz="2000" dirty="0">
                <a:solidFill>
                  <a:schemeClr val="tx1"/>
                </a:solidFill>
              </a:rPr>
              <a:t> </a:t>
            </a:r>
            <a:r>
              <a:rPr lang="bn-IN" sz="2000" dirty="0" smtClean="0">
                <a:solidFill>
                  <a:schemeClr val="tx1"/>
                </a:solidFill>
              </a:rPr>
              <a:t>           শব্দ দ্বারা আমাদের মনের চিন্তা,অনুভূতি,ইত্যাদি প্রকাশিত হয় কিন্তু পদ দ্বারা কেবল চিন্তা প্রকাশিত হয়।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4-Point Star 2"/>
          <p:cNvSpPr/>
          <p:nvPr/>
        </p:nvSpPr>
        <p:spPr>
          <a:xfrm>
            <a:off x="272946" y="2983170"/>
            <a:ext cx="272955" cy="232011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4-Point Star 3"/>
          <p:cNvSpPr/>
          <p:nvPr/>
        </p:nvSpPr>
        <p:spPr>
          <a:xfrm>
            <a:off x="286599" y="3563201"/>
            <a:ext cx="272955" cy="232011"/>
          </a:xfrm>
          <a:prstGeom prst="star4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4-Point Star 4"/>
          <p:cNvSpPr/>
          <p:nvPr/>
        </p:nvSpPr>
        <p:spPr>
          <a:xfrm>
            <a:off x="286599" y="4752833"/>
            <a:ext cx="272955" cy="232011"/>
          </a:xfrm>
          <a:prstGeom prst="star4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4-Point Star 5"/>
          <p:cNvSpPr/>
          <p:nvPr/>
        </p:nvSpPr>
        <p:spPr>
          <a:xfrm>
            <a:off x="286599" y="4219434"/>
            <a:ext cx="272955" cy="232011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09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19237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u="sng" dirty="0" smtClean="0">
                <a:solidFill>
                  <a:schemeClr val="accent2"/>
                </a:solidFill>
              </a:rPr>
              <a:t>দলীয় কাজ</a:t>
            </a:r>
          </a:p>
          <a:p>
            <a:r>
              <a:rPr lang="bn-IN" sz="3600" dirty="0" smtClean="0">
                <a:solidFill>
                  <a:srgbClr val="7030A0"/>
                </a:solidFill>
              </a:rPr>
              <a:t>               </a:t>
            </a:r>
          </a:p>
          <a:p>
            <a:r>
              <a:rPr lang="bn-IN" sz="3600" dirty="0">
                <a:solidFill>
                  <a:srgbClr val="7030A0"/>
                </a:solidFill>
              </a:rPr>
              <a:t> </a:t>
            </a:r>
            <a:r>
              <a:rPr lang="bn-IN" sz="3600" dirty="0" smtClean="0">
                <a:solidFill>
                  <a:srgbClr val="7030A0"/>
                </a:solidFill>
              </a:rPr>
              <a:t>              শালিক</a:t>
            </a:r>
            <a:r>
              <a:rPr lang="bn-IN" sz="3600" dirty="0" smtClean="0">
                <a:solidFill>
                  <a:schemeClr val="tx1"/>
                </a:solidFill>
              </a:rPr>
              <a:t>-</a:t>
            </a:r>
            <a:r>
              <a:rPr lang="bn-IN" sz="2800" dirty="0" smtClean="0">
                <a:solidFill>
                  <a:schemeClr val="tx1"/>
                </a:solidFill>
              </a:rPr>
              <a:t>পদ ও বাক্যের মধ্যে সম্পর্ক দেখাও।</a:t>
            </a:r>
            <a:endParaRPr lang="bn-IN" sz="3200" dirty="0" smtClean="0">
              <a:solidFill>
                <a:schemeClr val="tx1"/>
              </a:solidFill>
            </a:endParaRPr>
          </a:p>
          <a:p>
            <a:r>
              <a:rPr lang="bn-IN" sz="3200" dirty="0" smtClean="0">
                <a:solidFill>
                  <a:srgbClr val="0070C0"/>
                </a:solidFill>
              </a:rPr>
              <a:t>                 দোয়েল</a:t>
            </a:r>
            <a:r>
              <a:rPr lang="bn-IN" sz="3200" dirty="0" smtClean="0">
                <a:solidFill>
                  <a:schemeClr val="tx1"/>
                </a:solidFill>
              </a:rPr>
              <a:t>-</a:t>
            </a:r>
            <a:r>
              <a:rPr lang="bn-IN" sz="2800" dirty="0" smtClean="0">
                <a:solidFill>
                  <a:schemeClr val="tx1"/>
                </a:solidFill>
              </a:rPr>
              <a:t>বাক্য ও যুক্তিবাক্যের মধ্যে সম্পর্ক দেখাও।</a:t>
            </a:r>
          </a:p>
          <a:p>
            <a:r>
              <a:rPr lang="bn-IN" sz="3200" dirty="0" smtClean="0">
                <a:solidFill>
                  <a:srgbClr val="00B0F0"/>
                </a:solidFill>
              </a:rPr>
              <a:t>                 টিয়া</a:t>
            </a:r>
            <a:r>
              <a:rPr lang="bn-IN" sz="2800" dirty="0" smtClean="0">
                <a:solidFill>
                  <a:schemeClr val="tx1"/>
                </a:solidFill>
              </a:rPr>
              <a:t>-পদ ও শব্দের মধ্যে তফাৎ দেখাও।</a:t>
            </a:r>
          </a:p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40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19237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rgbClr val="00B0F0"/>
                </a:solidFill>
              </a:rPr>
              <a:t>মূল্যায়ন</a:t>
            </a:r>
          </a:p>
          <a:p>
            <a:endParaRPr lang="bn-IN" sz="2800" dirty="0" smtClean="0">
              <a:solidFill>
                <a:schemeClr val="tx1"/>
              </a:solidFill>
            </a:endParaRPr>
          </a:p>
          <a:p>
            <a:endParaRPr lang="bn-IN" sz="2800" dirty="0">
              <a:solidFill>
                <a:schemeClr val="tx1"/>
              </a:solidFill>
            </a:endParaRPr>
          </a:p>
          <a:p>
            <a:r>
              <a:rPr lang="bn-IN" sz="2800" dirty="0" smtClean="0">
                <a:solidFill>
                  <a:schemeClr val="tx1"/>
                </a:solidFill>
              </a:rPr>
              <a:t>                 ১.পদ কি?</a:t>
            </a:r>
          </a:p>
          <a:p>
            <a:r>
              <a:rPr lang="bn-IN" sz="2800" dirty="0" smtClean="0">
                <a:solidFill>
                  <a:schemeClr val="tx1"/>
                </a:solidFill>
              </a:rPr>
              <a:t>                 ২.প্রান্ত কি?</a:t>
            </a:r>
          </a:p>
          <a:p>
            <a:r>
              <a:rPr lang="bn-IN" sz="2800" dirty="0" smtClean="0">
                <a:solidFill>
                  <a:schemeClr val="tx1"/>
                </a:solidFill>
              </a:rPr>
              <a:t>                 ৩.পদাযোগ্য শব্দ কি?</a:t>
            </a:r>
          </a:p>
          <a:p>
            <a:r>
              <a:rPr lang="bn-IN" sz="2800" dirty="0" smtClean="0">
                <a:solidFill>
                  <a:schemeClr val="tx1"/>
                </a:solidFill>
              </a:rPr>
              <a:t>                 ৪.শব্দ কয় প্রকার?</a:t>
            </a:r>
          </a:p>
          <a:p>
            <a:r>
              <a:rPr lang="bn-IN" sz="2800" dirty="0" smtClean="0">
                <a:solidFill>
                  <a:schemeClr val="tx1"/>
                </a:solidFill>
              </a:rPr>
              <a:t>                 ৫.সকল শব্দই কি পদ?</a:t>
            </a:r>
          </a:p>
          <a:p>
            <a:r>
              <a:rPr lang="bn-IN" sz="2800" dirty="0" smtClean="0">
                <a:solidFill>
                  <a:schemeClr val="tx1"/>
                </a:solidFill>
              </a:rPr>
              <a:t>                 ৬.পদ কি শব্দ?</a:t>
            </a:r>
          </a:p>
          <a:p>
            <a:r>
              <a:rPr lang="bn-IN" sz="2800" dirty="0" smtClean="0">
                <a:solidFill>
                  <a:schemeClr val="tx1"/>
                </a:solidFill>
              </a:rPr>
              <a:t>                 ৭.</a:t>
            </a:r>
            <a:r>
              <a:rPr lang="en-US" sz="2800" dirty="0" smtClean="0">
                <a:solidFill>
                  <a:schemeClr val="tx1"/>
                </a:solidFill>
              </a:rPr>
              <a:t>Term </a:t>
            </a:r>
            <a:r>
              <a:rPr lang="bn-IN" sz="2800" dirty="0" smtClean="0">
                <a:solidFill>
                  <a:schemeClr val="tx1"/>
                </a:solidFill>
              </a:rPr>
              <a:t>শব্দটির অর্থ কি?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89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rgbClr val="00B050"/>
                </a:solidFill>
              </a:rPr>
              <a:t>বড়ীর কাজ</a:t>
            </a:r>
          </a:p>
          <a:p>
            <a:pPr algn="ctr"/>
            <a:endParaRPr lang="bn-IN" sz="3200" b="1" dirty="0" smtClean="0">
              <a:solidFill>
                <a:srgbClr val="00B0F0"/>
              </a:solidFill>
            </a:endParaRPr>
          </a:p>
          <a:p>
            <a:pPr algn="ctr"/>
            <a:r>
              <a:rPr lang="bn-IN" sz="3200" b="1" dirty="0" smtClean="0">
                <a:solidFill>
                  <a:srgbClr val="00B0F0"/>
                </a:solidFill>
              </a:rPr>
              <a:t>    বাস্তব উদাহরণের সাহায্যে শব্দের শ্রেণীকরণ দেখাও।</a:t>
            </a:r>
            <a:endParaRPr lang="en-US" sz="3200" b="1" dirty="0">
              <a:solidFill>
                <a:srgbClr val="00B0F0"/>
              </a:solidFill>
            </a:endParaRPr>
          </a:p>
        </p:txBody>
      </p:sp>
      <p:sp>
        <p:nvSpPr>
          <p:cNvPr id="3" name="Notched Right Arrow 2"/>
          <p:cNvSpPr/>
          <p:nvPr/>
        </p:nvSpPr>
        <p:spPr>
          <a:xfrm>
            <a:off x="354842" y="3616656"/>
            <a:ext cx="846161" cy="559558"/>
          </a:xfrm>
          <a:prstGeom prst="notch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50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573" y="0"/>
            <a:ext cx="5627427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564573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</a:bodyPr>
          <a:lstStyle/>
          <a:p>
            <a:pPr algn="ctr"/>
            <a:r>
              <a:rPr lang="bn-IN" sz="700" dirty="0" smtClean="0">
                <a:solidFill>
                  <a:srgbClr val="00B0F0"/>
                </a:solidFill>
              </a:rPr>
              <a:t>ধন্যবাদ</a:t>
            </a:r>
            <a:endParaRPr lang="en-US" sz="7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44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Custom 1">
      <a:majorFont>
        <a:latin typeface="NikoshBAN"/>
        <a:ea typeface=""/>
        <a:cs typeface=""/>
      </a:majorFont>
      <a:minorFont>
        <a:latin typeface="NikoshBAN"/>
        <a:ea typeface=""/>
        <a:cs typeface="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224</TotalTime>
  <Words>346</Words>
  <Application>Microsoft Office PowerPoint</Application>
  <PresentationFormat>Widescreen</PresentationFormat>
  <Paragraphs>90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NikoshBAN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fahad</dc:creator>
  <cp:lastModifiedBy>fahad</cp:lastModifiedBy>
  <cp:revision>64</cp:revision>
  <dcterms:created xsi:type="dcterms:W3CDTF">2019-09-05T15:40:58Z</dcterms:created>
  <dcterms:modified xsi:type="dcterms:W3CDTF">2019-10-27T02:53:35Z</dcterms:modified>
</cp:coreProperties>
</file>