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2" r:id="rId4"/>
    <p:sldId id="331" r:id="rId5"/>
    <p:sldId id="290" r:id="rId6"/>
    <p:sldId id="327" r:id="rId7"/>
    <p:sldId id="321" r:id="rId8"/>
    <p:sldId id="294" r:id="rId9"/>
    <p:sldId id="309" r:id="rId10"/>
    <p:sldId id="302" r:id="rId11"/>
    <p:sldId id="323" r:id="rId12"/>
    <p:sldId id="328" r:id="rId13"/>
    <p:sldId id="330" r:id="rId14"/>
    <p:sldId id="329" r:id="rId15"/>
    <p:sldId id="310" r:id="rId16"/>
    <p:sldId id="311" r:id="rId17"/>
    <p:sldId id="312" r:id="rId18"/>
    <p:sldId id="315" r:id="rId19"/>
    <p:sldId id="326" r:id="rId20"/>
    <p:sldId id="316" r:id="rId21"/>
    <p:sldId id="317" r:id="rId22"/>
    <p:sldId id="318" r:id="rId23"/>
    <p:sldId id="320" r:id="rId24"/>
    <p:sldId id="274"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70" d="100"/>
          <a:sy n="70" d="100"/>
        </p:scale>
        <p:origin x="139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07-Jul-19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07-Jul-19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07-Jul-19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07-Jul-19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07-Jul-19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07-Jul-19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07-Jul-19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07-Jul-19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07-Jul-19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 Id="rId5" Type="http://schemas.openxmlformats.org/officeDocument/2006/relationships/image" Target="../media/image12.jpg"/><Relationship Id="rId4" Type="http://schemas.openxmlformats.org/officeDocument/2006/relationships/image" Target="../media/image11.jpg"/></Relationships>
</file>

<file path=ppt/slides/_rels/slide1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7.xml"/><Relationship Id="rId5" Type="http://schemas.openxmlformats.org/officeDocument/2006/relationships/image" Target="../media/image21.jpg"/><Relationship Id="rId4" Type="http://schemas.openxmlformats.org/officeDocument/2006/relationships/image" Target="../media/image20.jp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0"/>
            <a:ext cx="9144000" cy="6858000"/>
            <a:chOff x="0" y="0"/>
            <a:chExt cx="9144000" cy="6858000"/>
          </a:xfrm>
        </p:grpSpPr>
        <p:sp>
          <p:nvSpPr>
            <p:cNvPr id="6" name="Rectangle 5"/>
            <p:cNvSpPr/>
            <p:nvPr/>
          </p:nvSpPr>
          <p:spPr>
            <a:xfrm>
              <a:off x="0" y="0"/>
              <a:ext cx="9144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Punched Tape 6"/>
            <p:cNvSpPr/>
            <p:nvPr/>
          </p:nvSpPr>
          <p:spPr>
            <a:xfrm>
              <a:off x="1143000" y="533400"/>
              <a:ext cx="7086600" cy="2438400"/>
            </a:xfrm>
            <a:prstGeom prst="flowChartPunchedTape">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ysClr val="windowText" lastClr="000000"/>
                  </a:solidFill>
                  <a:latin typeface="NikoshBAN" pitchFamily="2" charset="0"/>
                  <a:cs typeface="NikoshBAN" pitchFamily="2" charset="0"/>
                </a:rPr>
                <a:t>সবাইকে স্বাগতম </a:t>
              </a:r>
              <a:endParaRPr lang="en-US" sz="4800" dirty="0">
                <a:solidFill>
                  <a:sysClr val="windowText" lastClr="000000"/>
                </a:solidFill>
                <a:latin typeface="NikoshBAN" pitchFamily="2" charset="0"/>
                <a:cs typeface="NikoshBAN" pitchFamily="2" charset="0"/>
              </a:endParaRPr>
            </a:p>
          </p:txBody>
        </p:sp>
        <p:pic>
          <p:nvPicPr>
            <p:cNvPr id="8" name="Picture 7" descr="rose1-247x300.jpg"/>
            <p:cNvPicPr>
              <a:picLocks noChangeAspect="1"/>
            </p:cNvPicPr>
            <p:nvPr/>
          </p:nvPicPr>
          <p:blipFill>
            <a:blip r:embed="rId3" cstate="print"/>
            <a:stretch>
              <a:fillRect/>
            </a:stretch>
          </p:blipFill>
          <p:spPr>
            <a:xfrm rot="4051668">
              <a:off x="3242403" y="879833"/>
              <a:ext cx="3365146" cy="7737854"/>
            </a:xfrm>
            <a:prstGeom prst="cloudCallout">
              <a:avLst/>
            </a:prstGeom>
            <a:ln>
              <a:solidFill>
                <a:srgbClr val="C00000"/>
              </a:solidFill>
            </a:ln>
          </p:spPr>
        </p:pic>
      </p:gr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0"/>
            <a:ext cx="8686800" cy="6740307"/>
          </a:xfrm>
          <a:prstGeom prst="rect">
            <a:avLst/>
          </a:prstGeom>
          <a:noFill/>
        </p:spPr>
        <p:txBody>
          <a:bodyPr wrap="square" rtlCol="0">
            <a:spAutoFit/>
          </a:bodyPr>
          <a:lstStyle/>
          <a:p>
            <a:r>
              <a:rPr lang="bn-BD" sz="4800" dirty="0" smtClean="0">
                <a:solidFill>
                  <a:srgbClr val="FF0000"/>
                </a:solidFill>
                <a:latin typeface="NikoshBAN" panose="02000000000000000000" pitchFamily="2" charset="0"/>
                <a:cs typeface="NikoshBAN" panose="02000000000000000000" pitchFamily="2" charset="0"/>
              </a:rPr>
              <a:t>পুকুর নির্বাচনঃ-</a:t>
            </a:r>
          </a:p>
          <a:p>
            <a:r>
              <a:rPr lang="bn-BD" sz="3200" dirty="0" smtClean="0">
                <a:latin typeface="NikoshBAN" panose="02000000000000000000" pitchFamily="2" charset="0"/>
                <a:cs typeface="NikoshBAN" panose="02000000000000000000" pitchFamily="2" charset="0"/>
              </a:rPr>
              <a:t>*পুকুরটি খোলামেলা পরিবেশে এবৎ বাড়ির আসে পাশে হতে হবে।</a:t>
            </a:r>
          </a:p>
          <a:p>
            <a:endParaRPr lang="en-US" sz="3200" dirty="0" smtClean="0">
              <a:latin typeface="NikoshBAN" panose="02000000000000000000" pitchFamily="2" charset="0"/>
              <a:cs typeface="NikoshBAN" panose="02000000000000000000" pitchFamily="2" charset="0"/>
            </a:endParaRPr>
          </a:p>
          <a:p>
            <a:r>
              <a:rPr lang="bn-BD" sz="3200" dirty="0" smtClean="0">
                <a:latin typeface="NikoshBAN" panose="02000000000000000000" pitchFamily="2" charset="0"/>
                <a:cs typeface="NikoshBAN" panose="02000000000000000000" pitchFamily="2" charset="0"/>
              </a:rPr>
              <a:t>*মাটির গুণাগুণ পুকুরের জন্য খুব গুরুত্বপূর্ণ, সাধারণত দো-আঁশ, এঁটেল দো-আঁশ,ও এঁটেল মাটি পুকুরের জন্য ভাল।</a:t>
            </a:r>
          </a:p>
          <a:p>
            <a:endParaRPr lang="en-US" sz="3200" dirty="0" smtClean="0">
              <a:latin typeface="NikoshBAN" panose="02000000000000000000" pitchFamily="2" charset="0"/>
              <a:cs typeface="NikoshBAN" panose="02000000000000000000" pitchFamily="2" charset="0"/>
            </a:endParaRPr>
          </a:p>
          <a:p>
            <a:r>
              <a:rPr lang="bn-BD" sz="3200" dirty="0" smtClean="0">
                <a:latin typeface="NikoshBAN" panose="02000000000000000000" pitchFamily="2" charset="0"/>
                <a:cs typeface="NikoshBAN" panose="02000000000000000000" pitchFamily="2" charset="0"/>
              </a:rPr>
              <a:t>*পুকুরের আয়তন কমপক্ষে ১০ শতাংশ হতে হবে।  ৩০  শতাংশ থেকে ১ একর আয়তনের পুকুর মাছ চাষের জন্য বেশি উপযোগী।</a:t>
            </a:r>
          </a:p>
          <a:p>
            <a:r>
              <a:rPr lang="bn-BD" sz="3200" dirty="0" smtClean="0">
                <a:latin typeface="NikoshBAN" panose="02000000000000000000" pitchFamily="2" charset="0"/>
                <a:cs typeface="NikoshBAN" panose="02000000000000000000" pitchFamily="2" charset="0"/>
              </a:rPr>
              <a:t>  </a:t>
            </a:r>
            <a:endParaRPr lang="en-US" sz="3200" dirty="0" smtClean="0">
              <a:latin typeface="NikoshBAN" panose="02000000000000000000" pitchFamily="2" charset="0"/>
              <a:cs typeface="NikoshBAN" panose="02000000000000000000" pitchFamily="2" charset="0"/>
            </a:endParaRPr>
          </a:p>
          <a:p>
            <a:r>
              <a:rPr lang="en-US" sz="3200" dirty="0" smtClean="0">
                <a:latin typeface="NikoshBAN" panose="02000000000000000000" pitchFamily="2" charset="0"/>
                <a:cs typeface="NikoshBAN" panose="02000000000000000000" pitchFamily="2" charset="0"/>
              </a:rPr>
              <a:t>*</a:t>
            </a:r>
            <a:r>
              <a:rPr lang="en-US" sz="3200" dirty="0" err="1" smtClean="0">
                <a:latin typeface="NikoshBAN" panose="02000000000000000000" pitchFamily="2" charset="0"/>
                <a:cs typeface="NikoshBAN" panose="02000000000000000000" pitchFamily="2" charset="0"/>
              </a:rPr>
              <a:t>পুকুরের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গভীরতা</a:t>
            </a:r>
            <a:r>
              <a:rPr lang="en-US" sz="3200" dirty="0" smtClean="0">
                <a:latin typeface="NikoshBAN" panose="02000000000000000000" pitchFamily="2" charset="0"/>
                <a:cs typeface="NikoshBAN" panose="02000000000000000000" pitchFamily="2" charset="0"/>
              </a:rPr>
              <a:t> ২-৩ </a:t>
            </a:r>
            <a:r>
              <a:rPr lang="en-US" sz="3200" dirty="0" err="1" smtClean="0">
                <a:latin typeface="NikoshBAN" panose="02000000000000000000" pitchFamily="2" charset="0"/>
                <a:cs typeface="NikoshBAN" panose="02000000000000000000" pitchFamily="2" charset="0"/>
              </a:rPr>
              <a:t>মিটার</a:t>
            </a:r>
            <a:r>
              <a:rPr lang="en-US" sz="3200" dirty="0" smtClean="0">
                <a:latin typeface="NikoshBAN" panose="02000000000000000000" pitchFamily="2" charset="0"/>
                <a:cs typeface="NikoshBAN" panose="02000000000000000000" pitchFamily="2" charset="0"/>
              </a:rPr>
              <a:t> </a:t>
            </a:r>
            <a:r>
              <a:rPr lang="bn-BD" sz="3200" dirty="0" smtClean="0">
                <a:latin typeface="NikoshBAN" panose="02000000000000000000" pitchFamily="2" charset="0"/>
                <a:cs typeface="NikoshBAN" panose="02000000000000000000" pitchFamily="2" charset="0"/>
              </a:rPr>
              <a:t>রাখতে হবে।</a:t>
            </a:r>
            <a:r>
              <a:rPr lang="en-US" sz="3200" dirty="0" smtClean="0">
                <a:latin typeface="NikoshBAN" panose="02000000000000000000" pitchFamily="2" charset="0"/>
                <a:cs typeface="NikoshBAN" panose="02000000000000000000" pitchFamily="2" charset="0"/>
              </a:rPr>
              <a:t> </a:t>
            </a:r>
            <a:endParaRPr lang="bn-BD" sz="3200" dirty="0" smtClean="0">
              <a:latin typeface="NikoshBAN" panose="02000000000000000000" pitchFamily="2" charset="0"/>
              <a:cs typeface="NikoshBAN" panose="02000000000000000000" pitchFamily="2" charset="0"/>
            </a:endParaRPr>
          </a:p>
          <a:p>
            <a:endParaRPr lang="bn-BD" sz="3200" dirty="0">
              <a:latin typeface="NikoshBAN" panose="02000000000000000000" pitchFamily="2" charset="0"/>
              <a:cs typeface="NikoshBAN" panose="02000000000000000000" pitchFamily="2" charset="0"/>
            </a:endParaRPr>
          </a:p>
          <a:p>
            <a:r>
              <a:rPr lang="bn-BD" sz="3200" dirty="0" smtClean="0">
                <a:latin typeface="NikoshBAN" panose="02000000000000000000" pitchFamily="2" charset="0"/>
                <a:cs typeface="NikoshBAN" panose="02000000000000000000" pitchFamily="2" charset="0"/>
              </a:rPr>
              <a:t>*পুকুর পাড়ে বড় গাছ বা ঝোপঝাড় রাখা যাবে না। </a:t>
            </a:r>
          </a:p>
          <a:p>
            <a:endParaRPr lang="en-US" sz="3200" dirty="0">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52400"/>
            <a:ext cx="5572124" cy="25146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2895600"/>
            <a:ext cx="5572125" cy="3333750"/>
          </a:xfrm>
          <a:prstGeom prst="rect">
            <a:avLst/>
          </a:prstGeom>
        </p:spPr>
      </p:pic>
      <p:sp>
        <p:nvSpPr>
          <p:cNvPr id="4" name="TextBox 3"/>
          <p:cNvSpPr txBox="1"/>
          <p:nvPr/>
        </p:nvSpPr>
        <p:spPr>
          <a:xfrm>
            <a:off x="1752600" y="6553200"/>
            <a:ext cx="4876800" cy="584775"/>
          </a:xfrm>
          <a:prstGeom prst="rect">
            <a:avLst/>
          </a:prstGeom>
          <a:noFill/>
        </p:spPr>
        <p:txBody>
          <a:bodyPr wrap="square" rtlCol="0">
            <a:spAutoFit/>
          </a:bodyPr>
          <a:lstStyle/>
          <a:p>
            <a:pPr algn="ctr"/>
            <a:r>
              <a:rPr lang="bn-BD" sz="3200" dirty="0" smtClean="0"/>
              <a:t>জলজ আগাছা</a:t>
            </a:r>
            <a:endParaRPr lang="en-US" sz="3200" dirty="0"/>
          </a:p>
        </p:txBody>
      </p:sp>
    </p:spTree>
    <p:extLst>
      <p:ext uri="{BB962C8B-B14F-4D97-AF65-F5344CB8AC3E}">
        <p14:creationId xmlns:p14="http://schemas.microsoft.com/office/powerpoint/2010/main" val="2618038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01305"/>
            <a:ext cx="3276600" cy="22860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600" y="185736"/>
            <a:ext cx="4495800" cy="2252663"/>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800" y="2819400"/>
            <a:ext cx="3276600" cy="274320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19600" y="2819400"/>
            <a:ext cx="4419600" cy="2743200"/>
          </a:xfrm>
          <a:prstGeom prst="rect">
            <a:avLst/>
          </a:prstGeom>
        </p:spPr>
      </p:pic>
      <p:sp>
        <p:nvSpPr>
          <p:cNvPr id="6" name="TextBox 5"/>
          <p:cNvSpPr txBox="1"/>
          <p:nvPr/>
        </p:nvSpPr>
        <p:spPr>
          <a:xfrm>
            <a:off x="1371600" y="5867400"/>
            <a:ext cx="5486400" cy="646331"/>
          </a:xfrm>
          <a:prstGeom prst="rect">
            <a:avLst/>
          </a:prstGeom>
          <a:noFill/>
        </p:spPr>
        <p:txBody>
          <a:bodyPr wrap="square" rtlCol="0">
            <a:spAutoFit/>
          </a:bodyPr>
          <a:lstStyle/>
          <a:p>
            <a:pPr algn="ctr"/>
            <a:r>
              <a:rPr lang="bn-BD" sz="3600" dirty="0" smtClean="0">
                <a:latin typeface="NikoshBAN" panose="02000000000000000000" pitchFamily="2" charset="0"/>
                <a:cs typeface="NikoshBAN" panose="02000000000000000000" pitchFamily="2" charset="0"/>
              </a:rPr>
              <a:t>রাক্ষুসে মাছ</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40282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3009" y="1137"/>
            <a:ext cx="4038600" cy="2429301"/>
          </a:xfrm>
          <a:prstGeom prst="rect">
            <a:avLst/>
          </a:prstGeom>
        </p:spPr>
      </p:pic>
      <p:sp>
        <p:nvSpPr>
          <p:cNvPr id="3" name="TextBox 2"/>
          <p:cNvSpPr txBox="1"/>
          <p:nvPr/>
        </p:nvSpPr>
        <p:spPr>
          <a:xfrm>
            <a:off x="1564409" y="2430438"/>
            <a:ext cx="4495800" cy="584775"/>
          </a:xfrm>
          <a:prstGeom prst="rect">
            <a:avLst/>
          </a:prstGeom>
          <a:noFill/>
        </p:spPr>
        <p:txBody>
          <a:bodyPr wrap="square" rtlCol="0">
            <a:spAutoFit/>
          </a:bodyPr>
          <a:lstStyle/>
          <a:p>
            <a:pPr algn="ctr"/>
            <a:r>
              <a:rPr lang="bn-BD" sz="3200" dirty="0" smtClean="0"/>
              <a:t>চুন</a:t>
            </a:r>
            <a:endParaRPr lang="en-US" sz="3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1" y="3036822"/>
            <a:ext cx="3926608" cy="2722728"/>
          </a:xfrm>
          <a:prstGeom prst="rect">
            <a:avLst/>
          </a:prstGeom>
        </p:spPr>
      </p:pic>
      <p:sp>
        <p:nvSpPr>
          <p:cNvPr id="5" name="TextBox 4"/>
          <p:cNvSpPr txBox="1"/>
          <p:nvPr/>
        </p:nvSpPr>
        <p:spPr>
          <a:xfrm>
            <a:off x="1905000" y="6096000"/>
            <a:ext cx="3276600" cy="584775"/>
          </a:xfrm>
          <a:prstGeom prst="rect">
            <a:avLst/>
          </a:prstGeom>
          <a:noFill/>
        </p:spPr>
        <p:txBody>
          <a:bodyPr wrap="square" rtlCol="0">
            <a:spAutoFit/>
          </a:bodyPr>
          <a:lstStyle/>
          <a:p>
            <a:pPr algn="ctr"/>
            <a:r>
              <a:rPr lang="bn-BD" sz="3200" dirty="0" smtClean="0"/>
              <a:t>চুন প্রয়োগ</a:t>
            </a:r>
            <a:endParaRPr lang="en-US" sz="3200" dirty="0"/>
          </a:p>
        </p:txBody>
      </p:sp>
    </p:spTree>
    <p:extLst>
      <p:ext uri="{BB962C8B-B14F-4D97-AF65-F5344CB8AC3E}">
        <p14:creationId xmlns:p14="http://schemas.microsoft.com/office/powerpoint/2010/main" val="1518373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3875395"/>
            <a:ext cx="4876800" cy="20574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0" y="0"/>
            <a:ext cx="6172200" cy="3048000"/>
          </a:xfrm>
          <a:prstGeom prst="rect">
            <a:avLst/>
          </a:prstGeom>
        </p:spPr>
      </p:pic>
      <p:sp>
        <p:nvSpPr>
          <p:cNvPr id="5" name="TextBox 4"/>
          <p:cNvSpPr txBox="1"/>
          <p:nvPr/>
        </p:nvSpPr>
        <p:spPr>
          <a:xfrm>
            <a:off x="2705100" y="3324739"/>
            <a:ext cx="2667000" cy="584775"/>
          </a:xfrm>
          <a:prstGeom prst="rect">
            <a:avLst/>
          </a:prstGeom>
          <a:noFill/>
        </p:spPr>
        <p:txBody>
          <a:bodyPr wrap="square" rtlCol="0">
            <a:spAutoFit/>
          </a:bodyPr>
          <a:lstStyle/>
          <a:p>
            <a:r>
              <a:rPr lang="bn-BD" sz="3200" dirty="0" smtClean="0"/>
              <a:t>রাসায়নিক সার </a:t>
            </a:r>
            <a:endParaRPr lang="en-US" sz="3200" dirty="0"/>
          </a:p>
        </p:txBody>
      </p:sp>
      <p:sp>
        <p:nvSpPr>
          <p:cNvPr id="6" name="TextBox 5"/>
          <p:cNvSpPr txBox="1"/>
          <p:nvPr/>
        </p:nvSpPr>
        <p:spPr>
          <a:xfrm>
            <a:off x="1828800" y="6248400"/>
            <a:ext cx="4876800" cy="584775"/>
          </a:xfrm>
          <a:prstGeom prst="rect">
            <a:avLst/>
          </a:prstGeom>
          <a:noFill/>
        </p:spPr>
        <p:txBody>
          <a:bodyPr wrap="square" rtlCol="0">
            <a:spAutoFit/>
          </a:bodyPr>
          <a:lstStyle/>
          <a:p>
            <a:pPr algn="ctr"/>
            <a:r>
              <a:rPr lang="bn-BD" sz="3200" dirty="0" smtClean="0"/>
              <a:t>জৈব সার প্রয়োগ</a:t>
            </a:r>
            <a:endParaRPr lang="en-US" sz="3200" dirty="0"/>
          </a:p>
        </p:txBody>
      </p:sp>
    </p:spTree>
    <p:extLst>
      <p:ext uri="{BB962C8B-B14F-4D97-AF65-F5344CB8AC3E}">
        <p14:creationId xmlns:p14="http://schemas.microsoft.com/office/powerpoint/2010/main" val="2393059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457200"/>
            <a:ext cx="8001000" cy="6740307"/>
          </a:xfrm>
          <a:prstGeom prst="rect">
            <a:avLst/>
          </a:prstGeom>
          <a:noFill/>
        </p:spPr>
        <p:txBody>
          <a:bodyPr wrap="square" rtlCol="0">
            <a:spAutoFit/>
          </a:bodyPr>
          <a:lstStyle/>
          <a:p>
            <a:r>
              <a:rPr lang="bn-BD" sz="4400" dirty="0" smtClean="0">
                <a:solidFill>
                  <a:srgbClr val="FF0000"/>
                </a:solidFill>
                <a:latin typeface="NikoshBAN" panose="02000000000000000000" pitchFamily="2" charset="0"/>
                <a:cs typeface="NikoshBAN" panose="02000000000000000000" pitchFamily="2" charset="0"/>
              </a:rPr>
              <a:t>পুকুর</a:t>
            </a:r>
            <a:r>
              <a:rPr lang="bn-BD" sz="2800" dirty="0" smtClean="0">
                <a:solidFill>
                  <a:srgbClr val="FF0000"/>
                </a:solidFill>
              </a:rPr>
              <a:t> </a:t>
            </a:r>
            <a:r>
              <a:rPr lang="bn-BD" sz="4400" dirty="0" smtClean="0">
                <a:solidFill>
                  <a:srgbClr val="FF0000"/>
                </a:solidFill>
                <a:latin typeface="NikoshBAN" panose="02000000000000000000" pitchFamily="2" charset="0"/>
                <a:cs typeface="NikoshBAN" panose="02000000000000000000" pitchFamily="2" charset="0"/>
              </a:rPr>
              <a:t>প্রস্তুতকরণঃ</a:t>
            </a:r>
          </a:p>
          <a:p>
            <a:pPr marL="457200" indent="-457200">
              <a:buFont typeface="Arial" panose="020B0604020202020204" pitchFamily="34" charset="0"/>
              <a:buChar char="•"/>
            </a:pPr>
            <a:r>
              <a:rPr lang="bn-BD" sz="3600" dirty="0" smtClean="0">
                <a:latin typeface="NikoshBAN" panose="02000000000000000000" pitchFamily="2" charset="0"/>
                <a:cs typeface="NikoshBAN" panose="02000000000000000000" pitchFamily="2" charset="0"/>
              </a:rPr>
              <a:t>পাড় ও তলা ঠিক করাঃপুকুরের তলায় কাদা থাকলে তা সরাতে হবে।   </a:t>
            </a:r>
          </a:p>
          <a:p>
            <a:pPr marL="457200" indent="-457200">
              <a:buFont typeface="Arial" panose="020B0604020202020204" pitchFamily="34" charset="0"/>
              <a:buChar char="•"/>
            </a:pPr>
            <a:r>
              <a:rPr lang="bn-BD" sz="3600" dirty="0" smtClean="0">
                <a:latin typeface="NikoshBAN" panose="02000000000000000000" pitchFamily="2" charset="0"/>
                <a:cs typeface="NikoshBAN" panose="02000000000000000000" pitchFamily="2" charset="0"/>
              </a:rPr>
              <a:t>ক্ষতিকর আগাছা দমনঃ কলমি, কচুরিপানা, লতানো গাছ অপসারণ করতে হবে। শিকড়যুক্ত আগাছা থাকলে শিকড়সহ তুলে ফেলতে হবে। </a:t>
            </a:r>
          </a:p>
          <a:p>
            <a:pPr marL="457200" indent="-457200">
              <a:buFont typeface="Arial" panose="020B0604020202020204" pitchFamily="34" charset="0"/>
              <a:buChar char="•"/>
            </a:pPr>
            <a:r>
              <a:rPr lang="bn-BD" sz="3600" dirty="0" smtClean="0">
                <a:latin typeface="NikoshBAN" panose="02000000000000000000" pitchFamily="2" charset="0"/>
                <a:cs typeface="NikoshBAN" panose="02000000000000000000" pitchFamily="2" charset="0"/>
              </a:rPr>
              <a:t>রাক্ষুসে মাছ অপসারণঃ বোয়াল, শোল, টাকি ইত্যাদি মাছ জাল টেনে অথবা প্রতি শতকে ২০-৩০ গ্রাম রোটেনন বা প্রতি শতকে ৪টি ফসটক্সিন ট্যাবলেট প্রয়োগ করতে হবে।  </a:t>
            </a:r>
          </a:p>
          <a:p>
            <a:pPr marL="457200" indent="-457200">
              <a:buFont typeface="Arial" panose="020B0604020202020204" pitchFamily="34" charset="0"/>
              <a:buChar char="•"/>
            </a:pPr>
            <a:endParaRPr lang="bn-BD" sz="3200" dirty="0" smtClean="0">
              <a:latin typeface="NikoshBAN" panose="02000000000000000000" pitchFamily="2" charset="0"/>
              <a:cs typeface="NikoshBAN" panose="02000000000000000000" pitchFamily="2" charset="0"/>
            </a:endParaRPr>
          </a:p>
          <a:p>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243312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305800" cy="4585871"/>
          </a:xfrm>
          <a:prstGeom prst="rect">
            <a:avLst/>
          </a:prstGeom>
          <a:noFill/>
        </p:spPr>
        <p:txBody>
          <a:bodyPr wrap="square" rtlCol="0">
            <a:spAutoFit/>
          </a:bodyPr>
          <a:lstStyle/>
          <a:p>
            <a:pPr algn="just"/>
            <a:r>
              <a:rPr lang="bn-BD" sz="4400" dirty="0" smtClean="0">
                <a:solidFill>
                  <a:srgbClr val="FF0000"/>
                </a:solidFill>
                <a:latin typeface="NikoshBAN" panose="02000000000000000000" pitchFamily="2" charset="0"/>
                <a:cs typeface="NikoshBAN" panose="02000000000000000000" pitchFamily="2" charset="0"/>
              </a:rPr>
              <a:t>চুন ও সার প্রয়োগঃ </a:t>
            </a:r>
          </a:p>
          <a:p>
            <a:pPr algn="just"/>
            <a:r>
              <a:rPr lang="bn-BD" sz="3600" dirty="0" smtClean="0">
                <a:latin typeface="NikoshBAN" panose="02000000000000000000" pitchFamily="2" charset="0"/>
                <a:cs typeface="NikoshBAN" panose="02000000000000000000" pitchFamily="2" charset="0"/>
              </a:rPr>
              <a:t>পুকুর শুকানো অথবা বিষ প্রয়োগের ১-২ দিন পর শতাংশ প্রতি ১ কেজি হারে চুন দিতে হবে। </a:t>
            </a:r>
          </a:p>
          <a:p>
            <a:pPr algn="just"/>
            <a:endParaRPr lang="bn-BD" sz="3200" dirty="0" smtClean="0">
              <a:latin typeface="NikoshBAN" panose="02000000000000000000" pitchFamily="2" charset="0"/>
              <a:cs typeface="NikoshBAN" panose="02000000000000000000" pitchFamily="2" charset="0"/>
            </a:endParaRPr>
          </a:p>
          <a:p>
            <a:pPr algn="just"/>
            <a:r>
              <a:rPr lang="bn-BD" sz="3600" dirty="0">
                <a:latin typeface="NikoshBAN" panose="02000000000000000000" pitchFamily="2" charset="0"/>
                <a:cs typeface="NikoshBAN" panose="02000000000000000000" pitchFamily="2" charset="0"/>
              </a:rPr>
              <a:t>	</a:t>
            </a:r>
            <a:r>
              <a:rPr lang="bn-BD" sz="3600" dirty="0" smtClean="0">
                <a:latin typeface="NikoshBAN" panose="02000000000000000000" pitchFamily="2" charset="0"/>
                <a:cs typeface="NikoshBAN" panose="02000000000000000000" pitchFamily="2" charset="0"/>
              </a:rPr>
              <a:t>চুন প্রয়োগের ৬-৭ দিন পর পুকুরে জৈব ও অজৈব সার দিতে হবে। প্রতি শতাংশে ৫-৭ কেজি গোবর। এর ৪-৫ দিন পর শতাংশে ১০০-১৫০ গ্রাম ইউরিয়া , ৫০-৭০ গ্রাম টি,এস,পি সার পানিতে ছিটিয়ে দিতে হবে।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582195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28600"/>
            <a:ext cx="8305800" cy="5715000"/>
          </a:xfrm>
          <a:prstGeom prst="rect">
            <a:avLst/>
          </a:prstGeom>
        </p:spPr>
      </p:pic>
    </p:spTree>
    <p:extLst>
      <p:ext uri="{BB962C8B-B14F-4D97-AF65-F5344CB8AC3E}">
        <p14:creationId xmlns:p14="http://schemas.microsoft.com/office/powerpoint/2010/main" val="13892646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8077200" cy="6186309"/>
          </a:xfrm>
          <a:prstGeom prst="rect">
            <a:avLst/>
          </a:prstGeom>
          <a:noFill/>
        </p:spPr>
        <p:txBody>
          <a:bodyPr wrap="square" rtlCol="0">
            <a:spAutoFit/>
          </a:bodyPr>
          <a:lstStyle/>
          <a:p>
            <a:r>
              <a:rPr lang="bn-BD" sz="3600" dirty="0" smtClean="0">
                <a:solidFill>
                  <a:srgbClr val="FF0000"/>
                </a:solidFill>
                <a:latin typeface="NikoshBAN" panose="02000000000000000000" pitchFamily="2" charset="0"/>
                <a:cs typeface="NikoshBAN" panose="02000000000000000000" pitchFamily="2" charset="0"/>
              </a:rPr>
              <a:t>পোনা সংগ্রহঃ</a:t>
            </a:r>
          </a:p>
          <a:p>
            <a:r>
              <a:rPr lang="bn-BD" sz="3200" dirty="0" smtClean="0">
                <a:latin typeface="NikoshBAN" panose="02000000000000000000" pitchFamily="2" charset="0"/>
                <a:cs typeface="NikoshBAN" panose="02000000000000000000" pitchFamily="2" charset="0"/>
              </a:rPr>
              <a:t>সার প্রয়োগের ৭ দিনের মধ্যে প্রতি শতাংশে ৫-৭ সে.মি. আকারের ৭০-৭৫ টি পোনা ছাড়া যেতে পারে। সাধারণত বৈশাখ থেকে কার্তিক মাস ভালো পোনা পাওয়া যায়। </a:t>
            </a:r>
          </a:p>
          <a:p>
            <a:endParaRPr lang="bn-BD" sz="3200" dirty="0">
              <a:latin typeface="NikoshBAN" panose="02000000000000000000" pitchFamily="2" charset="0"/>
              <a:cs typeface="NikoshBAN" panose="02000000000000000000" pitchFamily="2" charset="0"/>
            </a:endParaRPr>
          </a:p>
          <a:p>
            <a:r>
              <a:rPr lang="bn-BD" sz="3600" dirty="0" smtClean="0">
                <a:solidFill>
                  <a:srgbClr val="FF0000"/>
                </a:solidFill>
                <a:latin typeface="NikoshBAN" panose="02000000000000000000" pitchFamily="2" charset="0"/>
                <a:cs typeface="NikoshBAN" panose="02000000000000000000" pitchFamily="2" charset="0"/>
              </a:rPr>
              <a:t>পোনা মজুদঃ </a:t>
            </a:r>
            <a:r>
              <a:rPr lang="bn-BD" sz="3200" dirty="0" smtClean="0">
                <a:latin typeface="NikoshBAN" panose="02000000000000000000" pitchFamily="2" charset="0"/>
                <a:cs typeface="NikoshBAN" panose="02000000000000000000" pitchFamily="2" charset="0"/>
              </a:rPr>
              <a:t>খামার থেকে পোনা এনে সরাসরি মজুদ করা ঠিক নয়।  কারণ পোনার ব্যাগের তাপমাত্রা এবং পানির তাপমাত্রা সমান হবে না। পোনা ভর্তি ব্যাগ কিছুক্ষণ পুকুরে ডুবিয়ে রাখতে হবে।  তারপর আস্তে আস্তে কাত করলে ব্যাগের পানি পুকুরে এবং পুকুরের পানি ব্যাগে যাবে। এভাবে রাখলে পোনাও আস্তে আস্তে পুকুরে চলে যাবে। </a:t>
            </a:r>
          </a:p>
          <a:p>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881818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325768"/>
            <a:ext cx="3581400" cy="2341232"/>
          </a:xfrm>
          <a:prstGeom prst="rect">
            <a:avLst/>
          </a:prstGeom>
        </p:spPr>
      </p:pic>
      <p:sp>
        <p:nvSpPr>
          <p:cNvPr id="5" name="TextBox 4"/>
          <p:cNvSpPr txBox="1"/>
          <p:nvPr/>
        </p:nvSpPr>
        <p:spPr>
          <a:xfrm>
            <a:off x="5638800" y="3060608"/>
            <a:ext cx="3352800" cy="523220"/>
          </a:xfrm>
          <a:prstGeom prst="rect">
            <a:avLst/>
          </a:prstGeom>
          <a:noFill/>
        </p:spPr>
        <p:txBody>
          <a:bodyPr wrap="square" rtlCol="0">
            <a:spAutoFit/>
          </a:bodyPr>
          <a:lstStyle/>
          <a:p>
            <a:r>
              <a:rPr lang="bn-BD" sz="2800" dirty="0" smtClean="0"/>
              <a:t>খৈল</a:t>
            </a:r>
            <a:endParaRPr lang="en-US" sz="2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1" y="3955329"/>
            <a:ext cx="3544147" cy="2134290"/>
          </a:xfrm>
          <a:prstGeom prst="rect">
            <a:avLst/>
          </a:prstGeom>
        </p:spPr>
      </p:pic>
      <p:sp>
        <p:nvSpPr>
          <p:cNvPr id="7" name="TextBox 6"/>
          <p:cNvSpPr txBox="1"/>
          <p:nvPr/>
        </p:nvSpPr>
        <p:spPr>
          <a:xfrm>
            <a:off x="2438400" y="6324600"/>
            <a:ext cx="3733800" cy="646331"/>
          </a:xfrm>
          <a:prstGeom prst="rect">
            <a:avLst/>
          </a:prstGeom>
          <a:noFill/>
        </p:spPr>
        <p:txBody>
          <a:bodyPr wrap="square" rtlCol="0">
            <a:spAutoFit/>
          </a:bodyPr>
          <a:lstStyle/>
          <a:p>
            <a:pPr algn="ctr"/>
            <a:r>
              <a:rPr lang="bn-BD" sz="3600" dirty="0" smtClean="0"/>
              <a:t>গমের ভূষি</a:t>
            </a:r>
            <a:endParaRPr lang="en-US" sz="3600"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3113" y="3797200"/>
            <a:ext cx="2708170" cy="2112975"/>
          </a:xfrm>
          <a:prstGeom prst="rect">
            <a:avLst/>
          </a:prstGeom>
        </p:spPr>
      </p:pic>
      <p:sp>
        <p:nvSpPr>
          <p:cNvPr id="9" name="Rectangle 8"/>
          <p:cNvSpPr/>
          <p:nvPr/>
        </p:nvSpPr>
        <p:spPr>
          <a:xfrm>
            <a:off x="6289118" y="6159941"/>
            <a:ext cx="2052165" cy="769441"/>
          </a:xfrm>
          <a:prstGeom prst="rect">
            <a:avLst/>
          </a:prstGeom>
        </p:spPr>
        <p:txBody>
          <a:bodyPr wrap="none">
            <a:spAutoFit/>
          </a:bodyPr>
          <a:lstStyle/>
          <a:p>
            <a:pPr algn="ctr"/>
            <a:r>
              <a:rPr lang="bn-BD" sz="4400" dirty="0"/>
              <a:t>প্ল্যাংকটন</a:t>
            </a:r>
            <a:endParaRPr lang="en-US" sz="4400" dirty="0"/>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4800" y="228601"/>
            <a:ext cx="3780877" cy="2832008"/>
          </a:xfrm>
          <a:prstGeom prst="rect">
            <a:avLst/>
          </a:prstGeom>
        </p:spPr>
      </p:pic>
    </p:spTree>
    <p:extLst>
      <p:ext uri="{BB962C8B-B14F-4D97-AF65-F5344CB8AC3E}">
        <p14:creationId xmlns:p14="http://schemas.microsoft.com/office/powerpoint/2010/main" val="4105457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133600" y="152400"/>
            <a:ext cx="4267200" cy="6705600"/>
            <a:chOff x="-228600" y="152400"/>
            <a:chExt cx="4267200" cy="6865257"/>
          </a:xfrm>
        </p:grpSpPr>
        <p:sp>
          <p:nvSpPr>
            <p:cNvPr id="2" name="Rounded Rectangular Callout 1"/>
            <p:cNvSpPr/>
            <p:nvPr/>
          </p:nvSpPr>
          <p:spPr>
            <a:xfrm>
              <a:off x="-228600" y="152400"/>
              <a:ext cx="4267200" cy="1219200"/>
            </a:xfrm>
            <a:prstGeom prst="wedgeRoundRectCallou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smtClean="0">
                  <a:solidFill>
                    <a:schemeClr val="tx1">
                      <a:lumMod val="95000"/>
                      <a:lumOff val="5000"/>
                    </a:schemeClr>
                  </a:solidFill>
                  <a:latin typeface="NikoshBAN" pitchFamily="2" charset="0"/>
                  <a:cs typeface="NikoshBAN" pitchFamily="2" charset="0"/>
                </a:rPr>
                <a:t>মো</a:t>
              </a:r>
              <a:r>
                <a:rPr lang="en-US" sz="4400" dirty="0" smtClean="0">
                  <a:solidFill>
                    <a:schemeClr val="tx1">
                      <a:lumMod val="95000"/>
                      <a:lumOff val="5000"/>
                    </a:schemeClr>
                  </a:solidFill>
                  <a:latin typeface="NikoshBAN" pitchFamily="2" charset="0"/>
                  <a:cs typeface="NikoshBAN" pitchFamily="2" charset="0"/>
                </a:rPr>
                <a:t>: </a:t>
              </a:r>
              <a:r>
                <a:rPr lang="en-US" sz="4400" dirty="0" err="1" smtClean="0">
                  <a:solidFill>
                    <a:schemeClr val="tx1">
                      <a:lumMod val="95000"/>
                      <a:lumOff val="5000"/>
                    </a:schemeClr>
                  </a:solidFill>
                  <a:latin typeface="NikoshBAN" pitchFamily="2" charset="0"/>
                  <a:cs typeface="NikoshBAN" pitchFamily="2" charset="0"/>
                </a:rPr>
                <a:t>জাহিদুল</a:t>
              </a:r>
              <a:r>
                <a:rPr lang="en-US" sz="4400" dirty="0" smtClean="0">
                  <a:solidFill>
                    <a:schemeClr val="tx1">
                      <a:lumMod val="95000"/>
                      <a:lumOff val="5000"/>
                    </a:schemeClr>
                  </a:solidFill>
                  <a:latin typeface="NikoshBAN" pitchFamily="2" charset="0"/>
                  <a:cs typeface="NikoshBAN" pitchFamily="2" charset="0"/>
                </a:rPr>
                <a:t> </a:t>
              </a:r>
              <a:r>
                <a:rPr lang="en-US" sz="4400" dirty="0" err="1" smtClean="0">
                  <a:solidFill>
                    <a:schemeClr val="tx1">
                      <a:lumMod val="95000"/>
                      <a:lumOff val="5000"/>
                    </a:schemeClr>
                  </a:solidFill>
                  <a:latin typeface="NikoshBAN" pitchFamily="2" charset="0"/>
                  <a:cs typeface="NikoshBAN" pitchFamily="2" charset="0"/>
                </a:rPr>
                <a:t>ইসলাম</a:t>
              </a:r>
              <a:endParaRPr lang="en-US" sz="4400" dirty="0">
                <a:solidFill>
                  <a:schemeClr val="tx1">
                    <a:lumMod val="95000"/>
                    <a:lumOff val="5000"/>
                  </a:schemeClr>
                </a:solidFill>
                <a:latin typeface="NikoshBAN" pitchFamily="2" charset="0"/>
                <a:cs typeface="NikoshBAN" pitchFamily="2" charset="0"/>
              </a:endParaRPr>
            </a:p>
          </p:txBody>
        </p:sp>
        <p:sp>
          <p:nvSpPr>
            <p:cNvPr id="3" name="Rectangle 2"/>
            <p:cNvSpPr/>
            <p:nvPr/>
          </p:nvSpPr>
          <p:spPr>
            <a:xfrm>
              <a:off x="152400" y="1600200"/>
              <a:ext cx="3657600" cy="54174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tx1"/>
                </a:solidFill>
                <a:latin typeface="NikoshBAN" pitchFamily="2" charset="0"/>
                <a:cs typeface="NikoshBAN" pitchFamily="2" charset="0"/>
              </a:endParaRPr>
            </a:p>
            <a:p>
              <a:pPr algn="ctr"/>
              <a:endParaRPr lang="en-US" sz="3200" dirty="0" smtClean="0">
                <a:solidFill>
                  <a:schemeClr val="tx1"/>
                </a:solidFill>
                <a:latin typeface="NikoshBAN" pitchFamily="2" charset="0"/>
                <a:cs typeface="NikoshBAN" pitchFamily="2" charset="0"/>
              </a:endParaRPr>
            </a:p>
            <a:p>
              <a:pPr algn="ctr"/>
              <a:endParaRPr lang="en-US" sz="3200" dirty="0" smtClean="0">
                <a:solidFill>
                  <a:schemeClr val="tx1"/>
                </a:solidFill>
                <a:latin typeface="NikoshBAN" pitchFamily="2" charset="0"/>
                <a:cs typeface="NikoshBAN" pitchFamily="2" charset="0"/>
              </a:endParaRPr>
            </a:p>
            <a:p>
              <a:pPr algn="ctr"/>
              <a:endParaRPr lang="en-US" sz="3200" dirty="0" smtClean="0">
                <a:solidFill>
                  <a:schemeClr val="tx1"/>
                </a:solidFill>
                <a:latin typeface="NikoshBAN" pitchFamily="2" charset="0"/>
                <a:cs typeface="NikoshBAN" pitchFamily="2" charset="0"/>
              </a:endParaRPr>
            </a:p>
            <a:p>
              <a:pPr algn="ctr"/>
              <a:endParaRPr lang="en-US" sz="2800" dirty="0" smtClean="0">
                <a:solidFill>
                  <a:schemeClr val="tx1"/>
                </a:solidFill>
                <a:latin typeface="NikoshBAN" pitchFamily="2" charset="0"/>
                <a:cs typeface="NikoshBAN" pitchFamily="2" charset="0"/>
              </a:endParaRPr>
            </a:p>
            <a:p>
              <a:pPr algn="ctr"/>
              <a:r>
                <a:rPr lang="bn-BD" sz="4400" dirty="0" smtClean="0">
                  <a:solidFill>
                    <a:schemeClr val="tx1"/>
                  </a:solidFill>
                  <a:latin typeface="NikoshBAN" pitchFamily="2" charset="0"/>
                  <a:cs typeface="NikoshBAN" pitchFamily="2" charset="0"/>
                </a:rPr>
                <a:t>প্রভাষক</a:t>
              </a:r>
            </a:p>
            <a:p>
              <a:pPr algn="ctr"/>
              <a:r>
                <a:rPr lang="bn-BD" sz="3200" dirty="0" smtClean="0">
                  <a:solidFill>
                    <a:schemeClr val="tx1">
                      <a:lumMod val="95000"/>
                      <a:lumOff val="5000"/>
                    </a:schemeClr>
                  </a:solidFill>
                  <a:latin typeface="NikoshBAN" pitchFamily="2" charset="0"/>
                  <a:cs typeface="NikoshBAN" pitchFamily="2" charset="0"/>
                </a:rPr>
                <a:t>কৃষি শিক্ষা   </a:t>
              </a:r>
            </a:p>
            <a:p>
              <a:pPr algn="ctr"/>
              <a:r>
                <a:rPr lang="en-US" sz="3200" dirty="0" err="1" smtClean="0">
                  <a:solidFill>
                    <a:schemeClr val="tx1">
                      <a:lumMod val="95000"/>
                      <a:lumOff val="5000"/>
                    </a:schemeClr>
                  </a:solidFill>
                  <a:latin typeface="NikoshBAN" pitchFamily="2" charset="0"/>
                  <a:cs typeface="NikoshBAN" pitchFamily="2" charset="0"/>
                </a:rPr>
                <a:t>নওয়াপাড়া</a:t>
              </a:r>
              <a:r>
                <a:rPr lang="en-US" sz="3200" dirty="0" smtClean="0">
                  <a:solidFill>
                    <a:schemeClr val="tx1">
                      <a:lumMod val="95000"/>
                      <a:lumOff val="5000"/>
                    </a:schemeClr>
                  </a:solidFill>
                  <a:latin typeface="NikoshBAN" pitchFamily="2" charset="0"/>
                  <a:cs typeface="NikoshBAN" pitchFamily="2" charset="0"/>
                </a:rPr>
                <a:t> </a:t>
              </a:r>
              <a:r>
                <a:rPr lang="en-US" sz="3200" dirty="0" err="1" smtClean="0">
                  <a:solidFill>
                    <a:schemeClr val="tx1">
                      <a:lumMod val="95000"/>
                      <a:lumOff val="5000"/>
                    </a:schemeClr>
                  </a:solidFill>
                  <a:latin typeface="NikoshBAN" pitchFamily="2" charset="0"/>
                  <a:cs typeface="NikoshBAN" pitchFamily="2" charset="0"/>
                </a:rPr>
                <a:t>মডেল</a:t>
              </a:r>
              <a:r>
                <a:rPr lang="bn-BD" sz="3200" dirty="0" smtClean="0">
                  <a:solidFill>
                    <a:schemeClr val="tx1">
                      <a:lumMod val="95000"/>
                      <a:lumOff val="5000"/>
                    </a:schemeClr>
                  </a:solidFill>
                  <a:latin typeface="NikoshBAN" pitchFamily="2" charset="0"/>
                  <a:cs typeface="NikoshBAN" pitchFamily="2" charset="0"/>
                </a:rPr>
                <a:t>কলেজ</a:t>
              </a:r>
              <a:endParaRPr lang="bn-BD" sz="3200" dirty="0" smtClean="0">
                <a:solidFill>
                  <a:schemeClr val="tx1">
                    <a:lumMod val="95000"/>
                    <a:lumOff val="5000"/>
                  </a:schemeClr>
                </a:solidFill>
                <a:latin typeface="NikoshBAN" pitchFamily="2" charset="0"/>
                <a:cs typeface="NikoshBAN" pitchFamily="2" charset="0"/>
              </a:endParaRPr>
            </a:p>
            <a:p>
              <a:pPr algn="ctr"/>
              <a:r>
                <a:rPr lang="en-US" sz="3200" dirty="0" err="1" smtClean="0">
                  <a:solidFill>
                    <a:schemeClr val="tx1">
                      <a:lumMod val="95000"/>
                      <a:lumOff val="5000"/>
                    </a:schemeClr>
                  </a:solidFill>
                  <a:latin typeface="NikoshBAN" pitchFamily="2" charset="0"/>
                  <a:cs typeface="NikoshBAN" pitchFamily="2" charset="0"/>
                </a:rPr>
                <a:t>অভয়নগর</a:t>
              </a:r>
              <a:r>
                <a:rPr lang="en-US" sz="3200" dirty="0" smtClean="0">
                  <a:solidFill>
                    <a:schemeClr val="tx1">
                      <a:lumMod val="95000"/>
                      <a:lumOff val="5000"/>
                    </a:schemeClr>
                  </a:solidFill>
                  <a:latin typeface="NikoshBAN" pitchFamily="2" charset="0"/>
                  <a:cs typeface="NikoshBAN" pitchFamily="2" charset="0"/>
                </a:rPr>
                <a:t> ,</a:t>
              </a:r>
              <a:r>
                <a:rPr lang="en-US" sz="3200" dirty="0" err="1" smtClean="0">
                  <a:solidFill>
                    <a:schemeClr val="tx1">
                      <a:lumMod val="95000"/>
                      <a:lumOff val="5000"/>
                    </a:schemeClr>
                  </a:solidFill>
                  <a:latin typeface="NikoshBAN" pitchFamily="2" charset="0"/>
                  <a:cs typeface="NikoshBAN" pitchFamily="2" charset="0"/>
                </a:rPr>
                <a:t>যশোর</a:t>
              </a:r>
              <a:endParaRPr lang="bn-BD" sz="3200" dirty="0" smtClean="0">
                <a:solidFill>
                  <a:schemeClr val="tx1">
                    <a:lumMod val="95000"/>
                    <a:lumOff val="5000"/>
                  </a:schemeClr>
                </a:solidFill>
                <a:latin typeface="NikoshBAN" pitchFamily="2" charset="0"/>
                <a:cs typeface="NikoshBAN" pitchFamily="2" charset="0"/>
              </a:endParaRPr>
            </a:p>
            <a:p>
              <a:pPr algn="ctr"/>
              <a:r>
                <a:rPr lang="bn-BD" sz="2000" dirty="0" smtClean="0">
                  <a:solidFill>
                    <a:schemeClr val="tx1">
                      <a:lumMod val="95000"/>
                      <a:lumOff val="5000"/>
                    </a:schemeClr>
                  </a:solidFill>
                  <a:latin typeface="NikoshBAN" pitchFamily="2" charset="0"/>
                  <a:cs typeface="NikoshBAN" pitchFamily="2" charset="0"/>
                </a:rPr>
                <a:t>মোবাইলঃ</a:t>
              </a:r>
              <a:r>
                <a:rPr lang="en-US" sz="2000" dirty="0" smtClean="0">
                  <a:solidFill>
                    <a:schemeClr val="tx1">
                      <a:lumMod val="95000"/>
                      <a:lumOff val="5000"/>
                    </a:schemeClr>
                  </a:solidFill>
                  <a:latin typeface="NikoshBAN" pitchFamily="2" charset="0"/>
                  <a:cs typeface="NikoshBAN" pitchFamily="2" charset="0"/>
                </a:rPr>
                <a:t> </a:t>
              </a:r>
              <a:r>
                <a:rPr lang="en-US" sz="2000" dirty="0" smtClean="0">
                  <a:solidFill>
                    <a:schemeClr val="tx1">
                      <a:lumMod val="95000"/>
                      <a:lumOff val="5000"/>
                    </a:schemeClr>
                  </a:solidFill>
                  <a:latin typeface="NikoshBAN" pitchFamily="2" charset="0"/>
                  <a:cs typeface="NikoshBAN" pitchFamily="2" charset="0"/>
                </a:rPr>
                <a:t>017</a:t>
              </a:r>
              <a:r>
                <a:rPr lang="bn-BD" sz="2000" dirty="0" smtClean="0">
                  <a:solidFill>
                    <a:schemeClr val="tx1">
                      <a:lumMod val="95000"/>
                      <a:lumOff val="5000"/>
                    </a:schemeClr>
                  </a:solidFill>
                  <a:latin typeface="NikoshBAN" pitchFamily="2" charset="0"/>
                  <a:cs typeface="NikoshBAN" pitchFamily="2" charset="0"/>
                </a:rPr>
                <a:t>১৭-</a:t>
              </a:r>
              <a:r>
                <a:rPr lang="en-US" sz="2000" dirty="0" smtClean="0">
                  <a:solidFill>
                    <a:schemeClr val="tx1">
                      <a:lumMod val="95000"/>
                      <a:lumOff val="5000"/>
                    </a:schemeClr>
                  </a:solidFill>
                  <a:latin typeface="NikoshBAN" pitchFamily="2" charset="0"/>
                  <a:cs typeface="NikoshBAN" pitchFamily="2" charset="0"/>
                </a:rPr>
                <a:t>৬৯৯৯৫০</a:t>
              </a:r>
              <a:r>
                <a:rPr lang="bn-BD" sz="2000" dirty="0" smtClean="0">
                  <a:solidFill>
                    <a:schemeClr val="tx1">
                      <a:lumMod val="95000"/>
                      <a:lumOff val="5000"/>
                    </a:schemeClr>
                  </a:solidFill>
                  <a:latin typeface="NikoshBAN" pitchFamily="2" charset="0"/>
                  <a:cs typeface="NikoshBAN" pitchFamily="2" charset="0"/>
                </a:rPr>
                <a:t> </a:t>
              </a:r>
              <a:endParaRPr lang="en-US" sz="2000" dirty="0">
                <a:solidFill>
                  <a:schemeClr val="tx1">
                    <a:lumMod val="95000"/>
                    <a:lumOff val="5000"/>
                  </a:schemeClr>
                </a:solidFill>
                <a:latin typeface="NikoshBAN" pitchFamily="2" charset="0"/>
                <a:cs typeface="NikoshBAN" pitchFamily="2" charset="0"/>
              </a:endParaRPr>
            </a:p>
          </p:txBody>
        </p:sp>
      </p:gr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04800"/>
            <a:ext cx="8077200" cy="5570756"/>
          </a:xfrm>
          <a:prstGeom prst="rect">
            <a:avLst/>
          </a:prstGeom>
          <a:noFill/>
        </p:spPr>
        <p:txBody>
          <a:bodyPr wrap="square" rtlCol="0">
            <a:spAutoFit/>
          </a:bodyPr>
          <a:lstStyle/>
          <a:p>
            <a:r>
              <a:rPr lang="bn-BD" sz="3600" dirty="0" smtClean="0">
                <a:solidFill>
                  <a:srgbClr val="FF0000"/>
                </a:solidFill>
                <a:latin typeface="NikoshBAN" panose="02000000000000000000" pitchFamily="2" charset="0"/>
                <a:cs typeface="NikoshBAN" panose="02000000000000000000" pitchFamily="2" charset="0"/>
              </a:rPr>
              <a:t>রাজপুঁটির খাদ্য ব্যবস্থাপনাঃ</a:t>
            </a:r>
          </a:p>
          <a:p>
            <a:pPr algn="just"/>
            <a:r>
              <a:rPr lang="bn-BD" sz="3200" dirty="0" smtClean="0">
                <a:latin typeface="NikoshBAN" panose="02000000000000000000" pitchFamily="2" charset="0"/>
                <a:cs typeface="NikoshBAN" panose="02000000000000000000" pitchFamily="2" charset="0"/>
              </a:rPr>
              <a:t>#রাজপুঁটি মাছের প্রাকৃতিক খাদ্য হলো ফাইটোপ্লাংকটন, জুওপ্লাংকটন, শ্যাওলা, এ্যাজোলা , এসব প্রাকৃতিক খাদ্যের পাশাপাশি সম্পুরক খাদ্য প্রয়োগ করতে হবে। </a:t>
            </a:r>
          </a:p>
          <a:p>
            <a:pPr algn="just"/>
            <a:r>
              <a:rPr lang="bn-BD" sz="3200" dirty="0" smtClean="0">
                <a:latin typeface="NikoshBAN" panose="02000000000000000000" pitchFamily="2" charset="0"/>
                <a:cs typeface="NikoshBAN" panose="02000000000000000000" pitchFamily="2" charset="0"/>
              </a:rPr>
              <a:t>চালেরকুড়া বা গমের ভুসিঃ ৭৫%</a:t>
            </a:r>
          </a:p>
          <a:p>
            <a:pPr algn="just"/>
            <a:r>
              <a:rPr lang="bn-BD" sz="3200" dirty="0" smtClean="0">
                <a:latin typeface="NikoshBAN" panose="02000000000000000000" pitchFamily="2" charset="0"/>
                <a:cs typeface="NikoshBAN" panose="02000000000000000000" pitchFamily="2" charset="0"/>
              </a:rPr>
              <a:t>সরিষার খৈল               ঃ ২৫%</a:t>
            </a:r>
          </a:p>
          <a:p>
            <a:pPr algn="just"/>
            <a:r>
              <a:rPr lang="bn-BD" sz="3200" dirty="0" smtClean="0">
                <a:latin typeface="NikoshBAN" panose="02000000000000000000" pitchFamily="2" charset="0"/>
                <a:cs typeface="NikoshBAN" panose="02000000000000000000" pitchFamily="2" charset="0"/>
              </a:rPr>
              <a:t>মাছের দৈহিক ওজনের ভিত্তিতে ৪-৬% হারে। দিনে সকালে ও বিকালে ২ বার নিদিষ্ট জায়গায় খাবার দিতে হবে। </a:t>
            </a:r>
          </a:p>
          <a:p>
            <a:endParaRPr lang="bn-BD" sz="3200" dirty="0">
              <a:latin typeface="NikoshBAN" panose="02000000000000000000" pitchFamily="2" charset="0"/>
              <a:cs typeface="NikoshBAN" panose="02000000000000000000" pitchFamily="2" charset="0"/>
            </a:endParaRPr>
          </a:p>
          <a:p>
            <a:r>
              <a:rPr lang="bn-BD" sz="3200" dirty="0" smtClean="0">
                <a:latin typeface="NikoshBAN" panose="02000000000000000000" pitchFamily="2" charset="0"/>
                <a:cs typeface="NikoshBAN" panose="02000000000000000000" pitchFamily="2" charset="0"/>
              </a:rPr>
              <a:t># প্রতি মাসে অন্তত একবার জাল টেনে মাছের স্বাস্থ্য পরীক্ষা করতে হবে। </a:t>
            </a:r>
            <a:endParaRPr lang="bn-BD" sz="2800" dirty="0" smtClean="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568271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457200"/>
            <a:ext cx="6553200" cy="37338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4191000"/>
            <a:ext cx="6477000" cy="2438400"/>
          </a:xfrm>
          <a:prstGeom prst="rect">
            <a:avLst/>
          </a:prstGeom>
        </p:spPr>
      </p:pic>
    </p:spTree>
    <p:extLst>
      <p:ext uri="{BB962C8B-B14F-4D97-AF65-F5344CB8AC3E}">
        <p14:creationId xmlns:p14="http://schemas.microsoft.com/office/powerpoint/2010/main" val="1077190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840337" cy="6124754"/>
          </a:xfrm>
          <a:prstGeom prst="rect">
            <a:avLst/>
          </a:prstGeom>
          <a:noFill/>
        </p:spPr>
        <p:txBody>
          <a:bodyPr wrap="square" rtlCol="0">
            <a:spAutoFit/>
          </a:bodyPr>
          <a:lstStyle/>
          <a:p>
            <a:r>
              <a:rPr lang="bn-BD" sz="3600" dirty="0" smtClean="0">
                <a:solidFill>
                  <a:srgbClr val="FF0000"/>
                </a:solidFill>
                <a:latin typeface="NikoshBAN" panose="02000000000000000000" pitchFamily="2" charset="0"/>
                <a:cs typeface="NikoshBAN" panose="02000000000000000000" pitchFamily="2" charset="0"/>
              </a:rPr>
              <a:t>রাজপুঁটির রোগ ব্যবস্থাপনাঃ </a:t>
            </a:r>
          </a:p>
          <a:p>
            <a:r>
              <a:rPr lang="bn-BD" sz="3200" dirty="0" smtClean="0">
                <a:latin typeface="NikoshBAN" panose="02000000000000000000" pitchFamily="2" charset="0"/>
                <a:cs typeface="NikoshBAN" panose="02000000000000000000" pitchFamily="2" charset="0"/>
              </a:rPr>
              <a:t>রাজপুঁটি বেশ শক্ত প্রকৃতির মাছ। শীতকালে এ মাছে লেজ ও পাখনা পচা রোগ, গায়ে লাল দাগ, আইশ খসে পড়া ইত্যাদি  রোগে আক্রান্ত হয়।  এগুলো দমনে প্রতি শতাংশে ১ কেজি হারে চুন প্রয়োগ করতে হবে। </a:t>
            </a:r>
          </a:p>
          <a:p>
            <a:endParaRPr lang="bn-BD" sz="3200" dirty="0">
              <a:latin typeface="NikoshBAN" panose="02000000000000000000" pitchFamily="2" charset="0"/>
              <a:cs typeface="NikoshBAN" panose="02000000000000000000" pitchFamily="2" charset="0"/>
            </a:endParaRPr>
          </a:p>
          <a:p>
            <a:r>
              <a:rPr lang="bn-BD" sz="3600" dirty="0" smtClean="0">
                <a:solidFill>
                  <a:srgbClr val="FF0000"/>
                </a:solidFill>
                <a:latin typeface="NikoshBAN" panose="02000000000000000000" pitchFamily="2" charset="0"/>
                <a:cs typeface="NikoshBAN" panose="02000000000000000000" pitchFamily="2" charset="0"/>
              </a:rPr>
              <a:t>মাছ আহরণঃ </a:t>
            </a:r>
            <a:r>
              <a:rPr lang="bn-BD" sz="3200" dirty="0" smtClean="0">
                <a:latin typeface="NikoshBAN" panose="02000000000000000000" pitchFamily="2" charset="0"/>
                <a:cs typeface="NikoshBAN" panose="02000000000000000000" pitchFamily="2" charset="0"/>
              </a:rPr>
              <a:t>৫-৬ মাসে রাজপুঁটি ১৫০-২০০ গ্রাম ওজনের হয়। হেক্টর প্রতি ১.৫-২ টন ফলন।শতকে ফলন ৭০ কেজি।  </a:t>
            </a:r>
          </a:p>
          <a:p>
            <a:endParaRPr lang="bn-BD" sz="3200" dirty="0">
              <a:latin typeface="NikoshBAN" panose="02000000000000000000" pitchFamily="2" charset="0"/>
              <a:cs typeface="NikoshBAN" panose="02000000000000000000" pitchFamily="2" charset="0"/>
            </a:endParaRPr>
          </a:p>
          <a:p>
            <a:r>
              <a:rPr lang="bn-BD" sz="3600" dirty="0" smtClean="0">
                <a:solidFill>
                  <a:srgbClr val="FF0000"/>
                </a:solidFill>
                <a:latin typeface="NikoshBAN" panose="02000000000000000000" pitchFamily="2" charset="0"/>
                <a:cs typeface="NikoshBAN" panose="02000000000000000000" pitchFamily="2" charset="0"/>
              </a:rPr>
              <a:t>বাজার জাত করণঃ </a:t>
            </a:r>
            <a:r>
              <a:rPr lang="bn-BD" sz="3200" dirty="0" smtClean="0">
                <a:latin typeface="NikoshBAN" panose="02000000000000000000" pitchFamily="2" charset="0"/>
                <a:cs typeface="NikoshBAN" panose="02000000000000000000" pitchFamily="2" charset="0"/>
              </a:rPr>
              <a:t>বাজারজাতকরণের জন্য মাছ টাটকা রাখতে খুব ভোরে মাছ আহরণ করতে হবে। মাছ ধরার সঙ্গে ররফে রাখতে পারলে মাছ টাটকা থাকে।   </a:t>
            </a:r>
          </a:p>
          <a:p>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170249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4" y="152400"/>
            <a:ext cx="9174678" cy="5638800"/>
          </a:xfrm>
          <a:prstGeom prst="rect">
            <a:avLst/>
          </a:prstGeom>
        </p:spPr>
      </p:pic>
      <p:sp>
        <p:nvSpPr>
          <p:cNvPr id="3" name="TextBox 2"/>
          <p:cNvSpPr txBox="1"/>
          <p:nvPr/>
        </p:nvSpPr>
        <p:spPr>
          <a:xfrm>
            <a:off x="685800" y="6019800"/>
            <a:ext cx="6477000" cy="584775"/>
          </a:xfrm>
          <a:prstGeom prst="rect">
            <a:avLst/>
          </a:prstGeom>
          <a:noFill/>
        </p:spPr>
        <p:txBody>
          <a:bodyPr wrap="square" rtlCol="0">
            <a:spAutoFit/>
          </a:bodyPr>
          <a:lstStyle/>
          <a:p>
            <a:pPr algn="ctr"/>
            <a:r>
              <a:rPr lang="bn-BD" sz="3200" dirty="0" smtClean="0">
                <a:solidFill>
                  <a:srgbClr val="FF0000"/>
                </a:solidFill>
                <a:latin typeface="NikoshBAN" panose="02000000000000000000" pitchFamily="2" charset="0"/>
                <a:cs typeface="NikoshBAN" panose="02000000000000000000" pitchFamily="2" charset="0"/>
              </a:rPr>
              <a:t>রান্না করা মাছ</a:t>
            </a:r>
            <a:endParaRPr lang="en-US" sz="32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339922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685800" y="228600"/>
            <a:ext cx="7696200" cy="6248400"/>
            <a:chOff x="685800" y="228600"/>
            <a:chExt cx="7696200" cy="6248400"/>
          </a:xfrm>
        </p:grpSpPr>
        <p:grpSp>
          <p:nvGrpSpPr>
            <p:cNvPr id="2" name="Group 3"/>
            <p:cNvGrpSpPr/>
            <p:nvPr/>
          </p:nvGrpSpPr>
          <p:grpSpPr>
            <a:xfrm>
              <a:off x="685800" y="228600"/>
              <a:ext cx="7696200" cy="6248400"/>
              <a:chOff x="-5029200" y="0"/>
              <a:chExt cx="7696200" cy="6248400"/>
            </a:xfrm>
            <a:blipFill>
              <a:blip r:embed="rId2"/>
              <a:tile tx="0" ty="0" sx="100000" sy="100000" flip="none" algn="tl"/>
            </a:blipFill>
          </p:grpSpPr>
          <p:sp>
            <p:nvSpPr>
              <p:cNvPr id="15" name="Rectangle 14"/>
              <p:cNvSpPr/>
              <p:nvPr/>
            </p:nvSpPr>
            <p:spPr>
              <a:xfrm>
                <a:off x="-4648200" y="2286000"/>
                <a:ext cx="6934200" cy="3962400"/>
              </a:xfrm>
              <a:prstGeom prst="rect">
                <a:avLst/>
              </a:prstGeom>
              <a:grpFill/>
              <a:ln w="762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800" dirty="0" smtClean="0">
                    <a:solidFill>
                      <a:schemeClr val="tx1"/>
                    </a:solidFill>
                    <a:latin typeface="NikoshBAN" pitchFamily="2" charset="0"/>
                    <a:cs typeface="NikoshBAN" pitchFamily="2" charset="0"/>
                  </a:rPr>
                  <a:t> </a:t>
                </a:r>
                <a:r>
                  <a:rPr lang="bn-BD" sz="3600" dirty="0" smtClean="0">
                    <a:solidFill>
                      <a:schemeClr val="tx1"/>
                    </a:solidFill>
                    <a:latin typeface="NikoshBAN" pitchFamily="2" charset="0"/>
                    <a:cs typeface="NikoshBAN" pitchFamily="2" charset="0"/>
                  </a:rPr>
                  <a:t>* </a:t>
                </a:r>
                <a:r>
                  <a:rPr lang="bn-BD" sz="4000" dirty="0" smtClean="0">
                    <a:solidFill>
                      <a:schemeClr val="tx1"/>
                    </a:solidFill>
                    <a:latin typeface="NikoshBAN" pitchFamily="2" charset="0"/>
                    <a:cs typeface="NikoshBAN" pitchFamily="2" charset="0"/>
                  </a:rPr>
                  <a:t>রাজপুঁটির ২ টি রোগের কারণ ,লক্ষণ ও প্রতিকার লিখে আনবে।</a:t>
                </a:r>
                <a:r>
                  <a:rPr lang="bn-BD" sz="3600" dirty="0" smtClean="0">
                    <a:solidFill>
                      <a:schemeClr val="tx1"/>
                    </a:solidFill>
                    <a:latin typeface="NikoshBAN" pitchFamily="2" charset="0"/>
                    <a:cs typeface="NikoshBAN" pitchFamily="2" charset="0"/>
                  </a:rPr>
                  <a:t> </a:t>
                </a:r>
                <a:endParaRPr lang="en-US" sz="3600" dirty="0">
                  <a:solidFill>
                    <a:schemeClr val="tx1"/>
                  </a:solidFill>
                  <a:latin typeface="NikoshBAN" pitchFamily="2" charset="0"/>
                  <a:cs typeface="NikoshBAN" pitchFamily="2" charset="0"/>
                </a:endParaRPr>
              </a:p>
            </p:txBody>
          </p:sp>
          <p:sp>
            <p:nvSpPr>
              <p:cNvPr id="16" name="Isosceles Triangle 15"/>
              <p:cNvSpPr/>
              <p:nvPr/>
            </p:nvSpPr>
            <p:spPr>
              <a:xfrm>
                <a:off x="-5029200" y="0"/>
                <a:ext cx="7696200" cy="2286000"/>
              </a:xfrm>
              <a:prstGeom prst="triangle">
                <a:avLst/>
              </a:prstGeom>
              <a:grpFill/>
              <a:ln w="762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solidFill>
                      <a:sysClr val="windowText" lastClr="000000"/>
                    </a:solidFill>
                    <a:latin typeface="NikoshBAN" pitchFamily="2" charset="0"/>
                    <a:cs typeface="NikoshBAN" pitchFamily="2" charset="0"/>
                  </a:rPr>
                  <a:t>বাড়ির কাজ </a:t>
                </a:r>
                <a:endParaRPr lang="en-US" sz="6000" dirty="0">
                  <a:solidFill>
                    <a:sysClr val="windowText" lastClr="000000"/>
                  </a:solidFill>
                  <a:latin typeface="NikoshBAN" pitchFamily="2" charset="0"/>
                  <a:cs typeface="NikoshBAN" pitchFamily="2" charset="0"/>
                </a:endParaRPr>
              </a:p>
            </p:txBody>
          </p:sp>
        </p:grpSp>
        <p:sp>
          <p:nvSpPr>
            <p:cNvPr id="5" name="Rectangle 4"/>
            <p:cNvSpPr/>
            <p:nvPr/>
          </p:nvSpPr>
          <p:spPr>
            <a:xfrm>
              <a:off x="1143000" y="3105834"/>
              <a:ext cx="6858000" cy="523220"/>
            </a:xfrm>
            <a:prstGeom prst="rect">
              <a:avLst/>
            </a:prstGeom>
          </p:spPr>
          <p:txBody>
            <a:bodyPr wrap="square">
              <a:spAutoFit/>
            </a:bodyPr>
            <a:lstStyle/>
            <a:p>
              <a:r>
                <a:rPr lang="en-US" sz="2800" dirty="0" smtClean="0">
                  <a:latin typeface="NikoshBAN" pitchFamily="2" charset="0"/>
                  <a:cs typeface="NikoshBAN" pitchFamily="2" charset="0"/>
                </a:rPr>
                <a:t> </a:t>
              </a:r>
              <a:endParaRPr lang="en-US" sz="2800" dirty="0"/>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rocess 2"/>
          <p:cNvSpPr/>
          <p:nvPr/>
        </p:nvSpPr>
        <p:spPr>
          <a:xfrm>
            <a:off x="0" y="0"/>
            <a:ext cx="9144000" cy="6858000"/>
          </a:xfrm>
          <a:prstGeom prst="flowChartProcess">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Multidocument 3"/>
          <p:cNvSpPr/>
          <p:nvPr/>
        </p:nvSpPr>
        <p:spPr>
          <a:xfrm>
            <a:off x="1676400" y="2286000"/>
            <a:ext cx="5791200" cy="2895600"/>
          </a:xfrm>
          <a:prstGeom prst="flowChartMultidocumen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ysClr val="windowText" lastClr="000000"/>
                </a:solidFill>
                <a:latin typeface="NikoshBAN" pitchFamily="2" charset="0"/>
                <a:cs typeface="NikoshBAN" pitchFamily="2" charset="0"/>
              </a:rPr>
              <a:t>ধন্যবাদ </a:t>
            </a:r>
            <a:endParaRPr lang="en-US" sz="4800" dirty="0">
              <a:solidFill>
                <a:sysClr val="windowText" lastClr="000000"/>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6301" y="754874"/>
            <a:ext cx="4888458" cy="1496989"/>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888" y="23884"/>
            <a:ext cx="7415284" cy="3326642"/>
          </a:xfrm>
          <a:prstGeom prst="rect">
            <a:avLst/>
          </a:prstGeom>
        </p:spPr>
      </p:pic>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3505200"/>
            <a:ext cx="6395699" cy="2559590"/>
          </a:xfrm>
          <a:prstGeom prst="rect">
            <a:avLst/>
          </a:prstGeom>
        </p:spPr>
      </p:pic>
    </p:spTree>
    <p:extLst>
      <p:ext uri="{BB962C8B-B14F-4D97-AF65-F5344CB8AC3E}">
        <p14:creationId xmlns:p14="http://schemas.microsoft.com/office/powerpoint/2010/main" val="271833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363693"/>
            <a:ext cx="3276600" cy="1932943"/>
          </a:xfrm>
          <a:prstGeom prst="rect">
            <a:avLst/>
          </a:prstGeom>
        </p:spPr>
      </p:pic>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363693"/>
            <a:ext cx="3276600" cy="1932943"/>
          </a:xfrm>
          <a:prstGeom prst="rect">
            <a:avLst/>
          </a:prstGeom>
        </p:spPr>
      </p:pic>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3048000"/>
            <a:ext cx="3276600" cy="1932943"/>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2971800"/>
            <a:ext cx="3276600" cy="1932943"/>
          </a:xfrm>
          <a:prstGeom prst="rect">
            <a:avLst/>
          </a:prstGeom>
        </p:spPr>
      </p:pic>
    </p:spTree>
    <p:extLst>
      <p:ext uri="{BB962C8B-B14F-4D97-AF65-F5344CB8AC3E}">
        <p14:creationId xmlns:p14="http://schemas.microsoft.com/office/powerpoint/2010/main" val="2778203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
            <a:ext cx="8396007" cy="4953000"/>
          </a:xfrm>
          <a:prstGeom prst="rect">
            <a:avLst/>
          </a:prstGeom>
        </p:spPr>
      </p:pic>
      <p:sp>
        <p:nvSpPr>
          <p:cNvPr id="3" name="TextBox 2"/>
          <p:cNvSpPr txBox="1"/>
          <p:nvPr/>
        </p:nvSpPr>
        <p:spPr>
          <a:xfrm>
            <a:off x="685800" y="5486400"/>
            <a:ext cx="7620000" cy="646331"/>
          </a:xfrm>
          <a:prstGeom prst="rect">
            <a:avLst/>
          </a:prstGeom>
          <a:noFill/>
        </p:spPr>
        <p:txBody>
          <a:bodyPr wrap="square" rtlCol="0">
            <a:spAutoFit/>
          </a:bodyPr>
          <a:lstStyle/>
          <a:p>
            <a:pPr algn="ctr"/>
            <a:r>
              <a:rPr lang="bn-BD" sz="3600" dirty="0">
                <a:solidFill>
                  <a:srgbClr val="FF0000"/>
                </a:solidFill>
                <a:latin typeface="NikoshBAN" panose="02000000000000000000" pitchFamily="2" charset="0"/>
                <a:cs typeface="NikoshBAN" panose="02000000000000000000" pitchFamily="2" charset="0"/>
              </a:rPr>
              <a:t>রাজপুঁটি </a:t>
            </a:r>
            <a:r>
              <a:rPr lang="bn-BD" sz="3600" dirty="0" smtClean="0">
                <a:solidFill>
                  <a:srgbClr val="FF0000"/>
                </a:solidFill>
                <a:latin typeface="NikoshBAN" panose="02000000000000000000" pitchFamily="2" charset="0"/>
                <a:cs typeface="NikoshBAN" panose="02000000000000000000" pitchFamily="2" charset="0"/>
              </a:rPr>
              <a:t>মাছ</a:t>
            </a:r>
            <a:endParaRPr lang="bn-BD" sz="3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p:nvPr/>
        </p:nvGrpSpPr>
        <p:grpSpPr>
          <a:xfrm>
            <a:off x="762000" y="76200"/>
            <a:ext cx="7543800" cy="6553200"/>
            <a:chOff x="3276600" y="152400"/>
            <a:chExt cx="7543800" cy="6553200"/>
          </a:xfrm>
          <a:blipFill>
            <a:blip r:embed="rId2"/>
            <a:tile tx="0" ty="0" sx="100000" sy="100000" flip="none" algn="tl"/>
          </a:blipFill>
        </p:grpSpPr>
        <p:sp>
          <p:nvSpPr>
            <p:cNvPr id="3" name="Rounded Rectangular Callout 2"/>
            <p:cNvSpPr/>
            <p:nvPr/>
          </p:nvSpPr>
          <p:spPr>
            <a:xfrm>
              <a:off x="4724400" y="152400"/>
              <a:ext cx="4267200" cy="1143000"/>
            </a:xfrm>
            <a:prstGeom prst="wedgeRoundRectCallou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tx1"/>
                  </a:solidFill>
                  <a:latin typeface="NikoshBAN" pitchFamily="2" charset="0"/>
                  <a:cs typeface="NikoshBAN" pitchFamily="2" charset="0"/>
                </a:rPr>
                <a:t>পাঠ পরিচিতি </a:t>
              </a:r>
              <a:endParaRPr lang="en-US" sz="3600" dirty="0">
                <a:solidFill>
                  <a:schemeClr val="tx1"/>
                </a:solidFill>
                <a:latin typeface="NikoshBAN" pitchFamily="2" charset="0"/>
                <a:cs typeface="NikoshBAN" pitchFamily="2" charset="0"/>
              </a:endParaRPr>
            </a:p>
          </p:txBody>
        </p:sp>
        <p:sp>
          <p:nvSpPr>
            <p:cNvPr id="4" name="Rectangle 3"/>
            <p:cNvSpPr/>
            <p:nvPr/>
          </p:nvSpPr>
          <p:spPr>
            <a:xfrm>
              <a:off x="3276600" y="1524000"/>
              <a:ext cx="7543800" cy="5181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bn-BD" sz="4000" dirty="0" smtClean="0">
                <a:solidFill>
                  <a:schemeClr val="tx1"/>
                </a:solidFill>
                <a:latin typeface="NikoshBAN" pitchFamily="2" charset="0"/>
                <a:cs typeface="NikoshBAN" pitchFamily="2" charset="0"/>
              </a:endParaRPr>
            </a:p>
            <a:p>
              <a:pPr>
                <a:lnSpc>
                  <a:spcPct val="150000"/>
                </a:lnSpc>
              </a:pPr>
              <a:r>
                <a:rPr lang="bn-BD" sz="4000" dirty="0" smtClean="0">
                  <a:solidFill>
                    <a:schemeClr val="tx1"/>
                  </a:solidFill>
                  <a:latin typeface="NikoshBAN" pitchFamily="2" charset="0"/>
                  <a:cs typeface="NikoshBAN" pitchFamily="2" charset="0"/>
                </a:rPr>
                <a:t>শ্রেণিঃ</a:t>
              </a:r>
              <a:r>
                <a:rPr lang="en-US" sz="4000" dirty="0" smtClean="0">
                  <a:solidFill>
                    <a:schemeClr val="tx1"/>
                  </a:solidFill>
                  <a:latin typeface="NikoshBAN" pitchFamily="2" charset="0"/>
                  <a:cs typeface="NikoshBAN" pitchFamily="2" charset="0"/>
                </a:rPr>
                <a:t> </a:t>
              </a:r>
              <a:r>
                <a:rPr lang="bn-BD" sz="4000" dirty="0" smtClean="0">
                  <a:solidFill>
                    <a:schemeClr val="tx1"/>
                  </a:solidFill>
                  <a:latin typeface="NikoshBAN" pitchFamily="2" charset="0"/>
                  <a:cs typeface="NikoshBAN" pitchFamily="2" charset="0"/>
                </a:rPr>
                <a:t>দ্বাদশ</a:t>
              </a:r>
            </a:p>
            <a:p>
              <a:pPr>
                <a:lnSpc>
                  <a:spcPct val="150000"/>
                </a:lnSpc>
              </a:pPr>
              <a:r>
                <a:rPr lang="en-US" sz="4000" dirty="0" err="1" smtClean="0">
                  <a:solidFill>
                    <a:schemeClr val="tx1"/>
                  </a:solidFill>
                  <a:latin typeface="NikoshBAN" panose="02000000000000000000" pitchFamily="2" charset="0"/>
                  <a:cs typeface="NikoshBAN" pitchFamily="2" charset="0"/>
                </a:rPr>
                <a:t>আলোচ্য</a:t>
              </a:r>
              <a:r>
                <a:rPr lang="en-US" sz="4000" dirty="0" smtClean="0">
                  <a:solidFill>
                    <a:schemeClr val="tx1"/>
                  </a:solidFill>
                  <a:latin typeface="NikoshBAN" panose="02000000000000000000" pitchFamily="2" charset="0"/>
                  <a:cs typeface="NikoshBAN" pitchFamily="2" charset="0"/>
                </a:rPr>
                <a:t> </a:t>
              </a:r>
              <a:r>
                <a:rPr lang="bn-BD" sz="4000" dirty="0" smtClean="0">
                  <a:solidFill>
                    <a:schemeClr val="tx1"/>
                  </a:solidFill>
                  <a:latin typeface="NikoshBAN" pitchFamily="2" charset="0"/>
                  <a:cs typeface="NikoshBAN" pitchFamily="2" charset="0"/>
                </a:rPr>
                <a:t>বিষয়ঃ ম</a:t>
              </a:r>
              <a:r>
                <a:rPr lang="en-US" sz="4000" dirty="0" smtClean="0">
                  <a:solidFill>
                    <a:schemeClr val="tx1"/>
                  </a:solidFill>
                  <a:latin typeface="NikoshBAN" pitchFamily="2" charset="0"/>
                  <a:cs typeface="NikoshBAN" pitchFamily="2" charset="0"/>
                </a:rPr>
                <a:t>ৎ</a:t>
              </a:r>
              <a:r>
                <a:rPr lang="en-US" sz="4000" dirty="0" err="1" smtClean="0">
                  <a:solidFill>
                    <a:schemeClr val="tx1"/>
                  </a:solidFill>
                  <a:latin typeface="NikoshBAN" pitchFamily="2" charset="0"/>
                  <a:cs typeface="NikoshBAN" pitchFamily="2" charset="0"/>
                </a:rPr>
                <a:t>স্য</a:t>
              </a:r>
              <a:r>
                <a:rPr lang="bn-BD" sz="4000" dirty="0" smtClean="0">
                  <a:solidFill>
                    <a:schemeClr val="tx1"/>
                  </a:solidFill>
                  <a:latin typeface="NikoshBAN" pitchFamily="2" charset="0"/>
                  <a:cs typeface="NikoshBAN" pitchFamily="2" charset="0"/>
                </a:rPr>
                <a:t> চাষ</a:t>
              </a:r>
            </a:p>
            <a:p>
              <a:pPr>
                <a:lnSpc>
                  <a:spcPct val="150000"/>
                </a:lnSpc>
              </a:pPr>
              <a:r>
                <a:rPr lang="bn-BD" sz="4000" dirty="0" smtClean="0">
                  <a:solidFill>
                    <a:schemeClr val="tx1"/>
                  </a:solidFill>
                  <a:latin typeface="NikoshBAN" pitchFamily="2" charset="0"/>
                  <a:cs typeface="NikoshBAN" pitchFamily="2" charset="0"/>
                </a:rPr>
                <a:t>অধ্যায়ঃ ১ম  </a:t>
              </a:r>
            </a:p>
            <a:p>
              <a:pPr>
                <a:lnSpc>
                  <a:spcPct val="150000"/>
                </a:lnSpc>
              </a:pPr>
              <a:r>
                <a:rPr lang="bn-BD" sz="4000" dirty="0" smtClean="0">
                  <a:solidFill>
                    <a:schemeClr val="tx1"/>
                  </a:solidFill>
                  <a:latin typeface="NikoshBAN" pitchFamily="2" charset="0"/>
                  <a:cs typeface="NikoshBAN" pitchFamily="2" charset="0"/>
                </a:rPr>
                <a:t>আজকের পাঠঃ রাজপু</a:t>
              </a:r>
              <a:r>
                <a:rPr lang="en-US" sz="4000" dirty="0" smtClean="0">
                  <a:solidFill>
                    <a:schemeClr val="tx1"/>
                  </a:solidFill>
                  <a:latin typeface="NikoshBAN" pitchFamily="2" charset="0"/>
                  <a:cs typeface="NikoshBAN" pitchFamily="2" charset="0"/>
                </a:rPr>
                <a:t>ঁ</a:t>
              </a:r>
              <a:r>
                <a:rPr lang="bn-BD" sz="4000" dirty="0" smtClean="0">
                  <a:solidFill>
                    <a:schemeClr val="tx1"/>
                  </a:solidFill>
                  <a:latin typeface="NikoshBAN" pitchFamily="2" charset="0"/>
                  <a:cs typeface="NikoshBAN" pitchFamily="2" charset="0"/>
                </a:rPr>
                <a:t>টি মাছের চাষ পদ্ধতি </a:t>
              </a:r>
            </a:p>
            <a:p>
              <a:r>
                <a:rPr lang="bn-BD" sz="4000" dirty="0" smtClean="0">
                  <a:solidFill>
                    <a:schemeClr val="tx1"/>
                  </a:solidFill>
                  <a:latin typeface="NikoshBAN" pitchFamily="2" charset="0"/>
                  <a:cs typeface="NikoshBAN" pitchFamily="2" charset="0"/>
                </a:rPr>
                <a:t>সময়ঃ </a:t>
              </a:r>
              <a:r>
                <a:rPr lang="en-US" sz="4000" dirty="0" smtClean="0">
                  <a:solidFill>
                    <a:schemeClr val="tx1"/>
                  </a:solidFill>
                  <a:latin typeface="DholeshwariMJ" panose="02000506000000020004" pitchFamily="2" charset="0"/>
                  <a:cs typeface="NikoshBAN" pitchFamily="2" charset="0"/>
                </a:rPr>
                <a:t>৫০</a:t>
              </a:r>
              <a:r>
                <a:rPr lang="bn-BD" sz="4000" dirty="0" smtClean="0">
                  <a:solidFill>
                    <a:schemeClr val="tx1"/>
                  </a:solidFill>
                  <a:latin typeface="NikoshBAN" pitchFamily="2" charset="0"/>
                  <a:cs typeface="NikoshBAN" pitchFamily="2" charset="0"/>
                </a:rPr>
                <a:t> </a:t>
              </a:r>
              <a:r>
                <a:rPr lang="bn-BD" sz="4000" dirty="0" smtClean="0">
                  <a:solidFill>
                    <a:schemeClr val="tx1"/>
                  </a:solidFill>
                  <a:latin typeface="NikoshBAN" pitchFamily="2" charset="0"/>
                  <a:cs typeface="NikoshBAN" pitchFamily="2" charset="0"/>
                </a:rPr>
                <a:t>মিনিট </a:t>
              </a:r>
            </a:p>
            <a:p>
              <a:r>
                <a:rPr lang="bn-BD" sz="4000" dirty="0" smtClean="0">
                  <a:solidFill>
                    <a:schemeClr val="tx1"/>
                  </a:solidFill>
                  <a:latin typeface="NikoshBAN" pitchFamily="2" charset="0"/>
                  <a:cs typeface="NikoshBAN" pitchFamily="2" charset="0"/>
                </a:rPr>
                <a:t>তারিখঃ</a:t>
              </a:r>
              <a:r>
                <a:rPr lang="en-US" sz="4000" dirty="0" smtClean="0">
                  <a:solidFill>
                    <a:schemeClr val="tx1"/>
                  </a:solidFill>
                  <a:latin typeface="NikoshBAN" pitchFamily="2" charset="0"/>
                  <a:cs typeface="NikoshBAN" pitchFamily="2" charset="0"/>
                </a:rPr>
                <a:t>০৭/0৭/201৯</a:t>
              </a:r>
              <a:endParaRPr lang="bn-BD" sz="4000" dirty="0" smtClean="0">
                <a:solidFill>
                  <a:schemeClr val="tx1"/>
                </a:solidFill>
                <a:latin typeface="NikoshBAN" pitchFamily="2" charset="0"/>
                <a:cs typeface="NikoshBAN" pitchFamily="2" charset="0"/>
              </a:endParaRPr>
            </a:p>
            <a:p>
              <a:pPr algn="ctr"/>
              <a:endParaRPr lang="en-US" sz="2800" dirty="0">
                <a:solidFill>
                  <a:schemeClr val="tx1"/>
                </a:solidFill>
                <a:latin typeface="NikoshBAN" pitchFamily="2" charset="0"/>
                <a:cs typeface="NikoshBAN" pitchFamily="2" charset="0"/>
              </a:endParaRPr>
            </a:p>
          </p:txBody>
        </p:sp>
      </p:grpSp>
    </p:spTree>
    <p:extLst>
      <p:ext uri="{BB962C8B-B14F-4D97-AF65-F5344CB8AC3E}">
        <p14:creationId xmlns:p14="http://schemas.microsoft.com/office/powerpoint/2010/main" val="203525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orizontal Scroll 2"/>
          <p:cNvSpPr/>
          <p:nvPr/>
        </p:nvSpPr>
        <p:spPr>
          <a:xfrm>
            <a:off x="2286000" y="76200"/>
            <a:ext cx="5257800" cy="1981200"/>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62000" y="609600"/>
            <a:ext cx="7848600" cy="707886"/>
          </a:xfrm>
          <a:prstGeom prst="rect">
            <a:avLst/>
          </a:prstGeom>
          <a:noFill/>
        </p:spPr>
        <p:txBody>
          <a:bodyPr wrap="square" rtlCol="0">
            <a:spAutoFit/>
          </a:bodyPr>
          <a:lstStyle/>
          <a:p>
            <a:pPr algn="ctr"/>
            <a:r>
              <a:rPr lang="bn-BD" sz="4000" dirty="0" smtClean="0">
                <a:solidFill>
                  <a:srgbClr val="FF0000"/>
                </a:solidFill>
                <a:latin typeface="NikoshBAN" panose="02000000000000000000" pitchFamily="2" charset="0"/>
                <a:cs typeface="NikoshBAN" panose="02000000000000000000" pitchFamily="2" charset="0"/>
              </a:rPr>
              <a:t>এই পাঠ শেষে শিক্ষার্থীরাঃ-</a:t>
            </a:r>
            <a:endParaRPr lang="en-US" sz="4000" dirty="0">
              <a:solidFill>
                <a:srgbClr val="FF0000"/>
              </a:solidFill>
              <a:latin typeface="NikoshBAN" panose="02000000000000000000" pitchFamily="2" charset="0"/>
              <a:cs typeface="NikoshBAN" panose="02000000000000000000" pitchFamily="2" charset="0"/>
            </a:endParaRPr>
          </a:p>
        </p:txBody>
      </p:sp>
      <p:sp>
        <p:nvSpPr>
          <p:cNvPr id="4" name="TextBox 3"/>
          <p:cNvSpPr txBox="1"/>
          <p:nvPr/>
        </p:nvSpPr>
        <p:spPr>
          <a:xfrm>
            <a:off x="228600" y="2209800"/>
            <a:ext cx="8915400" cy="3970318"/>
          </a:xfrm>
          <a:prstGeom prst="rect">
            <a:avLst/>
          </a:prstGeom>
          <a:noFill/>
        </p:spPr>
        <p:txBody>
          <a:bodyPr wrap="square" rtlCol="0">
            <a:spAutoFit/>
          </a:bodyPr>
          <a:lstStyle/>
          <a:p>
            <a:r>
              <a:rPr lang="bn-BD" sz="3600" dirty="0" smtClean="0">
                <a:latin typeface="NikoshBAN" panose="02000000000000000000" pitchFamily="2" charset="0"/>
                <a:cs typeface="NikoshBAN" panose="02000000000000000000" pitchFamily="2" charset="0"/>
              </a:rPr>
              <a:t>১.রাজপুঁটি মাছের বৈশিষ্ট্য বলতে পাররে।</a:t>
            </a:r>
          </a:p>
          <a:p>
            <a:endParaRPr lang="bn-BD" sz="3600" dirty="0">
              <a:latin typeface="NikoshBAN" panose="02000000000000000000" pitchFamily="2" charset="0"/>
              <a:cs typeface="NikoshBAN" panose="02000000000000000000" pitchFamily="2" charset="0"/>
            </a:endParaRPr>
          </a:p>
          <a:p>
            <a:r>
              <a:rPr lang="bn-BD" sz="3600" dirty="0" smtClean="0">
                <a:latin typeface="NikoshBAN" panose="02000000000000000000" pitchFamily="2" charset="0"/>
                <a:cs typeface="NikoshBAN" panose="02000000000000000000" pitchFamily="2" charset="0"/>
              </a:rPr>
              <a:t>২. পুকুর নির্বাচন করতে পারবে। </a:t>
            </a:r>
          </a:p>
          <a:p>
            <a:endParaRPr lang="bn-BD" sz="3600" dirty="0">
              <a:latin typeface="NikoshBAN" panose="02000000000000000000" pitchFamily="2" charset="0"/>
              <a:cs typeface="NikoshBAN" panose="02000000000000000000" pitchFamily="2" charset="0"/>
            </a:endParaRPr>
          </a:p>
          <a:p>
            <a:r>
              <a:rPr lang="bn-BD" sz="3600" dirty="0" smtClean="0">
                <a:latin typeface="NikoshBAN" panose="02000000000000000000" pitchFamily="2" charset="0"/>
                <a:cs typeface="NikoshBAN" panose="02000000000000000000" pitchFamily="2" charset="0"/>
              </a:rPr>
              <a:t>৩. পুকুর প্রস্তুত বর্ণনা করতে পারবে। </a:t>
            </a:r>
          </a:p>
          <a:p>
            <a:endParaRPr lang="bn-BD" sz="3600" dirty="0">
              <a:latin typeface="NikoshBAN" panose="02000000000000000000" pitchFamily="2" charset="0"/>
              <a:cs typeface="NikoshBAN" panose="02000000000000000000" pitchFamily="2" charset="0"/>
            </a:endParaRPr>
          </a:p>
          <a:p>
            <a:r>
              <a:rPr lang="bn-BD" sz="3600" dirty="0" smtClean="0">
                <a:latin typeface="NikoshBAN" panose="02000000000000000000" pitchFamily="2" charset="0"/>
                <a:cs typeface="NikoshBAN" panose="02000000000000000000" pitchFamily="2" charset="0"/>
              </a:rPr>
              <a:t>৪. খাদ্য ব্যবস্থাপনা ব্যাখ্যা করতে পারবে।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42987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304800"/>
            <a:ext cx="7772400" cy="6924973"/>
          </a:xfrm>
          <a:prstGeom prst="rect">
            <a:avLst/>
          </a:prstGeom>
          <a:noFill/>
        </p:spPr>
        <p:txBody>
          <a:bodyPr wrap="square" rtlCol="0">
            <a:spAutoFit/>
          </a:bodyPr>
          <a:lstStyle/>
          <a:p>
            <a:r>
              <a:rPr lang="bn-BD" sz="3600" dirty="0" smtClean="0">
                <a:solidFill>
                  <a:srgbClr val="FF0000"/>
                </a:solidFill>
                <a:latin typeface="NikoshBAN" panose="02000000000000000000" pitchFamily="2" charset="0"/>
                <a:cs typeface="NikoshBAN" panose="02000000000000000000" pitchFamily="2" charset="0"/>
              </a:rPr>
              <a:t>রাজপুঁটি মাছের বৈশিষ্ট্য</a:t>
            </a:r>
            <a:r>
              <a:rPr lang="bn-BD" sz="2800" dirty="0" smtClean="0">
                <a:solidFill>
                  <a:srgbClr val="FF0000"/>
                </a:solidFill>
              </a:rPr>
              <a:t> </a:t>
            </a:r>
          </a:p>
          <a:p>
            <a:r>
              <a:rPr lang="bn-BD" sz="3200" dirty="0" smtClean="0">
                <a:latin typeface="NikoshBAN" panose="02000000000000000000" pitchFamily="2" charset="0"/>
                <a:cs typeface="NikoshBAN" panose="02000000000000000000" pitchFamily="2" charset="0"/>
              </a:rPr>
              <a:t>১.অধিক</a:t>
            </a:r>
            <a:r>
              <a:rPr lang="bn-BD" sz="3200" dirty="0" smtClean="0"/>
              <a:t> </a:t>
            </a:r>
            <a:r>
              <a:rPr lang="bn-BD" sz="3200" dirty="0" smtClean="0">
                <a:latin typeface="NikoshBAN" panose="02000000000000000000" pitchFamily="2" charset="0"/>
                <a:cs typeface="NikoshBAN" panose="02000000000000000000" pitchFamily="2" charset="0"/>
              </a:rPr>
              <a:t>উৎপাদনশীল, দেশি সরপুঁটির চেয়ে ৪০-৫০% বেশি।</a:t>
            </a:r>
          </a:p>
          <a:p>
            <a:r>
              <a:rPr lang="bn-BD" sz="3200" dirty="0" smtClean="0">
                <a:latin typeface="NikoshBAN" panose="02000000000000000000" pitchFamily="2" charset="0"/>
                <a:cs typeface="NikoshBAN" panose="02000000000000000000" pitchFamily="2" charset="0"/>
              </a:rPr>
              <a:t>২. ৩-৬ মাসে ১০০-২০০ গ্রাম </a:t>
            </a:r>
            <a:r>
              <a:rPr lang="en-US" sz="3200" dirty="0" err="1" smtClean="0">
                <a:latin typeface="NikoshBAN" panose="02000000000000000000" pitchFamily="2" charset="0"/>
                <a:cs typeface="NikoshBAN" panose="02000000000000000000" pitchFamily="2" charset="0"/>
              </a:rPr>
              <a:t>ওজন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হয়ে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থাকে</a:t>
            </a:r>
            <a:r>
              <a:rPr lang="en-US" sz="3200" dirty="0" smtClean="0">
                <a:latin typeface="NikoshBAN" panose="02000000000000000000" pitchFamily="2" charset="0"/>
                <a:cs typeface="NikoshBAN" panose="02000000000000000000" pitchFamily="2" charset="0"/>
              </a:rPr>
              <a:t>।</a:t>
            </a:r>
          </a:p>
          <a:p>
            <a:r>
              <a:rPr lang="en-US" sz="3200" dirty="0" smtClean="0">
                <a:latin typeface="NikoshBAN" panose="02000000000000000000" pitchFamily="2" charset="0"/>
                <a:cs typeface="NikoshBAN" panose="02000000000000000000" pitchFamily="2" charset="0"/>
              </a:rPr>
              <a:t>৩. </a:t>
            </a:r>
            <a:r>
              <a:rPr lang="en-US" sz="3200" dirty="0" err="1" smtClean="0">
                <a:latin typeface="NikoshBAN" panose="02000000000000000000" pitchFamily="2" charset="0"/>
                <a:cs typeface="NikoshBAN" panose="02000000000000000000" pitchFamily="2" charset="0"/>
              </a:rPr>
              <a:t>মাছের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বর্ণ</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উজ্জ্বল</a:t>
            </a:r>
            <a:r>
              <a:rPr lang="en-US" sz="3200" dirty="0" smtClean="0">
                <a:latin typeface="NikoshBAN" panose="02000000000000000000" pitchFamily="2" charset="0"/>
                <a:cs typeface="NikoshBAN" panose="02000000000000000000" pitchFamily="2" charset="0"/>
              </a:rPr>
              <a:t> ও </a:t>
            </a:r>
            <a:r>
              <a:rPr lang="en-US" sz="3200" dirty="0" err="1" smtClean="0">
                <a:latin typeface="NikoshBAN" panose="02000000000000000000" pitchFamily="2" charset="0"/>
                <a:cs typeface="NikoshBAN" panose="02000000000000000000" pitchFamily="2" charset="0"/>
              </a:rPr>
              <a:t>রুপালি</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সাদা</a:t>
            </a:r>
            <a:r>
              <a:rPr lang="en-US" sz="3200" dirty="0" smtClean="0">
                <a:latin typeface="NikoshBAN" panose="02000000000000000000" pitchFamily="2" charset="0"/>
                <a:cs typeface="NikoshBAN" panose="02000000000000000000" pitchFamily="2" charset="0"/>
              </a:rPr>
              <a:t>। </a:t>
            </a:r>
          </a:p>
          <a:p>
            <a:r>
              <a:rPr lang="en-US" sz="3200" dirty="0" smtClean="0">
                <a:latin typeface="NikoshBAN" panose="02000000000000000000" pitchFamily="2" charset="0"/>
                <a:cs typeface="NikoshBAN" panose="02000000000000000000" pitchFamily="2" charset="0"/>
              </a:rPr>
              <a:t>৪. </a:t>
            </a:r>
            <a:r>
              <a:rPr lang="en-US" sz="3200" dirty="0" err="1" smtClean="0">
                <a:latin typeface="NikoshBAN" panose="02000000000000000000" pitchFamily="2" charset="0"/>
                <a:cs typeface="NikoshBAN" panose="02000000000000000000" pitchFamily="2" charset="0"/>
              </a:rPr>
              <a:t>এরা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বদ্ধ</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জলাশয়ে</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ডিম</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ছাড়ে</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প্রবাহমান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পানিতে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ডিম</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ছাড়ে</a:t>
            </a:r>
            <a:r>
              <a:rPr lang="en-US" sz="3200" dirty="0" smtClean="0">
                <a:latin typeface="NikoshBAN" panose="02000000000000000000" pitchFamily="2" charset="0"/>
                <a:cs typeface="NikoshBAN" panose="02000000000000000000" pitchFamily="2" charset="0"/>
              </a:rPr>
              <a:t>।</a:t>
            </a:r>
          </a:p>
          <a:p>
            <a:r>
              <a:rPr lang="en-US" sz="3200" dirty="0" smtClean="0">
                <a:latin typeface="NikoshBAN" panose="02000000000000000000" pitchFamily="2" charset="0"/>
                <a:cs typeface="NikoshBAN" panose="02000000000000000000" pitchFamily="2" charset="0"/>
              </a:rPr>
              <a:t>৫. </a:t>
            </a:r>
            <a:r>
              <a:rPr lang="en-US" sz="3200" dirty="0" err="1" smtClean="0">
                <a:latin typeface="NikoshBAN" panose="02000000000000000000" pitchFamily="2" charset="0"/>
                <a:cs typeface="NikoshBAN" panose="02000000000000000000" pitchFamily="2" charset="0"/>
              </a:rPr>
              <a:t>অপেক্ষা</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কৃত</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বিরুপ</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পরিবেশ</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যেমন</a:t>
            </a:r>
            <a:r>
              <a:rPr lang="en-US" sz="3200" dirty="0" smtClean="0">
                <a:latin typeface="NikoshBAN" panose="02000000000000000000" pitchFamily="2" charset="0"/>
                <a:cs typeface="NikoshBAN" panose="02000000000000000000" pitchFamily="2" charset="0"/>
              </a:rPr>
              <a:t> – </a:t>
            </a:r>
            <a:r>
              <a:rPr lang="en-US" sz="3200" dirty="0" err="1" smtClean="0">
                <a:latin typeface="NikoshBAN" panose="02000000000000000000" pitchFamily="2" charset="0"/>
                <a:cs typeface="NikoshBAN" panose="02000000000000000000" pitchFamily="2" charset="0"/>
              </a:rPr>
              <a:t>কম</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অক্সিজেন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যুক্ত</a:t>
            </a:r>
            <a:r>
              <a:rPr lang="en-US" sz="3200" dirty="0" smtClean="0">
                <a:latin typeface="NikoshBAN" panose="02000000000000000000" pitchFamily="2" charset="0"/>
                <a:cs typeface="NikoshBAN" panose="02000000000000000000" pitchFamily="2" charset="0"/>
              </a:rPr>
              <a:t> ও </a:t>
            </a:r>
            <a:r>
              <a:rPr lang="en-US" sz="3200" dirty="0" err="1" smtClean="0">
                <a:latin typeface="NikoshBAN" panose="02000000000000000000" pitchFamily="2" charset="0"/>
                <a:cs typeface="NikoshBAN" panose="02000000000000000000" pitchFamily="2" charset="0"/>
              </a:rPr>
              <a:t>বেশি</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তাপমাত্রার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পানি</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বিশেষ</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ঘোলা</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পানিতে</a:t>
            </a:r>
            <a:r>
              <a:rPr lang="en-US" sz="3200" dirty="0" smtClean="0">
                <a:latin typeface="NikoshBAN" panose="02000000000000000000" pitchFamily="2" charset="0"/>
                <a:cs typeface="NikoshBAN" panose="02000000000000000000" pitchFamily="2" charset="0"/>
              </a:rPr>
              <a:t> ও </a:t>
            </a:r>
            <a:r>
              <a:rPr lang="en-US" sz="3200" dirty="0" err="1" smtClean="0">
                <a:latin typeface="NikoshBAN" panose="02000000000000000000" pitchFamily="2" charset="0"/>
                <a:cs typeface="NikoshBAN" panose="02000000000000000000" pitchFamily="2" charset="0"/>
              </a:rPr>
              <a:t>চাষ</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যায়</a:t>
            </a:r>
            <a:r>
              <a:rPr lang="en-US" sz="3200" dirty="0" smtClean="0">
                <a:latin typeface="NikoshBAN" panose="02000000000000000000" pitchFamily="2" charset="0"/>
                <a:cs typeface="NikoshBAN" panose="02000000000000000000" pitchFamily="2" charset="0"/>
              </a:rPr>
              <a:t>।</a:t>
            </a:r>
          </a:p>
          <a:p>
            <a:r>
              <a:rPr lang="en-US" sz="3200" dirty="0" smtClean="0">
                <a:latin typeface="NikoshBAN" panose="02000000000000000000" pitchFamily="2" charset="0"/>
                <a:cs typeface="NikoshBAN" panose="02000000000000000000" pitchFamily="2" charset="0"/>
              </a:rPr>
              <a:t>৬. এ</a:t>
            </a:r>
            <a:r>
              <a:rPr lang="bn-BD" sz="3200" dirty="0">
                <a:latin typeface="NikoshBAN" panose="02000000000000000000" pitchFamily="2" charset="0"/>
                <a:cs typeface="NikoshBAN" panose="02000000000000000000" pitchFamily="2" charset="0"/>
              </a:rPr>
              <a:t> </a:t>
            </a:r>
            <a:r>
              <a:rPr lang="bn-BD" sz="3200" dirty="0" smtClean="0">
                <a:latin typeface="NikoshBAN" panose="02000000000000000000" pitchFamily="2" charset="0"/>
                <a:cs typeface="NikoshBAN" panose="02000000000000000000" pitchFamily="2" charset="0"/>
              </a:rPr>
              <a:t>মাছ ৩-৬ মাসের মধ্যে বিক্রয়যোগ্য হয়।</a:t>
            </a:r>
            <a:endParaRPr lang="en-US" sz="3200" dirty="0" smtClean="0">
              <a:latin typeface="NikoshBAN" panose="02000000000000000000" pitchFamily="2" charset="0"/>
              <a:cs typeface="NikoshBAN" panose="02000000000000000000" pitchFamily="2" charset="0"/>
            </a:endParaRPr>
          </a:p>
          <a:p>
            <a:r>
              <a:rPr lang="bn-BD" sz="3200" dirty="0" smtClean="0">
                <a:latin typeface="NikoshBAN" panose="02000000000000000000" pitchFamily="2" charset="0"/>
                <a:cs typeface="NikoshBAN" panose="02000000000000000000" pitchFamily="2" charset="0"/>
              </a:rPr>
              <a:t>৭. খাদ্যের জন্য কোনো বাড়তি অর্থ খরচ করতে হয় না। তরিতরকারির অংশ টুকরো টুকরো করে দেওয়া যায়। </a:t>
            </a:r>
          </a:p>
          <a:p>
            <a:endParaRPr lang="bn-BD" sz="2800" dirty="0">
              <a:latin typeface="NikoshBAN" panose="02000000000000000000" pitchFamily="2" charset="0"/>
              <a:cs typeface="NikoshBAN" panose="02000000000000000000" pitchFamily="2" charset="0"/>
            </a:endParaRPr>
          </a:p>
          <a:p>
            <a:r>
              <a:rPr lang="en-US" sz="2800" dirty="0" smtClean="0">
                <a:latin typeface="NikoshBAN" panose="02000000000000000000" pitchFamily="2" charset="0"/>
                <a:cs typeface="NikoshBAN" panose="02000000000000000000" pitchFamily="2" charset="0"/>
              </a:rPr>
              <a:t> </a:t>
            </a:r>
            <a:r>
              <a:rPr lang="bn-BD" sz="2800" dirty="0" smtClean="0">
                <a:latin typeface="NikoshBAN" panose="02000000000000000000" pitchFamily="2" charset="0"/>
                <a:cs typeface="NikoshBAN" panose="02000000000000000000" pitchFamily="2" charset="0"/>
              </a:rPr>
              <a:t> </a:t>
            </a:r>
            <a:endParaRPr lang="en-US" sz="2400" dirty="0">
              <a:latin typeface="NikoshBAN" panose="02000000000000000000" pitchFamily="2" charset="0"/>
              <a:cs typeface="NikoshBAN" panose="02000000000000000000" pitchFamily="2"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799"/>
            <a:ext cx="9143999" cy="5486399"/>
          </a:xfrm>
          <a:prstGeom prst="rect">
            <a:avLst/>
          </a:prstGeom>
        </p:spPr>
      </p:pic>
      <p:sp>
        <p:nvSpPr>
          <p:cNvPr id="4" name="TextBox 3"/>
          <p:cNvSpPr txBox="1"/>
          <p:nvPr/>
        </p:nvSpPr>
        <p:spPr>
          <a:xfrm>
            <a:off x="1371600" y="6172200"/>
            <a:ext cx="5791200" cy="584775"/>
          </a:xfrm>
          <a:prstGeom prst="rect">
            <a:avLst/>
          </a:prstGeom>
          <a:noFill/>
        </p:spPr>
        <p:txBody>
          <a:bodyPr wrap="square" rtlCol="0">
            <a:spAutoFit/>
          </a:bodyPr>
          <a:lstStyle/>
          <a:p>
            <a:pPr algn="ctr"/>
            <a:r>
              <a:rPr lang="bn-BD" sz="3200" dirty="0" smtClean="0">
                <a:solidFill>
                  <a:srgbClr val="FF0000"/>
                </a:solidFill>
                <a:latin typeface="NikoshBAN" panose="02000000000000000000" pitchFamily="2" charset="0"/>
                <a:cs typeface="NikoshBAN" panose="02000000000000000000" pitchFamily="2" charset="0"/>
              </a:rPr>
              <a:t>আদর্শ পুকুর</a:t>
            </a:r>
            <a:endParaRPr lang="en-US" sz="32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44524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1475</TotalTime>
  <Words>622</Words>
  <Application>Microsoft Office PowerPoint</Application>
  <PresentationFormat>On-screen Show (4:3)</PresentationFormat>
  <Paragraphs>89</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DholeshwariMJ</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SARK</dc:creator>
  <cp:lastModifiedBy>F.MCOMPUTER</cp:lastModifiedBy>
  <cp:revision>219</cp:revision>
  <dcterms:created xsi:type="dcterms:W3CDTF">2006-08-16T00:00:00Z</dcterms:created>
  <dcterms:modified xsi:type="dcterms:W3CDTF">2019-07-07T02:49:58Z</dcterms:modified>
</cp:coreProperties>
</file>