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57" r:id="rId4"/>
    <p:sldId id="260" r:id="rId5"/>
    <p:sldId id="261" r:id="rId6"/>
    <p:sldId id="262" r:id="rId7"/>
    <p:sldId id="258" r:id="rId8"/>
    <p:sldId id="270" r:id="rId9"/>
    <p:sldId id="259" r:id="rId10"/>
    <p:sldId id="263" r:id="rId11"/>
    <p:sldId id="265" r:id="rId12"/>
    <p:sldId id="266" r:id="rId13"/>
    <p:sldId id="272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71" autoAdjust="0"/>
  </p:normalViewPr>
  <p:slideViewPr>
    <p:cSldViewPr>
      <p:cViewPr varScale="1">
        <p:scale>
          <a:sx n="66" d="100"/>
          <a:sy n="66" d="100"/>
        </p:scale>
        <p:origin x="-14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A2A21A-9302-47FF-8CBE-F17B87AC45CF}" type="datetimeFigureOut">
              <a:rPr lang="en-US" smtClean="0"/>
              <a:t>19/1/2014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D0A21E-3BBA-468C-87A1-2B500E000D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861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D0A21E-3BBA-468C-87A1-2B500E000D5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25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19/1/2014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5847" y="66675"/>
            <a:ext cx="4081953" cy="305752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152400" y="1676400"/>
            <a:ext cx="8763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মৃদুল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কান্তি তালুকদার</a:t>
            </a:r>
          </a:p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টৈটং উচ্চ বিদ্যালয় </a:t>
            </a:r>
          </a:p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মোবাইল নং-০১৮২৩০১৬৮৯১</a:t>
            </a:r>
          </a:p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ই-মেইল-</a:t>
            </a:r>
            <a:endParaRPr lang="en-US" sz="4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mridulkantitalukder</a:t>
            </a:r>
            <a:r>
              <a:rPr lang="en-US" sz="4000" dirty="0" smtClean="0">
                <a:solidFill>
                  <a:srgbClr val="002060"/>
                </a:solidFill>
                <a:cs typeface="NikoshBAN" pitchFamily="2" charset="0"/>
              </a:rPr>
              <a:t>@yahoo.com</a:t>
            </a:r>
            <a:endParaRPr lang="bn-BD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14052" y="381000"/>
            <a:ext cx="4053348" cy="990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1500" dirty="0" smtClean="0">
                <a:solidFill>
                  <a:schemeClr val="accent2">
                    <a:lumMod val="50000"/>
                  </a:schemeClr>
                </a:solidFill>
                <a:latin typeface="+mj-lt"/>
                <a:cs typeface="NikoshBAN" pitchFamily="2" charset="0"/>
              </a:rPr>
              <a:t>শু</a:t>
            </a:r>
            <a:r>
              <a:rPr lang="bn-BD" sz="11500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ভেচ্ছা</a:t>
            </a:r>
            <a:endParaRPr lang="en-US" sz="11500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1000"/>
            <a:ext cx="1371600" cy="182880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123762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1676400"/>
            <a:ext cx="7696200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সাধারণ গণিত</a:t>
            </a:r>
          </a:p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নবম শ্রেণি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৫০মিনিট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10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770056" y="3826746"/>
            <a:ext cx="1603887" cy="823451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বৃত্তক্ষেত্র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2743200" y="1583140"/>
            <a:ext cx="3657600" cy="3657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e 12"/>
          <p:cNvSpPr/>
          <p:nvPr/>
        </p:nvSpPr>
        <p:spPr>
          <a:xfrm>
            <a:off x="2743200" y="1600200"/>
            <a:ext cx="3657600" cy="3657600"/>
          </a:xfrm>
          <a:prstGeom prst="pie">
            <a:avLst>
              <a:gd name="adj1" fmla="val 16782464"/>
              <a:gd name="adj2" fmla="val 21595067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r"/>
            <a:endParaRPr lang="en-US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r"/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বৃত্ত </a:t>
            </a:r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কলা 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34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8269" y="2133600"/>
            <a:ext cx="7772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বৃত্তক্ষেত্র ও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বৃত্তকলার ক্ষেত্রফল নির্ণয়</a:t>
            </a:r>
          </a:p>
          <a:p>
            <a:pPr algn="ctr"/>
            <a:r>
              <a:rPr lang="bn-BD" sz="4000" smtClean="0">
                <a:latin typeface="NikoshBAN" pitchFamily="2" charset="0"/>
                <a:cs typeface="NikoshBAN" pitchFamily="2" charset="0"/>
              </a:rPr>
              <a:t>ষষ্ঠদশ অধ্যায় 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পৃষ্ঠা-২৬৬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127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43300" y="304800"/>
            <a:ext cx="2133600" cy="76200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1828800"/>
            <a:ext cx="845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বৃত্তক্ষেত্র ও বৃত্তকলার ক্ষেত্র </a:t>
            </a:r>
            <a:r>
              <a:rPr lang="bn-BD" sz="40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তা বলতে পারবে ।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বৃত্তকলার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ক্ষেত্রফলের </a:t>
            </a:r>
            <a:r>
              <a:rPr lang="bn-BD" sz="40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সমীকরণ নির্ণয়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করতে 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pPr marL="742950" indent="-742950">
              <a:buFont typeface="+mj-lt"/>
              <a:buAutoNum type="arabicPeriod"/>
            </a:pP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বৃত্তকলার ক্ষেত্রফলের সমীকরণ প্রয়োগ করে </a:t>
            </a:r>
            <a:r>
              <a:rPr lang="bn-BD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সমস্যা </a:t>
            </a:r>
            <a:r>
              <a:rPr lang="bn-BD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করতে পারবে।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037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297858" y="1128251"/>
            <a:ext cx="2819400" cy="28956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676400" y="457200"/>
            <a:ext cx="2057400" cy="457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বৃত্তক্ষেত্র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Pie 11"/>
          <p:cNvSpPr/>
          <p:nvPr/>
        </p:nvSpPr>
        <p:spPr>
          <a:xfrm>
            <a:off x="5029200" y="2286000"/>
            <a:ext cx="3276600" cy="2971800"/>
          </a:xfrm>
          <a:prstGeom prst="pi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Arc 14"/>
          <p:cNvSpPr/>
          <p:nvPr/>
        </p:nvSpPr>
        <p:spPr>
          <a:xfrm>
            <a:off x="6172200" y="3124200"/>
            <a:ext cx="990600" cy="1219200"/>
          </a:xfrm>
          <a:prstGeom prst="arc">
            <a:avLst>
              <a:gd name="adj1" fmla="val 16200000"/>
              <a:gd name="adj2" fmla="val 407542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1295400" y="1123335"/>
            <a:ext cx="2819400" cy="291526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562600" y="914400"/>
            <a:ext cx="2362200" cy="8382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বৃত্তকলা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656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12" grpId="0" animBg="1"/>
      <p:bldP spid="15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04800" y="1295400"/>
            <a:ext cx="3840480" cy="384048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e 4"/>
          <p:cNvSpPr/>
          <p:nvPr/>
        </p:nvSpPr>
        <p:spPr>
          <a:xfrm>
            <a:off x="283191" y="1290168"/>
            <a:ext cx="3840480" cy="3840480"/>
          </a:xfrm>
          <a:prstGeom prst="pie">
            <a:avLst>
              <a:gd name="adj1" fmla="val 17183217"/>
              <a:gd name="adj2" fmla="val 1595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Pie 5"/>
          <p:cNvSpPr/>
          <p:nvPr/>
        </p:nvSpPr>
        <p:spPr>
          <a:xfrm>
            <a:off x="304800" y="1290168"/>
            <a:ext cx="3840480" cy="3840480"/>
          </a:xfrm>
          <a:prstGeom prst="pie">
            <a:avLst>
              <a:gd name="adj1" fmla="val 17183217"/>
              <a:gd name="adj2" fmla="val 1595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19200" y="5410200"/>
            <a:ext cx="3352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বৃত্তক্ষেত্র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lowchart: Connector 7"/>
          <p:cNvSpPr/>
          <p:nvPr/>
        </p:nvSpPr>
        <p:spPr>
          <a:xfrm>
            <a:off x="2111991" y="3124200"/>
            <a:ext cx="182880" cy="182880"/>
          </a:xfrm>
          <a:prstGeom prst="flowChartConnector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334000" y="5410200"/>
            <a:ext cx="1676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বৃত্তকলা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442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7169E-6 L 0.3651 -2.57169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4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6" grpId="1" animBg="1"/>
      <p:bldP spid="7" grpId="0"/>
      <p:bldP spid="8" grpId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"/>
          <p:cNvSpPr/>
          <p:nvPr/>
        </p:nvSpPr>
        <p:spPr>
          <a:xfrm>
            <a:off x="3276600" y="1342103"/>
            <a:ext cx="3733800" cy="3610897"/>
          </a:xfrm>
          <a:prstGeom prst="arc">
            <a:avLst>
              <a:gd name="adj1" fmla="val 16178145"/>
              <a:gd name="adj2" fmla="val 47705"/>
            </a:avLst>
          </a:prstGeom>
          <a:solidFill>
            <a:schemeClr val="accent2">
              <a:lumMod val="75000"/>
            </a:schemeClr>
          </a:solidFill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>
            <a:stCxn id="2" idx="0"/>
          </p:cNvCxnSpPr>
          <p:nvPr/>
        </p:nvCxnSpPr>
        <p:spPr>
          <a:xfrm>
            <a:off x="5132022" y="1342137"/>
            <a:ext cx="11478" cy="180541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101713" y="3147551"/>
            <a:ext cx="1878186" cy="2590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3276600" y="1600200"/>
            <a:ext cx="1866900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276600" y="2431026"/>
            <a:ext cx="3591232" cy="762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52400" y="1219200"/>
            <a:ext cx="31242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বৃত্তেরব্যাসার্ধ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152400" y="2244844"/>
            <a:ext cx="3124200" cy="7269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খণ্ডিত-বৃত্তচাপ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Arc 9"/>
          <p:cNvSpPr/>
          <p:nvPr/>
        </p:nvSpPr>
        <p:spPr>
          <a:xfrm>
            <a:off x="4222362" y="2318112"/>
            <a:ext cx="1830797" cy="1658878"/>
          </a:xfrm>
          <a:prstGeom prst="arc">
            <a:avLst>
              <a:gd name="adj1" fmla="val 16358019"/>
              <a:gd name="adj2" fmla="val 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5067300" y="3276600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067300" y="609600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162800" y="609600"/>
            <a:ext cx="72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212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2" grpId="0" animBg="1"/>
      <p:bldP spid="23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433484" y="593692"/>
            <a:ext cx="3505200" cy="342900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>
            <a:off x="4176252" y="2251042"/>
            <a:ext cx="1809135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162732" y="955642"/>
            <a:ext cx="1189703" cy="130469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Arc 13"/>
          <p:cNvSpPr/>
          <p:nvPr/>
        </p:nvSpPr>
        <p:spPr>
          <a:xfrm>
            <a:off x="4409154" y="1732674"/>
            <a:ext cx="425552" cy="1086726"/>
          </a:xfrm>
          <a:prstGeom prst="arc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3762682" y="2002214"/>
            <a:ext cx="442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842819" y="2002215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A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23387" y="593692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B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971435" y="1567333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Microsoft New Tai Lue" pitchFamily="34" charset="0"/>
                <a:cs typeface="Microsoft New Tai Lue" pitchFamily="34" charset="0"/>
              </a:rPr>
              <a:t>ᦲ</a:t>
            </a:r>
            <a:endParaRPr lang="en-US" sz="3600" dirty="0">
              <a:latin typeface="Microsoft New Tai Lue" pitchFamily="34" charset="0"/>
              <a:cs typeface="Microsoft New Tai Lue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037803" y="2171491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r</a:t>
            </a:r>
            <a:endParaRPr lang="en-US" sz="4800" dirty="0"/>
          </a:p>
        </p:txBody>
      </p:sp>
      <p:sp>
        <p:nvSpPr>
          <p:cNvPr id="39" name="TextBox 38"/>
          <p:cNvSpPr txBox="1"/>
          <p:nvPr/>
        </p:nvSpPr>
        <p:spPr>
          <a:xfrm>
            <a:off x="3837653" y="0"/>
            <a:ext cx="78427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/>
              <a:t>C</a:t>
            </a:r>
            <a:endParaRPr lang="en-US" sz="4400" dirty="0"/>
          </a:p>
        </p:txBody>
      </p:sp>
      <p:cxnSp>
        <p:nvCxnSpPr>
          <p:cNvPr id="41" name="Straight Connector 40"/>
          <p:cNvCxnSpPr>
            <a:endCxn id="2" idx="0"/>
          </p:cNvCxnSpPr>
          <p:nvPr/>
        </p:nvCxnSpPr>
        <p:spPr>
          <a:xfrm flipV="1">
            <a:off x="4176252" y="593692"/>
            <a:ext cx="9832" cy="166664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0" y="4022692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মনেকরি,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O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কেন্দ্রবিশিষ্ট বৃত্তের ব্যাসার্ধ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r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,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4669023"/>
            <a:ext cx="89916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AOB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বৃত্তকলা ক্ষেত্রটি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AB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চাপের উপর দণ্ডায়মান যার, ডিগ্রী পরিমাপ 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>ᦲ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0" y="5358825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NikoshBAN" pitchFamily="2" charset="0"/>
                <a:cs typeface="NikoshBAN" pitchFamily="2" charset="0"/>
              </a:rPr>
              <a:t>OA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উপর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OC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লম্ব  টানি।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001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/>
      <p:bldP spid="18" grpId="0"/>
      <p:bldP spid="37" grpId="0"/>
      <p:bldP spid="39" grpId="0"/>
      <p:bldP spid="54" grpId="0"/>
      <p:bldP spid="3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16630" y="2619827"/>
                <a:ext cx="8610600" cy="41619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dirty="0" smtClean="0">
                    <a:cs typeface="NikoshBAN" pitchFamily="2" charset="0"/>
                  </a:rPr>
                  <a:t> </a:t>
                </a:r>
                <a:r>
                  <a:rPr lang="bo-CN" sz="2800" dirty="0">
                    <a:latin typeface="Microsoft Himalaya"/>
                    <a:ea typeface="Microsoft Himalaya"/>
                  </a:rPr>
                  <a:t>༜</a:t>
                </a:r>
                <a:r>
                  <a:rPr lang="en-US" sz="2800" dirty="0">
                    <a:cs typeface="NikoshBAN" pitchFamily="2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8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বৃত্তকলা</m:t>
                        </m:r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𝐴𝑂𝐵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এর</m:t>
                        </m:r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  </m:t>
                        </m:r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ক্ষেত্রফল</m:t>
                        </m:r>
                      </m:num>
                      <m:den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বৃত্তকলা</m:t>
                        </m:r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𝐴𝑂𝐶</m:t>
                        </m:r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এর</m:t>
                        </m:r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ক্ষেত্রফল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</m:den>
                    </m:f>
                    <m:r>
                      <a:rPr lang="bn-BD" sz="2800" i="1">
                        <a:latin typeface="Cambria Math"/>
                        <a:ea typeface="Cambria Math"/>
                        <a:cs typeface="NikoshBAN" pitchFamily="2" charset="0"/>
                      </a:rPr>
                      <m:t>= </m:t>
                    </m:r>
                    <m:f>
                      <m:fPr>
                        <m:ctrlPr>
                          <a:rPr lang="bn-BD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BD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&lt;</m:t>
                        </m:r>
                        <m:r>
                          <a:rPr lang="en-US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𝐴𝑂𝐵</m:t>
                        </m:r>
                        <m:r>
                          <a:rPr lang="en-US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BD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এর</m:t>
                        </m:r>
                        <m:r>
                          <a:rPr lang="bn-BD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BD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পরিমান</m:t>
                        </m:r>
                      </m:num>
                      <m:den>
                        <m:r>
                          <a:rPr lang="bn-BD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&lt;</m:t>
                        </m:r>
                        <m:r>
                          <a:rPr lang="en-US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𝐴𝑂𝐶</m:t>
                        </m:r>
                        <m:r>
                          <a:rPr lang="en-US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BD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এর</m:t>
                        </m:r>
                        <m:r>
                          <a:rPr lang="bn-BD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BD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পরিমান</m:t>
                        </m:r>
                      </m:den>
                    </m:f>
                  </m:oMath>
                </a14:m>
                <a:r>
                  <a:rPr lang="bn-BD" sz="2800" dirty="0"/>
                  <a:t> </a:t>
                </a:r>
              </a:p>
              <a:p>
                <a:r>
                  <a:rPr lang="bn-BD" sz="2800" dirty="0"/>
                  <a:t> </a:t>
                </a:r>
                <a:r>
                  <a:rPr lang="en-US" sz="2800" dirty="0"/>
                  <a:t>   </a:t>
                </a:r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বা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/>
                        <a:cs typeface="NikoshBAN" pitchFamily="2" charset="0"/>
                      </a:rPr>
                      <m:t> </m:t>
                    </m:r>
                    <m:f>
                      <m:fPr>
                        <m:ctrlPr>
                          <a:rPr lang="bn-BD" sz="28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বৃত্তকলা</m:t>
                        </m:r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  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𝐴𝑂𝐵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এর</m:t>
                        </m:r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  </m:t>
                        </m:r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ক্ষেত্রফল</m:t>
                        </m:r>
                      </m:num>
                      <m:den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বৃত্তকলা</m:t>
                        </m:r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𝐴𝑂𝐶</m:t>
                        </m:r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এর</m:t>
                        </m:r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 </m:t>
                        </m:r>
                        <m:r>
                          <a:rPr lang="bn-BD" sz="2800" i="1">
                            <a:latin typeface="Cambria Math"/>
                            <a:cs typeface="NikoshBAN" pitchFamily="2" charset="0"/>
                          </a:rPr>
                          <m:t>ক্ষেত্রফল</m:t>
                        </m:r>
                      </m:den>
                    </m:f>
                  </m:oMath>
                </a14:m>
                <a:r>
                  <a:rPr lang="en-US" sz="2800" dirty="0"/>
                  <a:t> 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en-US" sz="2800" i="1" dirty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800" i="1" dirty="0">
                            <a:latin typeface="Cambria Math"/>
                            <a:ea typeface="Cambria Math"/>
                          </a:rPr>
                          <m:t>𝜃</m:t>
                        </m:r>
                      </m:num>
                      <m:den>
                        <m:r>
                          <a:rPr lang="en-US" sz="2800" i="1" dirty="0">
                            <a:latin typeface="Cambria Math"/>
                            <a:ea typeface="Cambria Math"/>
                          </a:rPr>
                          <m:t>90</m:t>
                        </m:r>
                        <m:r>
                          <a:rPr lang="en-US" sz="2800" i="1" dirty="0">
                            <a:latin typeface="Cambria Math"/>
                            <a:ea typeface="Cambria Math"/>
                          </a:rPr>
                          <m:t>°</m:t>
                        </m:r>
                      </m:den>
                    </m:f>
                  </m:oMath>
                </a14:m>
                <a:endParaRPr lang="en-US" sz="2800" dirty="0"/>
              </a:p>
              <a:p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বা, বৃত্তকলা </a:t>
                </a:r>
                <a:r>
                  <a:rPr lang="en-US" sz="2000" dirty="0">
                    <a:latin typeface="NikoshBAN" pitchFamily="2" charset="0"/>
                    <a:cs typeface="NikoshBAN" pitchFamily="2" charset="0"/>
                  </a:rPr>
                  <a:t>AOB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এর ক্ষেত্রফল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bn-BD" sz="2800" i="1">
                            <a:latin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bn-BD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𝜃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  <a:cs typeface="NikoshBAN" pitchFamily="2" charset="0"/>
                          </a:rPr>
                          <m:t>90</m:t>
                        </m:r>
                        <m:r>
                          <a:rPr lang="en-US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°</m:t>
                        </m:r>
                      </m:den>
                    </m:f>
                  </m:oMath>
                </a14:m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/>
                        <a:ea typeface="Cambria Math"/>
                        <a:cs typeface="NikoshBAN" pitchFamily="2" charset="0"/>
                      </a:rPr>
                      <m:t>× </m:t>
                    </m:r>
                    <m:r>
                      <a:rPr lang="bn-BD" sz="2800" i="1" dirty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bn-BD" sz="2800" i="1" dirty="0">
                        <a:latin typeface="Cambria Math"/>
                        <a:ea typeface="Cambria Math"/>
                        <a:cs typeface="NikoshBAN" pitchFamily="2" charset="0"/>
                      </a:rPr>
                      <m:t>বৃত্তকলা</m:t>
                    </m:r>
                  </m:oMath>
                </a14:m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en-US" sz="2000" dirty="0">
                    <a:latin typeface="NikoshBAN" pitchFamily="2" charset="0"/>
                    <a:cs typeface="NikoshBAN" pitchFamily="2" charset="0"/>
                  </a:rPr>
                  <a:t>AOC</a:t>
                </a:r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এর ক্ষেত্রফল</a:t>
                </a:r>
              </a:p>
              <a:p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                                          </a:t>
                </a:r>
                <a14:m>
                  <m:oMath xmlns:m="http://schemas.openxmlformats.org/officeDocument/2006/math">
                    <m:r>
                      <a:rPr lang="bn-BD" sz="2800" i="1">
                        <a:latin typeface="Cambria Math"/>
                        <a:ea typeface="Cambria Math"/>
                        <a:cs typeface="NikoshBAN" pitchFamily="2" charset="0"/>
                      </a:rPr>
                      <m:t>=</m:t>
                    </m:r>
                    <m:f>
                      <m:fPr>
                        <m:ctrlPr>
                          <a:rPr lang="bn-BD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𝜃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90</m:t>
                        </m:r>
                        <m:r>
                          <a:rPr lang="en-US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°</m:t>
                        </m:r>
                      </m:den>
                    </m:f>
                    <m:r>
                      <a:rPr lang="en-US" sz="2800" i="1" dirty="0">
                        <a:latin typeface="Cambria Math"/>
                        <a:ea typeface="Cambria Math"/>
                        <a:cs typeface="NikoshBAN" pitchFamily="2" charset="0"/>
                      </a:rPr>
                      <m:t>× </m:t>
                    </m:r>
                    <m:f>
                      <m:fPr>
                        <m:ctrlPr>
                          <a:rPr lang="en-US" sz="2800" i="1" dirty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i="1" dirty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800" i="1" dirty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4</m:t>
                        </m:r>
                        <m:r>
                          <a:rPr lang="en-US" sz="2800" b="0" i="1" dirty="0" smtClean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  </m:t>
                        </m:r>
                      </m:den>
                    </m:f>
                    <m:r>
                      <a:rPr lang="bn-BD" sz="2800" i="1" dirty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bn-BD" sz="2800" i="1" dirty="0">
                        <a:latin typeface="Cambria Math"/>
                        <a:ea typeface="Cambria Math"/>
                        <a:cs typeface="NikoshBAN" pitchFamily="2" charset="0"/>
                      </a:rPr>
                      <m:t>বৃত্তক্ষেত্রের</m:t>
                    </m:r>
                    <m:r>
                      <a:rPr lang="bn-BD" sz="2800" i="1" dirty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bn-BD" sz="2800" i="1" dirty="0">
                        <a:latin typeface="Cambria Math"/>
                        <a:ea typeface="Cambria Math"/>
                        <a:cs typeface="NikoshBAN" pitchFamily="2" charset="0"/>
                      </a:rPr>
                      <m:t>ক্ষেত্রফল</m:t>
                    </m:r>
                  </m:oMath>
                </a14:m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 </a:t>
                </a:r>
              </a:p>
              <a:p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                                          </a:t>
                </a:r>
                <a14:m>
                  <m:oMath xmlns:m="http://schemas.openxmlformats.org/officeDocument/2006/math">
                    <m:r>
                      <a:rPr lang="bn-BD" sz="2800" i="1">
                        <a:latin typeface="Cambria Math"/>
                        <a:ea typeface="Cambria Math"/>
                        <a:cs typeface="NikoshBAN" pitchFamily="2" charset="0"/>
                      </a:rPr>
                      <m:t>=</m:t>
                    </m:r>
                    <m:f>
                      <m:fPr>
                        <m:ctrlPr>
                          <a:rPr lang="bn-BD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𝜃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90</m:t>
                        </m:r>
                        <m:r>
                          <a:rPr lang="en-US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° </m:t>
                        </m:r>
                      </m:den>
                    </m:f>
                  </m:oMath>
                </a14:m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/>
                        <a:ea typeface="Cambria Math"/>
                        <a:cs typeface="NikoshBAN" pitchFamily="2" charset="0"/>
                      </a:rPr>
                      <m:t>× </m:t>
                    </m:r>
                    <m:f>
                      <m:fPr>
                        <m:ctrlPr>
                          <a:rPr lang="en-US" sz="2800" i="1" dirty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i="1" dirty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1</m:t>
                        </m:r>
                      </m:num>
                      <m:den>
                        <m:r>
                          <a:rPr lang="en-US" sz="2800" i="1" dirty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bn-BD" sz="2800" dirty="0">
                    <a:latin typeface="NikoshBAN" pitchFamily="2" charset="0"/>
                    <a:cs typeface="NikoshBAN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bn-BD" sz="2800" i="1" dirty="0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2800" i="1" dirty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  <m:r>
                      <a:rPr lang="en-US" sz="2800" i="1" dirty="0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sSup>
                      <m:sSupPr>
                        <m:ctrlPr>
                          <a:rPr lang="en-US" sz="2800" i="1" dirty="0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800" i="1" dirty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𝑟</m:t>
                        </m:r>
                      </m:e>
                      <m:sup>
                        <m:r>
                          <a:rPr lang="en-US" sz="2800" i="1" dirty="0">
                            <a:latin typeface="Cambria Math"/>
                            <a:ea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  <m:r>
                      <a:rPr lang="en-US" sz="2800" i="1" dirty="0">
                        <a:latin typeface="Cambria Math"/>
                        <a:ea typeface="Cambria Math"/>
                        <a:cs typeface="NikoshBAN" pitchFamily="2" charset="0"/>
                      </a:rPr>
                      <m:t> </m:t>
                    </m:r>
                  </m:oMath>
                </a14:m>
                <a:endParaRPr lang="en-US" sz="2800" dirty="0">
                  <a:latin typeface="NikoshBAN" pitchFamily="2" charset="0"/>
                  <a:ea typeface="Cambria Math"/>
                  <a:cs typeface="NikoshBAN" pitchFamily="2" charset="0"/>
                </a:endParaRPr>
              </a:p>
              <a:p>
                <a:r>
                  <a:rPr lang="en-US" sz="2800" dirty="0">
                    <a:latin typeface="NikoshBAN" pitchFamily="2" charset="0"/>
                    <a:cs typeface="NikoshBAN" pitchFamily="2" charset="0"/>
                  </a:rPr>
                  <a:t>                                        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  <a:ea typeface="Cambria Math"/>
                        <a:cs typeface="NikoshBAN" pitchFamily="2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𝜃</m:t>
                        </m:r>
                      </m:num>
                      <m:den>
                        <m:r>
                          <a:rPr lang="en-US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360</m:t>
                        </m:r>
                        <m:r>
                          <a:rPr lang="en-US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°</m:t>
                        </m:r>
                      </m:den>
                    </m:f>
                    <m:r>
                      <a:rPr lang="en-US" sz="2800" i="1">
                        <a:latin typeface="Cambria Math"/>
                        <a:ea typeface="Cambria Math"/>
                        <a:cs typeface="NikoshBAN" pitchFamily="2" charset="0"/>
                      </a:rPr>
                      <m:t>×</m:t>
                    </m:r>
                    <m:r>
                      <a:rPr lang="en-US" sz="2800" i="1">
                        <a:latin typeface="Cambria Math"/>
                        <a:ea typeface="Cambria Math"/>
                        <a:cs typeface="NikoshBAN" pitchFamily="2" charset="0"/>
                      </a:rPr>
                      <m:t>𝜋</m:t>
                    </m:r>
                    <m:sSup>
                      <m:sSupPr>
                        <m:ctrlPr>
                          <a:rPr lang="en-US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</m:ctrlPr>
                      </m:sSupPr>
                      <m:e>
                        <m:r>
                          <a:rPr lang="en-US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𝑟</m:t>
                        </m:r>
                      </m:e>
                      <m:sup>
                        <m:r>
                          <a:rPr lang="en-US" sz="2800" i="1">
                            <a:latin typeface="Cambria Math"/>
                            <a:ea typeface="Cambria Math"/>
                            <a:cs typeface="NikoshBAN" pitchFamily="2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8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630" y="2619827"/>
                <a:ext cx="8610600" cy="4161973"/>
              </a:xfrm>
              <a:prstGeom prst="rect">
                <a:avLst/>
              </a:prstGeom>
              <a:blipFill rotWithShape="1">
                <a:blip r:embed="rId3"/>
                <a:stretch>
                  <a:fillRect l="-14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Oval 26"/>
          <p:cNvSpPr/>
          <p:nvPr/>
        </p:nvSpPr>
        <p:spPr>
          <a:xfrm>
            <a:off x="2433484" y="168099"/>
            <a:ext cx="3505200" cy="342900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>
            <a:off x="4176252" y="1962150"/>
            <a:ext cx="1809135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4162732" y="666750"/>
            <a:ext cx="1189703" cy="1304695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Arc 29"/>
          <p:cNvSpPr/>
          <p:nvPr/>
        </p:nvSpPr>
        <p:spPr>
          <a:xfrm>
            <a:off x="4409154" y="1443782"/>
            <a:ext cx="425552" cy="1086726"/>
          </a:xfrm>
          <a:prstGeom prst="arc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3762682" y="1713322"/>
            <a:ext cx="442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</a:t>
            </a:r>
            <a:endParaRPr lang="en-US" sz="3200" dirty="0"/>
          </a:p>
        </p:txBody>
      </p:sp>
      <p:sp>
        <p:nvSpPr>
          <p:cNvPr id="32" name="TextBox 31"/>
          <p:cNvSpPr txBox="1"/>
          <p:nvPr/>
        </p:nvSpPr>
        <p:spPr>
          <a:xfrm>
            <a:off x="5842819" y="1713323"/>
            <a:ext cx="53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A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23387" y="304800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B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971435" y="1278441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Microsoft New Tai Lue" pitchFamily="34" charset="0"/>
                <a:cs typeface="Microsoft New Tai Lue" pitchFamily="34" charset="0"/>
              </a:rPr>
              <a:t>ᦲ</a:t>
            </a:r>
            <a:endParaRPr lang="en-US" sz="3600" dirty="0">
              <a:latin typeface="Microsoft New Tai Lue" pitchFamily="34" charset="0"/>
              <a:cs typeface="Microsoft New Tai Lue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037803" y="1882599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r</a:t>
            </a:r>
            <a:endParaRPr lang="en-US" sz="4800" dirty="0"/>
          </a:p>
        </p:txBody>
      </p:sp>
      <p:cxnSp>
        <p:nvCxnSpPr>
          <p:cNvPr id="36" name="Straight Connector 35"/>
          <p:cNvCxnSpPr/>
          <p:nvPr/>
        </p:nvCxnSpPr>
        <p:spPr>
          <a:xfrm flipV="1">
            <a:off x="4176252" y="238355"/>
            <a:ext cx="9832" cy="166664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4034299" y="-76200"/>
            <a:ext cx="9949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8892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2800350" y="2286000"/>
            <a:ext cx="2971800" cy="2590800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>
            <a:endCxn id="3" idx="6"/>
          </p:cNvCxnSpPr>
          <p:nvPr/>
        </p:nvCxnSpPr>
        <p:spPr>
          <a:xfrm>
            <a:off x="4286250" y="3581400"/>
            <a:ext cx="1485900" cy="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>
            <a:stCxn id="3" idx="0"/>
          </p:cNvCxnSpPr>
          <p:nvPr/>
        </p:nvCxnSpPr>
        <p:spPr>
          <a:xfrm>
            <a:off x="4286250" y="2286000"/>
            <a:ext cx="0" cy="12954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38600" y="3467099"/>
            <a:ext cx="381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Q</a:t>
            </a:r>
            <a:endParaRPr lang="en-US" sz="3200" dirty="0"/>
          </a:p>
        </p:txBody>
      </p:sp>
      <p:sp>
        <p:nvSpPr>
          <p:cNvPr id="7" name="TextBox 6"/>
          <p:cNvSpPr txBox="1"/>
          <p:nvPr/>
        </p:nvSpPr>
        <p:spPr>
          <a:xfrm>
            <a:off x="5715000" y="3352800"/>
            <a:ext cx="228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R</a:t>
            </a:r>
            <a:endParaRPr lang="en-US" sz="3200" dirty="0"/>
          </a:p>
        </p:txBody>
      </p:sp>
      <p:sp>
        <p:nvSpPr>
          <p:cNvPr id="8" name="TextBox 7"/>
          <p:cNvSpPr txBox="1"/>
          <p:nvPr/>
        </p:nvSpPr>
        <p:spPr>
          <a:xfrm>
            <a:off x="4114800" y="1866900"/>
            <a:ext cx="76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P</a:t>
            </a:r>
            <a:endParaRPr lang="en-US" sz="3200" dirty="0"/>
          </a:p>
        </p:txBody>
      </p:sp>
      <p:sp>
        <p:nvSpPr>
          <p:cNvPr id="10" name="Arc 9"/>
          <p:cNvSpPr/>
          <p:nvPr/>
        </p:nvSpPr>
        <p:spPr>
          <a:xfrm>
            <a:off x="3886200" y="3124200"/>
            <a:ext cx="838199" cy="813375"/>
          </a:xfrm>
          <a:prstGeom prst="arc">
            <a:avLst>
              <a:gd name="adj1" fmla="val 16200000"/>
              <a:gd name="adj2" fmla="val 545424"/>
            </a:avLst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971800" y="457200"/>
            <a:ext cx="3124200" cy="114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084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81000" y="457200"/>
                <a:ext cx="7639050" cy="4308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5400" dirty="0" smtClean="0">
                    <a:latin typeface="NikoshBAN" pitchFamily="2" charset="0"/>
                    <a:cs typeface="NikoshBAN" pitchFamily="2" charset="0"/>
                  </a:rPr>
                  <a:t>              দলীয় কাজ</a:t>
                </a:r>
              </a:p>
              <a:p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একটি বৃত্তের ব্যাস </a:t>
                </a:r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/>
                        <a:cs typeface="NikoshBAN" pitchFamily="2" charset="0"/>
                      </a:rPr>
                      <m:t>20</m:t>
                    </m:r>
                  </m:oMath>
                </a14:m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সে,মি </a:t>
                </a:r>
                <a:r>
                  <a:rPr lang="bn-BD" sz="4400" dirty="0">
                    <a:latin typeface="NikoshBAN" pitchFamily="2" charset="0"/>
                    <a:cs typeface="NikoshBAN" pitchFamily="2" charset="0"/>
                  </a:rPr>
                  <a:t>এবং একটি বৃত্তচাপ কেন্দ্রে </a:t>
                </a:r>
                <a14:m>
                  <m:oMath xmlns:m="http://schemas.openxmlformats.org/officeDocument/2006/math">
                    <m:r>
                      <a:rPr lang="en-US" sz="4400" b="0" i="0" smtClean="0">
                        <a:latin typeface="Cambria Math"/>
                        <a:cs typeface="NikoshBAN" pitchFamily="2" charset="0"/>
                      </a:rPr>
                      <m:t>60</m:t>
                    </m:r>
                    <m:r>
                      <a:rPr lang="en-US" sz="4400" b="0" i="1" smtClean="0">
                        <a:latin typeface="Cambria Math"/>
                        <a:cs typeface="NikoshBAN" pitchFamily="2" charset="0"/>
                      </a:rPr>
                      <m:t>°</m:t>
                    </m:r>
                  </m:oMath>
                </a14:m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 </a:t>
                </a:r>
                <a:r>
                  <a:rPr lang="bn-BD" sz="4400" dirty="0">
                    <a:latin typeface="NikoshBAN" pitchFamily="2" charset="0"/>
                    <a:cs typeface="NikoshBAN" pitchFamily="2" charset="0"/>
                  </a:rPr>
                  <a:t>উৎপন্ন </a:t>
                </a: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করে। </a:t>
                </a:r>
              </a:p>
              <a:p>
                <a:pPr marL="742950" indent="-742950">
                  <a:buFont typeface="+mj-lt"/>
                  <a:buAutoNum type="arabicPeriod"/>
                </a:pP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 বৃত্তের পরিধি  </a:t>
                </a:r>
                <a:r>
                  <a:rPr lang="bn-BD" sz="4400" dirty="0">
                    <a:latin typeface="NikoshBAN" pitchFamily="2" charset="0"/>
                    <a:cs typeface="NikoshBAN" pitchFamily="2" charset="0"/>
                  </a:rPr>
                  <a:t>নির্ণয় </a:t>
                </a: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কর।</a:t>
                </a: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  <a:p>
                <a:pPr marL="742950" indent="-742950">
                  <a:buFont typeface="+mj-lt"/>
                  <a:buAutoNum type="arabicPeriod"/>
                </a:pP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 বৃত্তের </a:t>
                </a:r>
                <a:r>
                  <a:rPr lang="bn-BD" sz="4400" dirty="0">
                    <a:latin typeface="NikoshBAN" pitchFamily="2" charset="0"/>
                    <a:cs typeface="NikoshBAN" pitchFamily="2" charset="0"/>
                  </a:rPr>
                  <a:t>ক্ষেত্রফল </a:t>
                </a: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নির্ণয় </a:t>
                </a:r>
                <a:r>
                  <a:rPr lang="bn-BD" sz="4400" dirty="0">
                    <a:latin typeface="NikoshBAN" pitchFamily="2" charset="0"/>
                    <a:cs typeface="NikoshBAN" pitchFamily="2" charset="0"/>
                  </a:rPr>
                  <a:t>কর</a:t>
                </a: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।</a:t>
                </a:r>
              </a:p>
              <a:p>
                <a:pPr marL="742950" indent="-742950">
                  <a:buFont typeface="+mj-lt"/>
                  <a:buAutoNum type="arabicPeriod"/>
                </a:pP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 বৃত্তকলার </a:t>
                </a:r>
                <a:r>
                  <a:rPr lang="bn-BD" sz="4400" dirty="0">
                    <a:latin typeface="NikoshBAN" pitchFamily="2" charset="0"/>
                    <a:cs typeface="NikoshBAN" pitchFamily="2" charset="0"/>
                  </a:rPr>
                  <a:t>ক্ষেত্রফল নির্ণয় </a:t>
                </a:r>
                <a:r>
                  <a:rPr lang="bn-BD" sz="4400" dirty="0" smtClean="0">
                    <a:latin typeface="NikoshBAN" pitchFamily="2" charset="0"/>
                    <a:cs typeface="NikoshBAN" pitchFamily="2" charset="0"/>
                  </a:rPr>
                  <a:t>কর।  </a:t>
                </a:r>
                <a:endParaRPr lang="en-US" sz="4400" dirty="0">
                  <a:latin typeface="NikoshBAN" pitchFamily="2" charset="0"/>
                  <a:cs typeface="NikoshBAN" pitchFamily="2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000" y="457200"/>
                <a:ext cx="7639050" cy="4308872"/>
              </a:xfrm>
              <a:prstGeom prst="rect">
                <a:avLst/>
              </a:prstGeom>
              <a:blipFill rotWithShape="1">
                <a:blip r:embed="rId2"/>
                <a:stretch>
                  <a:fillRect l="-4310" t="-3960" b="-57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861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05100" y="381000"/>
            <a:ext cx="31623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905000"/>
            <a:ext cx="8458200" cy="4114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অনুশীলনী ১৬</a:t>
            </a:r>
            <a:r>
              <a:rPr lang="en-US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.</a:t>
            </a:r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 এর</a:t>
            </a:r>
          </a:p>
          <a:p>
            <a:pPr algn="ctr"/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৪,৫ও৬নং 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9197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57400" y="2057400"/>
            <a:ext cx="5181600" cy="2590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88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939</TotalTime>
  <Words>260</Words>
  <Application>Microsoft Office PowerPoint</Application>
  <PresentationFormat>On-screen Show (4:3)</PresentationFormat>
  <Paragraphs>62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Paper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Kaneez Fatema</dc:creator>
  <cp:lastModifiedBy>Doel-1612i3</cp:lastModifiedBy>
  <cp:revision>144</cp:revision>
  <dcterms:created xsi:type="dcterms:W3CDTF">2006-08-16T00:00:00Z</dcterms:created>
  <dcterms:modified xsi:type="dcterms:W3CDTF">2014-01-19T09:30:59Z</dcterms:modified>
</cp:coreProperties>
</file>