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86" r:id="rId8"/>
    <p:sldId id="262" r:id="rId9"/>
    <p:sldId id="264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56509-28E3-4609-9E90-D6BEFFAC4658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3BFDE7-6A7C-456D-8A2E-9121E3CD1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53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3767D-FCA7-4927-B86E-0A6ABE5627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962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15A3-66EA-4B0A-89FF-092D0E31AE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B8E6-9F06-43CB-A44B-AE306AFE0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34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15A3-66EA-4B0A-89FF-092D0E31AE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B8E6-9F06-43CB-A44B-AE306AFE0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93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15A3-66EA-4B0A-89FF-092D0E31AE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B8E6-9F06-43CB-A44B-AE306AFE0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231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15A3-66EA-4B0A-89FF-092D0E31AE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B8E6-9F06-43CB-A44B-AE306AFE0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61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15A3-66EA-4B0A-89FF-092D0E31AE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B8E6-9F06-43CB-A44B-AE306AFE0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41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15A3-66EA-4B0A-89FF-092D0E31AE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B8E6-9F06-43CB-A44B-AE306AFE0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873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15A3-66EA-4B0A-89FF-092D0E31AEC4}" type="datetimeFigureOut">
              <a:rPr lang="en-US" smtClean="0"/>
              <a:t>10/27/2019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284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15A3-66EA-4B0A-89FF-092D0E31AE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B8E6-9F06-43CB-A44B-AE306AFE0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851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15A3-66EA-4B0A-89FF-092D0E31AE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B8E6-9F06-43CB-A44B-AE306AFE0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543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15A3-66EA-4B0A-89FF-092D0E31AE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B8E6-9F06-43CB-A44B-AE306AFE0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82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615A3-66EA-4B0A-89FF-092D0E31AE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1B8E6-9F06-43CB-A44B-AE306AFE0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713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15A3-66EA-4B0A-89FF-092D0E31AE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1B8E6-9F06-43CB-A44B-AE306AFE0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1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gif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FB82C30-5836-4445-92AA-B300750D83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607" y="2028654"/>
            <a:ext cx="4443412" cy="3926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7648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918780-9B29-4A11-9FC6-111DD7D947DF}"/>
              </a:ext>
            </a:extLst>
          </p:cNvPr>
          <p:cNvSpPr/>
          <p:nvPr/>
        </p:nvSpPr>
        <p:spPr>
          <a:xfrm>
            <a:off x="2406737" y="521448"/>
            <a:ext cx="4330525" cy="1862048"/>
          </a:xfrm>
          <a:prstGeom prst="rect">
            <a:avLst/>
          </a:prstGeom>
        </p:spPr>
        <p:txBody>
          <a:bodyPr wrap="square">
            <a:prstTxWarp prst="textChevron">
              <a:avLst/>
            </a:prstTxWarp>
            <a:spAutoFit/>
          </a:bodyPr>
          <a:lstStyle/>
          <a:p>
            <a:pPr algn="ctr"/>
            <a:r>
              <a:rPr lang="en-US" sz="115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স্বা</a:t>
            </a:r>
            <a:r>
              <a:rPr lang="bn-IN" sz="6000" b="1" dirty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গ</a:t>
            </a:r>
            <a:r>
              <a:rPr lang="bn-IN" sz="6000" b="1" dirty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ত</a:t>
            </a:r>
            <a:r>
              <a:rPr lang="bn-IN" sz="6000" b="1" dirty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ম</a:t>
            </a:r>
          </a:p>
        </p:txBody>
      </p:sp>
    </p:spTree>
    <p:extLst>
      <p:ext uri="{BB962C8B-B14F-4D97-AF65-F5344CB8AC3E}">
        <p14:creationId xmlns:p14="http://schemas.microsoft.com/office/powerpoint/2010/main" val="23020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3BC752-C4FF-483A-A718-6479B60AB733}"/>
              </a:ext>
            </a:extLst>
          </p:cNvPr>
          <p:cNvSpPr/>
          <p:nvPr/>
        </p:nvSpPr>
        <p:spPr>
          <a:xfrm>
            <a:off x="1113430" y="276760"/>
            <a:ext cx="6477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000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ABF9DF-8E21-4961-8CF9-F591E41CD0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192" y="1615554"/>
            <a:ext cx="1371600" cy="1371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1790A5-3CCB-451D-8017-6509124ABD31}"/>
              </a:ext>
            </a:extLst>
          </p:cNvPr>
          <p:cNvSpPr/>
          <p:nvPr/>
        </p:nvSpPr>
        <p:spPr>
          <a:xfrm>
            <a:off x="960462" y="3794847"/>
            <a:ext cx="4419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bn-IN" sz="2800" dirty="0">
                <a:latin typeface="NikoshBAN" pitchFamily="2" charset="0"/>
                <a:cs typeface="NikoshBAN" pitchFamily="2" charset="0"/>
              </a:rPr>
              <a:t>মোঃ জয়নাল আবেদীন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সহকারি শিক্ষক </a:t>
            </a:r>
          </a:p>
          <a:p>
            <a:pPr>
              <a:buNone/>
            </a:pPr>
            <a:r>
              <a:rPr lang="bn-IN" sz="2800" dirty="0">
                <a:latin typeface="NikoshBAN" pitchFamily="2" charset="0"/>
                <a:cs typeface="NikoshBAN" pitchFamily="2" charset="0"/>
              </a:rPr>
              <a:t>গঙ্গার হাট এম এ এস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উচ্চ বিদ্যালয় </a:t>
            </a:r>
          </a:p>
          <a:p>
            <a:pPr>
              <a:buNone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০১৭৫১০৩৮১৯১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01D20E7-2D8F-4717-99E3-F58B540FC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330" y="1857804"/>
            <a:ext cx="1371600" cy="121123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3C38037-8FD4-4E6D-A8E5-C3E95949FBF9}"/>
              </a:ext>
            </a:extLst>
          </p:cNvPr>
          <p:cNvSpPr txBox="1"/>
          <p:nvPr/>
        </p:nvSpPr>
        <p:spPr>
          <a:xfrm>
            <a:off x="5378924" y="2301354"/>
            <a:ext cx="2895600" cy="378565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endParaRPr lang="bn-BD" sz="36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800" u="sng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শ্রেণিঃ নবম  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সাধারন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গণিত 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অধ্যায়ঃ একাদশ</a:t>
            </a:r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পাঠঃ ধারাবাহিক অনুপাত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ও সমানুপাতিক ভাগ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তারিখঃ২৬/১০/২০১৯</a:t>
            </a:r>
          </a:p>
        </p:txBody>
      </p:sp>
    </p:spTree>
    <p:extLst>
      <p:ext uri="{BB962C8B-B14F-4D97-AF65-F5344CB8AC3E}">
        <p14:creationId xmlns:p14="http://schemas.microsoft.com/office/powerpoint/2010/main" val="111985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082CF77-A1F2-4B6F-BB7A-6609D661A0D4}"/>
              </a:ext>
            </a:extLst>
          </p:cNvPr>
          <p:cNvGrpSpPr/>
          <p:nvPr/>
        </p:nvGrpSpPr>
        <p:grpSpPr>
          <a:xfrm>
            <a:off x="533400" y="762000"/>
            <a:ext cx="3352800" cy="4280968"/>
            <a:chOff x="3048000" y="1288516"/>
            <a:chExt cx="2971800" cy="428096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7F51C5F-BED2-4B7E-9DE2-7B5A8DBC5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1288516"/>
              <a:ext cx="2895600" cy="4280968"/>
            </a:xfrm>
            <a:prstGeom prst="ellipse">
              <a:avLst/>
            </a:prstGeom>
            <a:ln w="3175">
              <a:solidFill>
                <a:schemeClr val="tx1"/>
              </a:solidFill>
            </a:ln>
            <a:effectLst>
              <a:softEdge rad="112500"/>
            </a:effectLst>
          </p:spPr>
        </p:pic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B87FF376-28C3-4F9A-8B0B-810881AB5958}"/>
                </a:ext>
              </a:extLst>
            </p:cNvPr>
            <p:cNvSpPr/>
            <p:nvPr/>
          </p:nvSpPr>
          <p:spPr>
            <a:xfrm>
              <a:off x="3048000" y="1288516"/>
              <a:ext cx="2971800" cy="4197884"/>
            </a:xfrm>
            <a:prstGeom prst="flowChartConnector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E2D7442-3400-4847-9646-A53BBF3579FE}"/>
              </a:ext>
            </a:extLst>
          </p:cNvPr>
          <p:cNvCxnSpPr>
            <a:stCxn id="6" idx="6"/>
            <a:endCxn id="14" idx="1"/>
          </p:cNvCxnSpPr>
          <p:nvPr/>
        </p:nvCxnSpPr>
        <p:spPr>
          <a:xfrm flipV="1">
            <a:off x="3886200" y="1068324"/>
            <a:ext cx="1556657" cy="183416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48033E8-A665-41CB-B334-0BEB61BFD424}"/>
              </a:ext>
            </a:extLst>
          </p:cNvPr>
          <p:cNvCxnSpPr>
            <a:stCxn id="6" idx="6"/>
            <a:endCxn id="17" idx="1"/>
          </p:cNvCxnSpPr>
          <p:nvPr/>
        </p:nvCxnSpPr>
        <p:spPr>
          <a:xfrm flipV="1">
            <a:off x="3886200" y="1982724"/>
            <a:ext cx="1564821" cy="91976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5D676D0-D388-445F-A2F2-22E511F2128A}"/>
              </a:ext>
            </a:extLst>
          </p:cNvPr>
          <p:cNvCxnSpPr>
            <a:stCxn id="6" idx="6"/>
            <a:endCxn id="20" idx="1"/>
          </p:cNvCxnSpPr>
          <p:nvPr/>
        </p:nvCxnSpPr>
        <p:spPr>
          <a:xfrm flipV="1">
            <a:off x="3886200" y="2897124"/>
            <a:ext cx="1583872" cy="536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D4B5FDB-DDC2-462D-AB29-EBBCDBF0070C}"/>
              </a:ext>
            </a:extLst>
          </p:cNvPr>
          <p:cNvCxnSpPr>
            <a:endCxn id="23" idx="1"/>
          </p:cNvCxnSpPr>
          <p:nvPr/>
        </p:nvCxnSpPr>
        <p:spPr>
          <a:xfrm>
            <a:off x="3886200" y="2902484"/>
            <a:ext cx="1600200" cy="98524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D15F50-7EDF-4FCC-9C6E-95C09754F49B}"/>
              </a:ext>
            </a:extLst>
          </p:cNvPr>
          <p:cNvCxnSpPr>
            <a:endCxn id="26" idx="1"/>
          </p:cNvCxnSpPr>
          <p:nvPr/>
        </p:nvCxnSpPr>
        <p:spPr>
          <a:xfrm>
            <a:off x="3886200" y="2902484"/>
            <a:ext cx="1600200" cy="1975840"/>
          </a:xfrm>
          <a:prstGeom prst="straightConnector1">
            <a:avLst/>
          </a:prstGeom>
          <a:ln w="31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3137E7F-E625-4D8A-8CB6-41FA411FAB2A}"/>
              </a:ext>
            </a:extLst>
          </p:cNvPr>
          <p:cNvGrpSpPr/>
          <p:nvPr/>
        </p:nvGrpSpPr>
        <p:grpSpPr>
          <a:xfrm>
            <a:off x="5442857" y="762000"/>
            <a:ext cx="2988128" cy="612648"/>
            <a:chOff x="5442857" y="1143000"/>
            <a:chExt cx="2988128" cy="612648"/>
          </a:xfrm>
          <a:noFill/>
        </p:grpSpPr>
        <p:sp>
          <p:nvSpPr>
            <p:cNvPr id="14" name="Flowchart: Process 13">
              <a:extLst>
                <a:ext uri="{FF2B5EF4-FFF2-40B4-BE49-F238E27FC236}">
                  <a16:creationId xmlns:a16="http://schemas.microsoft.com/office/drawing/2014/main" id="{FC3F9055-F9F2-469A-B2BC-6B168A0456A5}"/>
                </a:ext>
              </a:extLst>
            </p:cNvPr>
            <p:cNvSpPr/>
            <p:nvPr/>
          </p:nvSpPr>
          <p:spPr>
            <a:xfrm>
              <a:off x="5442857" y="1143000"/>
              <a:ext cx="1485900" cy="612648"/>
            </a:xfrm>
            <a:prstGeom prst="flowChartProcess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উচ্চতা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Flowchart: Process 14">
              <a:extLst>
                <a:ext uri="{FF2B5EF4-FFF2-40B4-BE49-F238E27FC236}">
                  <a16:creationId xmlns:a16="http://schemas.microsoft.com/office/drawing/2014/main" id="{350E1BB3-7556-4FB4-8D44-4B501BAEB14B}"/>
                </a:ext>
              </a:extLst>
            </p:cNvPr>
            <p:cNvSpPr/>
            <p:nvPr/>
          </p:nvSpPr>
          <p:spPr>
            <a:xfrm>
              <a:off x="6945085" y="1143000"/>
              <a:ext cx="1485900" cy="612648"/>
            </a:xfrm>
            <a:prstGeom prst="flowChartProcess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 : 4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2B98720-FA3A-4B55-B8E6-773DE3736961}"/>
              </a:ext>
            </a:extLst>
          </p:cNvPr>
          <p:cNvGrpSpPr/>
          <p:nvPr/>
        </p:nvGrpSpPr>
        <p:grpSpPr>
          <a:xfrm>
            <a:off x="5451021" y="1676400"/>
            <a:ext cx="2988128" cy="612648"/>
            <a:chOff x="5442857" y="1143000"/>
            <a:chExt cx="2988128" cy="612648"/>
          </a:xfrm>
          <a:noFill/>
        </p:grpSpPr>
        <p:sp>
          <p:nvSpPr>
            <p:cNvPr id="17" name="Flowchart: Process 16">
              <a:extLst>
                <a:ext uri="{FF2B5EF4-FFF2-40B4-BE49-F238E27FC236}">
                  <a16:creationId xmlns:a16="http://schemas.microsoft.com/office/drawing/2014/main" id="{56FE07C3-BF80-4034-A6FF-5EE726C22E4E}"/>
                </a:ext>
              </a:extLst>
            </p:cNvPr>
            <p:cNvSpPr/>
            <p:nvPr/>
          </p:nvSpPr>
          <p:spPr>
            <a:xfrm>
              <a:off x="5442857" y="1143000"/>
              <a:ext cx="1485900" cy="612648"/>
            </a:xfrm>
            <a:prstGeom prst="flowChartProcess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বয়স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8" name="Flowchart: Process 17">
              <a:extLst>
                <a:ext uri="{FF2B5EF4-FFF2-40B4-BE49-F238E27FC236}">
                  <a16:creationId xmlns:a16="http://schemas.microsoft.com/office/drawing/2014/main" id="{9DF3015F-C04C-4640-8342-8CD2A26DDBD6}"/>
                </a:ext>
              </a:extLst>
            </p:cNvPr>
            <p:cNvSpPr/>
            <p:nvPr/>
          </p:nvSpPr>
          <p:spPr>
            <a:xfrm>
              <a:off x="6945085" y="1143000"/>
              <a:ext cx="1485900" cy="612648"/>
            </a:xfrm>
            <a:prstGeom prst="flowChartProcess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 : 3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6F49C4-A261-40FD-A1ED-4C757FF59C64}"/>
              </a:ext>
            </a:extLst>
          </p:cNvPr>
          <p:cNvGrpSpPr/>
          <p:nvPr/>
        </p:nvGrpSpPr>
        <p:grpSpPr>
          <a:xfrm>
            <a:off x="5470072" y="2590800"/>
            <a:ext cx="2988128" cy="612648"/>
            <a:chOff x="5442857" y="1143000"/>
            <a:chExt cx="2988128" cy="612648"/>
          </a:xfrm>
          <a:noFill/>
        </p:grpSpPr>
        <p:sp>
          <p:nvSpPr>
            <p:cNvPr id="20" name="Flowchart: Process 19">
              <a:extLst>
                <a:ext uri="{FF2B5EF4-FFF2-40B4-BE49-F238E27FC236}">
                  <a16:creationId xmlns:a16="http://schemas.microsoft.com/office/drawing/2014/main" id="{69A8C835-E15B-4101-BE11-B830C593FFDA}"/>
                </a:ext>
              </a:extLst>
            </p:cNvPr>
            <p:cNvSpPr/>
            <p:nvPr/>
          </p:nvSpPr>
          <p:spPr>
            <a:xfrm>
              <a:off x="5442857" y="1143000"/>
              <a:ext cx="1485900" cy="612648"/>
            </a:xfrm>
            <a:prstGeom prst="flowChartProcess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ওজন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1" name="Flowchart: Process 20">
              <a:extLst>
                <a:ext uri="{FF2B5EF4-FFF2-40B4-BE49-F238E27FC236}">
                  <a16:creationId xmlns:a16="http://schemas.microsoft.com/office/drawing/2014/main" id="{E684EEDA-4436-4EAC-A6FC-D434C5E57E30}"/>
                </a:ext>
              </a:extLst>
            </p:cNvPr>
            <p:cNvSpPr/>
            <p:nvPr/>
          </p:nvSpPr>
          <p:spPr>
            <a:xfrm>
              <a:off x="6945085" y="1143000"/>
              <a:ext cx="1485900" cy="612648"/>
            </a:xfrm>
            <a:prstGeom prst="flowChartProcess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3 : 5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27AEC7-751E-4043-A6E3-7FECB8A53FCC}"/>
              </a:ext>
            </a:extLst>
          </p:cNvPr>
          <p:cNvGrpSpPr/>
          <p:nvPr/>
        </p:nvGrpSpPr>
        <p:grpSpPr>
          <a:xfrm>
            <a:off x="5486400" y="3581400"/>
            <a:ext cx="2988128" cy="612648"/>
            <a:chOff x="5461907" y="3869874"/>
            <a:chExt cx="2988128" cy="612648"/>
          </a:xfrm>
          <a:noFill/>
        </p:grpSpPr>
        <p:sp>
          <p:nvSpPr>
            <p:cNvPr id="23" name="Flowchart: Process 22">
              <a:extLst>
                <a:ext uri="{FF2B5EF4-FFF2-40B4-BE49-F238E27FC236}">
                  <a16:creationId xmlns:a16="http://schemas.microsoft.com/office/drawing/2014/main" id="{5EE6AFB9-5180-4DD6-AC72-A97E41B2AD56}"/>
                </a:ext>
              </a:extLst>
            </p:cNvPr>
            <p:cNvSpPr/>
            <p:nvPr/>
          </p:nvSpPr>
          <p:spPr>
            <a:xfrm>
              <a:off x="5461907" y="3869874"/>
              <a:ext cx="1485900" cy="612648"/>
            </a:xfrm>
            <a:prstGeom prst="flowChartProcess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আয়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Flowchart: Process 23">
              <a:extLst>
                <a:ext uri="{FF2B5EF4-FFF2-40B4-BE49-F238E27FC236}">
                  <a16:creationId xmlns:a16="http://schemas.microsoft.com/office/drawing/2014/main" id="{36A3F2E7-BF85-4A8E-B544-C5BBB496F881}"/>
                </a:ext>
              </a:extLst>
            </p:cNvPr>
            <p:cNvSpPr/>
            <p:nvPr/>
          </p:nvSpPr>
          <p:spPr>
            <a:xfrm>
              <a:off x="6964135" y="3869874"/>
              <a:ext cx="1485900" cy="612648"/>
            </a:xfrm>
            <a:prstGeom prst="flowChartProcess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 : 2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C44C165-6DBE-4FDA-A101-DEE48DD10FEA}"/>
              </a:ext>
            </a:extLst>
          </p:cNvPr>
          <p:cNvGrpSpPr/>
          <p:nvPr/>
        </p:nvGrpSpPr>
        <p:grpSpPr>
          <a:xfrm>
            <a:off x="5486400" y="4572000"/>
            <a:ext cx="2988128" cy="612648"/>
            <a:chOff x="5461907" y="4724400"/>
            <a:chExt cx="2988128" cy="612648"/>
          </a:xfrm>
          <a:noFill/>
        </p:grpSpPr>
        <p:sp>
          <p:nvSpPr>
            <p:cNvPr id="26" name="Flowchart: Process 25">
              <a:extLst>
                <a:ext uri="{FF2B5EF4-FFF2-40B4-BE49-F238E27FC236}">
                  <a16:creationId xmlns:a16="http://schemas.microsoft.com/office/drawing/2014/main" id="{172E708B-8DE9-4D92-B980-56B4F46E94B2}"/>
                </a:ext>
              </a:extLst>
            </p:cNvPr>
            <p:cNvSpPr/>
            <p:nvPr/>
          </p:nvSpPr>
          <p:spPr>
            <a:xfrm>
              <a:off x="5461907" y="4724400"/>
              <a:ext cx="1485900" cy="612648"/>
            </a:xfrm>
            <a:prstGeom prst="flowChartProcess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শক্তি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7" name="Flowchart: Process 26">
              <a:extLst>
                <a:ext uri="{FF2B5EF4-FFF2-40B4-BE49-F238E27FC236}">
                  <a16:creationId xmlns:a16="http://schemas.microsoft.com/office/drawing/2014/main" id="{7145CDFD-78C0-4E21-A6D3-E88FDAE5C54D}"/>
                </a:ext>
              </a:extLst>
            </p:cNvPr>
            <p:cNvSpPr/>
            <p:nvPr/>
          </p:nvSpPr>
          <p:spPr>
            <a:xfrm>
              <a:off x="6964135" y="4724400"/>
              <a:ext cx="1485900" cy="612648"/>
            </a:xfrm>
            <a:prstGeom prst="flowChartProcess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 : 5</a:t>
              </a:r>
            </a:p>
          </p:txBody>
        </p:sp>
      </p:grpSp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40C7E4B6-097B-4CB3-BFBB-63A1C6BF40FB}"/>
              </a:ext>
            </a:extLst>
          </p:cNvPr>
          <p:cNvSpPr/>
          <p:nvPr/>
        </p:nvSpPr>
        <p:spPr>
          <a:xfrm>
            <a:off x="533400" y="5559552"/>
            <a:ext cx="7941128" cy="612648"/>
          </a:xfrm>
          <a:prstGeom prst="flowChartProcess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 বিষয়ের ভিত্তিতে ব্যক্তি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দ্বয়ের তুলনা করা হয়েছে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02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2F7251-878C-463D-8EB2-582BED743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1029928"/>
            <a:ext cx="5257799" cy="365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378699-8368-4074-B218-2D852585F45D}"/>
              </a:ext>
            </a:extLst>
          </p:cNvPr>
          <p:cNvSpPr txBox="1"/>
          <p:nvPr/>
        </p:nvSpPr>
        <p:spPr>
          <a:xfrm>
            <a:off x="2723890" y="5412573"/>
            <a:ext cx="3467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1:2 : 3 : 4 :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5EB477-AB7E-4831-8486-A6A73C977429}"/>
              </a:ext>
            </a:extLst>
          </p:cNvPr>
          <p:cNvSpPr txBox="1"/>
          <p:nvPr/>
        </p:nvSpPr>
        <p:spPr>
          <a:xfrm>
            <a:off x="869948" y="4942890"/>
            <a:ext cx="7175500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প্রত্যেক সারিতে ভিন্ন সংখ্যক গাছ লাগানো হয়েছে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75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17EB9D-A314-42DC-99B8-9E3B6CEA48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01" y="1308048"/>
            <a:ext cx="2819400" cy="2307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708946-1DD0-4EF6-8F16-51689E85CF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26" y="3610061"/>
            <a:ext cx="2760620" cy="22598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83C478-BA3D-4C7C-BAB2-DACFDFE5B1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391" y="3610061"/>
            <a:ext cx="2667001" cy="22594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0247478-E14E-443A-9EBB-407AB1A787D0}"/>
              </a:ext>
            </a:extLst>
          </p:cNvPr>
          <p:cNvGrpSpPr/>
          <p:nvPr/>
        </p:nvGrpSpPr>
        <p:grpSpPr>
          <a:xfrm>
            <a:off x="5571704" y="1298847"/>
            <a:ext cx="2667001" cy="2311214"/>
            <a:chOff x="524916" y="704361"/>
            <a:chExt cx="3589885" cy="257223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1B5761E-4637-4EE2-9556-D8FC470B5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916" y="708272"/>
              <a:ext cx="3589885" cy="256832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F07E280-3511-4E5C-82A6-C43976022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916" y="704361"/>
              <a:ext cx="1384766" cy="9906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9C23496-0A5C-476B-84DF-3CD24E8AF98A}"/>
              </a:ext>
            </a:extLst>
          </p:cNvPr>
          <p:cNvSpPr txBox="1"/>
          <p:nvPr/>
        </p:nvSpPr>
        <p:spPr>
          <a:xfrm>
            <a:off x="544292" y="601278"/>
            <a:ext cx="8055416" cy="7694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ধারাবাহিক অনুপাত ও সমানুপাতিক ভাগ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8C2B05-0DBE-4CC1-9913-4C3E0EF9FA3F}"/>
              </a:ext>
            </a:extLst>
          </p:cNvPr>
          <p:cNvSpPr/>
          <p:nvPr/>
        </p:nvSpPr>
        <p:spPr>
          <a:xfrm>
            <a:off x="4191000" y="1149862"/>
            <a:ext cx="1039905" cy="233553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7:2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7C8E21-9824-41AF-B459-243E9414A430}"/>
              </a:ext>
            </a:extLst>
          </p:cNvPr>
          <p:cNvSpPr/>
          <p:nvPr/>
        </p:nvSpPr>
        <p:spPr>
          <a:xfrm>
            <a:off x="4159731" y="3583773"/>
            <a:ext cx="1039905" cy="2284705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4:5</a:t>
            </a:r>
          </a:p>
        </p:txBody>
      </p:sp>
    </p:spTree>
    <p:extLst>
      <p:ext uri="{BB962C8B-B14F-4D97-AF65-F5344CB8AC3E}">
        <p14:creationId xmlns:p14="http://schemas.microsoft.com/office/powerpoint/2010/main" val="94993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2">
            <a:extLst>
              <a:ext uri="{FF2B5EF4-FFF2-40B4-BE49-F238E27FC236}">
                <a16:creationId xmlns:a16="http://schemas.microsoft.com/office/drawing/2014/main" id="{D7D040BD-88C4-4BE3-A5C7-E5A6A75F436F}"/>
              </a:ext>
            </a:extLst>
          </p:cNvPr>
          <p:cNvSpPr/>
          <p:nvPr/>
        </p:nvSpPr>
        <p:spPr>
          <a:xfrm>
            <a:off x="693190" y="1870541"/>
            <a:ext cx="7945843" cy="1016726"/>
          </a:xfrm>
          <a:prstGeom prst="rightArrow">
            <a:avLst>
              <a:gd name="adj1" fmla="val 66757"/>
              <a:gd name="adj2" fmla="val 510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বীজগণিতীয় অনুপাত ও সমানুপাত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 করতে পারবে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  <p:sp>
        <p:nvSpPr>
          <p:cNvPr id="7" name="Right Arrow 4">
            <a:extLst>
              <a:ext uri="{FF2B5EF4-FFF2-40B4-BE49-F238E27FC236}">
                <a16:creationId xmlns:a16="http://schemas.microsoft.com/office/drawing/2014/main" id="{750C1DE3-4CD1-4EC4-B542-2A2E3C36F3D8}"/>
              </a:ext>
            </a:extLst>
          </p:cNvPr>
          <p:cNvSpPr/>
          <p:nvPr/>
        </p:nvSpPr>
        <p:spPr>
          <a:xfrm>
            <a:off x="569226" y="2724356"/>
            <a:ext cx="8376882" cy="1016726"/>
          </a:xfrm>
          <a:prstGeom prst="rightArrow">
            <a:avLst>
              <a:gd name="adj1" fmla="val 66757"/>
              <a:gd name="adj2" fmla="val 5104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2.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সমানুপাতিক ভাগ সংক্রান্ত সূত্র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প্রয়োগ করতে পারবে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  <p:sp>
        <p:nvSpPr>
          <p:cNvPr id="8" name="Right Arrow 5">
            <a:extLst>
              <a:ext uri="{FF2B5EF4-FFF2-40B4-BE49-F238E27FC236}">
                <a16:creationId xmlns:a16="http://schemas.microsoft.com/office/drawing/2014/main" id="{1B04906A-96A3-4100-A40D-3C9E9BB95F35}"/>
              </a:ext>
            </a:extLst>
          </p:cNvPr>
          <p:cNvSpPr/>
          <p:nvPr/>
        </p:nvSpPr>
        <p:spPr>
          <a:xfrm>
            <a:off x="569226" y="3726782"/>
            <a:ext cx="8376882" cy="1016726"/>
          </a:xfrm>
          <a:prstGeom prst="rightArrow">
            <a:avLst>
              <a:gd name="adj1" fmla="val 66757"/>
              <a:gd name="adj2" fmla="val 5104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3.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সমস্যা সমাধানে অনুপাতের রূপান্তর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 পারবে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10C17B-7364-4F8F-A968-90D8F9F91B98}"/>
              </a:ext>
            </a:extLst>
          </p:cNvPr>
          <p:cNvSpPr/>
          <p:nvPr/>
        </p:nvSpPr>
        <p:spPr>
          <a:xfrm>
            <a:off x="1282891" y="679792"/>
            <a:ext cx="57980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800" b="1" dirty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384522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7233" y="806356"/>
            <a:ext cx="3105371" cy="92333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অনুপাত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841934" y="3502924"/>
            <a:ext cx="3830239" cy="2561376"/>
            <a:chOff x="685799" y="3352800"/>
            <a:chExt cx="4038601" cy="2895600"/>
          </a:xfrm>
        </p:grpSpPr>
        <p:sp>
          <p:nvSpPr>
            <p:cNvPr id="29" name="Cube 28"/>
            <p:cNvSpPr/>
            <p:nvPr/>
          </p:nvSpPr>
          <p:spPr>
            <a:xfrm>
              <a:off x="688494" y="5349437"/>
              <a:ext cx="987681" cy="893365"/>
            </a:xfrm>
            <a:prstGeom prst="cube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Cube 29"/>
            <p:cNvSpPr/>
            <p:nvPr/>
          </p:nvSpPr>
          <p:spPr>
            <a:xfrm>
              <a:off x="1445366" y="5355035"/>
              <a:ext cx="992869" cy="893365"/>
            </a:xfrm>
            <a:prstGeom prst="cub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Cube 42"/>
            <p:cNvSpPr/>
            <p:nvPr/>
          </p:nvSpPr>
          <p:spPr>
            <a:xfrm>
              <a:off x="2213067" y="5349433"/>
              <a:ext cx="995147" cy="893365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Cube 43"/>
            <p:cNvSpPr/>
            <p:nvPr/>
          </p:nvSpPr>
          <p:spPr>
            <a:xfrm>
              <a:off x="2973409" y="5349437"/>
              <a:ext cx="997904" cy="893365"/>
            </a:xfrm>
            <a:prstGeom prst="cube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Cube 44"/>
            <p:cNvSpPr/>
            <p:nvPr/>
          </p:nvSpPr>
          <p:spPr>
            <a:xfrm>
              <a:off x="3742712" y="5349436"/>
              <a:ext cx="981688" cy="893365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ube 2"/>
            <p:cNvSpPr/>
            <p:nvPr/>
          </p:nvSpPr>
          <p:spPr>
            <a:xfrm>
              <a:off x="685800" y="4696206"/>
              <a:ext cx="990600" cy="893365"/>
            </a:xfrm>
            <a:prstGeom prst="cub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Cube 3"/>
            <p:cNvSpPr/>
            <p:nvPr/>
          </p:nvSpPr>
          <p:spPr>
            <a:xfrm>
              <a:off x="1446506" y="4696206"/>
              <a:ext cx="991800" cy="893365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Cube 4"/>
            <p:cNvSpPr/>
            <p:nvPr/>
          </p:nvSpPr>
          <p:spPr>
            <a:xfrm>
              <a:off x="2204930" y="4696206"/>
              <a:ext cx="995825" cy="893365"/>
            </a:xfrm>
            <a:prstGeom prst="cub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ube 6"/>
            <p:cNvSpPr/>
            <p:nvPr/>
          </p:nvSpPr>
          <p:spPr>
            <a:xfrm>
              <a:off x="2973409" y="4693967"/>
              <a:ext cx="997904" cy="893365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ube 7"/>
            <p:cNvSpPr/>
            <p:nvPr/>
          </p:nvSpPr>
          <p:spPr>
            <a:xfrm>
              <a:off x="3742712" y="4693967"/>
              <a:ext cx="981688" cy="893365"/>
            </a:xfrm>
            <a:prstGeom prst="cube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Cube 9"/>
            <p:cNvSpPr/>
            <p:nvPr/>
          </p:nvSpPr>
          <p:spPr>
            <a:xfrm>
              <a:off x="685800" y="4026742"/>
              <a:ext cx="990599" cy="893365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Cube 10"/>
            <p:cNvSpPr/>
            <p:nvPr/>
          </p:nvSpPr>
          <p:spPr>
            <a:xfrm>
              <a:off x="1445366" y="4026742"/>
              <a:ext cx="993033" cy="893365"/>
            </a:xfrm>
            <a:prstGeom prst="cub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Cube 11"/>
            <p:cNvSpPr/>
            <p:nvPr/>
          </p:nvSpPr>
          <p:spPr>
            <a:xfrm>
              <a:off x="2204930" y="4026742"/>
              <a:ext cx="995825" cy="893365"/>
            </a:xfrm>
            <a:prstGeom prst="cube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Cube 8"/>
            <p:cNvSpPr/>
            <p:nvPr/>
          </p:nvSpPr>
          <p:spPr>
            <a:xfrm>
              <a:off x="2975687" y="4024503"/>
              <a:ext cx="995626" cy="893365"/>
            </a:xfrm>
            <a:prstGeom prst="cub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Cube 13"/>
            <p:cNvSpPr/>
            <p:nvPr/>
          </p:nvSpPr>
          <p:spPr>
            <a:xfrm>
              <a:off x="685799" y="3355039"/>
              <a:ext cx="990599" cy="893365"/>
            </a:xfrm>
            <a:prstGeom prst="cube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ube 14"/>
            <p:cNvSpPr/>
            <p:nvPr/>
          </p:nvSpPr>
          <p:spPr>
            <a:xfrm>
              <a:off x="1446505" y="3355039"/>
              <a:ext cx="991799" cy="893365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Cube 15"/>
            <p:cNvSpPr/>
            <p:nvPr/>
          </p:nvSpPr>
          <p:spPr>
            <a:xfrm>
              <a:off x="2213067" y="3355039"/>
              <a:ext cx="987010" cy="893365"/>
            </a:xfrm>
            <a:prstGeom prst="cub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ube 5"/>
            <p:cNvSpPr/>
            <p:nvPr/>
          </p:nvSpPr>
          <p:spPr>
            <a:xfrm>
              <a:off x="3742712" y="4024503"/>
              <a:ext cx="981688" cy="893365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Cube 12"/>
            <p:cNvSpPr/>
            <p:nvPr/>
          </p:nvSpPr>
          <p:spPr>
            <a:xfrm>
              <a:off x="2977759" y="3352800"/>
              <a:ext cx="993553" cy="893365"/>
            </a:xfrm>
            <a:prstGeom prst="cube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Cube 30"/>
            <p:cNvSpPr/>
            <p:nvPr/>
          </p:nvSpPr>
          <p:spPr>
            <a:xfrm>
              <a:off x="3742712" y="3352800"/>
              <a:ext cx="981688" cy="893365"/>
            </a:xfrm>
            <a:prstGeom prst="cub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37234" y="1873156"/>
            <a:ext cx="3613432" cy="523333"/>
            <a:chOff x="914400" y="1704373"/>
            <a:chExt cx="3771166" cy="591621"/>
          </a:xfrm>
        </p:grpSpPr>
        <p:sp>
          <p:nvSpPr>
            <p:cNvPr id="32" name="TextBox 31"/>
            <p:cNvSpPr txBox="1"/>
            <p:nvPr/>
          </p:nvSpPr>
          <p:spPr>
            <a:xfrm>
              <a:off x="914400" y="1704373"/>
              <a:ext cx="990245" cy="584775"/>
            </a:xfrm>
            <a:prstGeom prst="rect">
              <a:avLst/>
            </a:prstGeom>
            <a:solidFill>
              <a:srgbClr val="57FFA3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dirty="0">
                  <a:latin typeface="NikoshBAN" pitchFamily="2" charset="0"/>
                  <a:cs typeface="NikoshBAN" pitchFamily="2" charset="0"/>
                </a:rPr>
                <a:t>সবুজ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362200" y="1704373"/>
              <a:ext cx="838365" cy="58477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200" dirty="0">
                  <a:latin typeface="NikoshBAN" pitchFamily="2" charset="0"/>
                  <a:cs typeface="NikoshBAN" pitchFamily="2" charset="0"/>
                </a:rPr>
                <a:t>সাদা 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657600" y="1711219"/>
              <a:ext cx="1027966" cy="58477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200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কালো</a:t>
              </a:r>
              <a:r>
                <a:rPr lang="bn-IN" sz="3200" dirty="0">
                  <a:latin typeface="NikoshBAN" pitchFamily="2" charset="0"/>
                  <a:cs typeface="NikoshBAN" pitchFamily="2" charset="0"/>
                </a:rPr>
                <a:t> 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904645" y="1704373"/>
              <a:ext cx="425284" cy="58477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: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254213" y="1704373"/>
              <a:ext cx="403387" cy="58477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NikoshBAN" pitchFamily="2" charset="0"/>
                  <a:cs typeface="NikoshBAN" pitchFamily="2" charset="0"/>
                </a:rPr>
                <a:t>: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51547" y="2739098"/>
            <a:ext cx="3720626" cy="629091"/>
            <a:chOff x="914400" y="2466142"/>
            <a:chExt cx="3818913" cy="711179"/>
          </a:xfrm>
        </p:grpSpPr>
        <p:sp>
          <p:nvSpPr>
            <p:cNvPr id="37" name="TextBox 36"/>
            <p:cNvSpPr txBox="1"/>
            <p:nvPr/>
          </p:nvSpPr>
          <p:spPr>
            <a:xfrm>
              <a:off x="914400" y="2469435"/>
              <a:ext cx="998221" cy="707886"/>
            </a:xfrm>
            <a:prstGeom prst="rect">
              <a:avLst/>
            </a:prstGeom>
            <a:solidFill>
              <a:srgbClr val="57FFA3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438234" y="2466142"/>
              <a:ext cx="838366" cy="70788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Times New Roman" pitchFamily="18" charset="0"/>
                  <a:cs typeface="Times New Roman" pitchFamily="18" charset="0"/>
                </a:rPr>
                <a:t>7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810001" y="2466142"/>
              <a:ext cx="923312" cy="70788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latin typeface="Times New Roman" pitchFamily="18" charset="0"/>
                  <a:cs typeface="Times New Roman" pitchFamily="18" charset="0"/>
                </a:rPr>
                <a:t>8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904644" y="2466142"/>
              <a:ext cx="533756" cy="70788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latin typeface="NikoshBAN" pitchFamily="2" charset="0"/>
                  <a:cs typeface="NikoshBAN" pitchFamily="2" charset="0"/>
                </a:rPr>
                <a:t>: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276600" y="2466142"/>
              <a:ext cx="533401" cy="70788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latin typeface="NikoshBAN" pitchFamily="2" charset="0"/>
                  <a:cs typeface="NikoshBAN" pitchFamily="2" charset="0"/>
                </a:rPr>
                <a:t>: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138347" y="2939292"/>
            <a:ext cx="1163108" cy="3120314"/>
            <a:chOff x="5298824" y="2720928"/>
            <a:chExt cx="1226380" cy="3527472"/>
          </a:xfrm>
        </p:grpSpPr>
        <p:sp>
          <p:nvSpPr>
            <p:cNvPr id="46" name="Cube 45"/>
            <p:cNvSpPr/>
            <p:nvPr/>
          </p:nvSpPr>
          <p:spPr>
            <a:xfrm>
              <a:off x="5298824" y="5355035"/>
              <a:ext cx="1226380" cy="893365"/>
            </a:xfrm>
            <a:prstGeom prst="cube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Cube 46"/>
            <p:cNvSpPr/>
            <p:nvPr/>
          </p:nvSpPr>
          <p:spPr>
            <a:xfrm>
              <a:off x="5298824" y="4699565"/>
              <a:ext cx="1226380" cy="893365"/>
            </a:xfrm>
            <a:prstGeom prst="cube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Cube 47"/>
            <p:cNvSpPr/>
            <p:nvPr/>
          </p:nvSpPr>
          <p:spPr>
            <a:xfrm>
              <a:off x="5298824" y="4030101"/>
              <a:ext cx="1226380" cy="893365"/>
            </a:xfrm>
            <a:prstGeom prst="cube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Cube 48"/>
            <p:cNvSpPr/>
            <p:nvPr/>
          </p:nvSpPr>
          <p:spPr>
            <a:xfrm>
              <a:off x="5298824" y="3358398"/>
              <a:ext cx="1226380" cy="893365"/>
            </a:xfrm>
            <a:prstGeom prst="cube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Cube 49"/>
            <p:cNvSpPr/>
            <p:nvPr/>
          </p:nvSpPr>
          <p:spPr>
            <a:xfrm>
              <a:off x="5298824" y="2720928"/>
              <a:ext cx="1226380" cy="893365"/>
            </a:xfrm>
            <a:prstGeom prst="cube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110597" y="1778134"/>
            <a:ext cx="1163108" cy="4287365"/>
            <a:chOff x="6317420" y="1395994"/>
            <a:chExt cx="1226380" cy="4846807"/>
          </a:xfrm>
          <a:solidFill>
            <a:schemeClr val="bg1"/>
          </a:solidFill>
        </p:grpSpPr>
        <p:sp>
          <p:nvSpPr>
            <p:cNvPr id="82" name="Cube 81"/>
            <p:cNvSpPr/>
            <p:nvPr/>
          </p:nvSpPr>
          <p:spPr>
            <a:xfrm>
              <a:off x="6317420" y="5349436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Cube 82"/>
            <p:cNvSpPr/>
            <p:nvPr/>
          </p:nvSpPr>
          <p:spPr>
            <a:xfrm>
              <a:off x="6317420" y="4693966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Cube 83"/>
            <p:cNvSpPr/>
            <p:nvPr/>
          </p:nvSpPr>
          <p:spPr>
            <a:xfrm>
              <a:off x="6317420" y="4024502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Cube 84"/>
            <p:cNvSpPr/>
            <p:nvPr/>
          </p:nvSpPr>
          <p:spPr>
            <a:xfrm>
              <a:off x="6317420" y="3352799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Cube 85"/>
            <p:cNvSpPr/>
            <p:nvPr/>
          </p:nvSpPr>
          <p:spPr>
            <a:xfrm>
              <a:off x="6317420" y="2715329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Cube 50"/>
            <p:cNvSpPr/>
            <p:nvPr/>
          </p:nvSpPr>
          <p:spPr>
            <a:xfrm>
              <a:off x="6317420" y="2065458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Cube 51"/>
            <p:cNvSpPr/>
            <p:nvPr/>
          </p:nvSpPr>
          <p:spPr>
            <a:xfrm>
              <a:off x="6317420" y="1395994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086977" y="1174672"/>
            <a:ext cx="1169917" cy="4881536"/>
            <a:chOff x="7308020" y="724291"/>
            <a:chExt cx="1233560" cy="5518509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9" name="Cube 88"/>
            <p:cNvSpPr/>
            <p:nvPr/>
          </p:nvSpPr>
          <p:spPr>
            <a:xfrm>
              <a:off x="7308020" y="5349435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Cube 89"/>
            <p:cNvSpPr/>
            <p:nvPr/>
          </p:nvSpPr>
          <p:spPr>
            <a:xfrm>
              <a:off x="7308020" y="4693965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Cube 90"/>
            <p:cNvSpPr/>
            <p:nvPr/>
          </p:nvSpPr>
          <p:spPr>
            <a:xfrm>
              <a:off x="7308020" y="4024501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Cube 91"/>
            <p:cNvSpPr/>
            <p:nvPr/>
          </p:nvSpPr>
          <p:spPr>
            <a:xfrm>
              <a:off x="7308020" y="3352798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Cube 92"/>
            <p:cNvSpPr/>
            <p:nvPr/>
          </p:nvSpPr>
          <p:spPr>
            <a:xfrm>
              <a:off x="7308020" y="2715328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Cube 86"/>
            <p:cNvSpPr/>
            <p:nvPr/>
          </p:nvSpPr>
          <p:spPr>
            <a:xfrm>
              <a:off x="7315200" y="2059859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Cube 87"/>
            <p:cNvSpPr/>
            <p:nvPr/>
          </p:nvSpPr>
          <p:spPr>
            <a:xfrm>
              <a:off x="7315200" y="1390395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Cube 52"/>
            <p:cNvSpPr/>
            <p:nvPr/>
          </p:nvSpPr>
          <p:spPr>
            <a:xfrm>
              <a:off x="7315200" y="724291"/>
              <a:ext cx="1226380" cy="893365"/>
            </a:xfrm>
            <a:prstGeom prst="cube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Oval 16"/>
          <p:cNvSpPr/>
          <p:nvPr/>
        </p:nvSpPr>
        <p:spPr>
          <a:xfrm>
            <a:off x="4852190" y="882556"/>
            <a:ext cx="1226003" cy="1031517"/>
          </a:xfrm>
          <a:prstGeom prst="ellipse">
            <a:avLst/>
          </a:prstGeom>
          <a:solidFill>
            <a:srgbClr val="57FFA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সবুজ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4854255" y="891278"/>
            <a:ext cx="1226003" cy="1031517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সাদা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853701" y="850455"/>
            <a:ext cx="1256896" cy="109571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9A5F69E3-10FB-4BB2-A0B1-2B4195C72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2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61" grpId="0" animBg="1"/>
      <p:bldP spid="6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D68B07-B835-4549-9041-474B4F403758}"/>
              </a:ext>
            </a:extLst>
          </p:cNvPr>
          <p:cNvSpPr txBox="1"/>
          <p:nvPr/>
        </p:nvSpPr>
        <p:spPr>
          <a:xfrm>
            <a:off x="2405720" y="5336188"/>
            <a:ext cx="4302701" cy="92333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ধারাবাহিক অনুপাত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EBFA0F3-47AE-4FE1-9C8B-D7C6FD3C37D5}"/>
              </a:ext>
            </a:extLst>
          </p:cNvPr>
          <p:cNvGrpSpPr/>
          <p:nvPr/>
        </p:nvGrpSpPr>
        <p:grpSpPr>
          <a:xfrm>
            <a:off x="823416" y="808197"/>
            <a:ext cx="7634784" cy="4555330"/>
            <a:chOff x="568970" y="685800"/>
            <a:chExt cx="8099978" cy="4326017"/>
          </a:xfrm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7A2FF49-E244-470C-8704-D9E3C2E6F12E}"/>
                </a:ext>
              </a:extLst>
            </p:cNvPr>
            <p:cNvGrpSpPr/>
            <p:nvPr/>
          </p:nvGrpSpPr>
          <p:grpSpPr>
            <a:xfrm>
              <a:off x="568970" y="859020"/>
              <a:ext cx="3776336" cy="3907664"/>
              <a:chOff x="2927244" y="1060842"/>
              <a:chExt cx="3549756" cy="3325401"/>
            </a:xfrm>
          </p:grpSpPr>
          <p:sp>
            <p:nvSpPr>
              <p:cNvPr id="48" name="Bevel 8">
                <a:extLst>
                  <a:ext uri="{FF2B5EF4-FFF2-40B4-BE49-F238E27FC236}">
                    <a16:creationId xmlns:a16="http://schemas.microsoft.com/office/drawing/2014/main" id="{D914AD04-0F84-47DD-9E96-75486D44A546}"/>
                  </a:ext>
                </a:extLst>
              </p:cNvPr>
              <p:cNvSpPr/>
              <p:nvPr/>
            </p:nvSpPr>
            <p:spPr>
              <a:xfrm rot="16200000">
                <a:off x="3039421" y="948665"/>
                <a:ext cx="3325401" cy="3549756"/>
              </a:xfrm>
              <a:prstGeom prst="bevel">
                <a:avLst>
                  <a:gd name="adj" fmla="val 7443"/>
                </a:avLst>
              </a:prstGeom>
              <a:ln>
                <a:noFill/>
              </a:ln>
              <a:effectLst/>
              <a:sp3d/>
            </p:spPr>
            <p:style>
              <a:lnRef idx="2">
                <a:schemeClr val="dk1"/>
              </a:lnRef>
              <a:fillRef idx="1003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52484F20-2EE7-4D1F-B255-65BEEB4084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204876" y="2731281"/>
                <a:ext cx="1476012" cy="1538979"/>
              </a:xfrm>
              <a:prstGeom prst="ellipse">
                <a:avLst/>
              </a:prstGeom>
              <a:ln w="63500" cap="rnd"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B7095D29-D67A-4593-9ACD-CB6CB838BC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4766142" y="2753566"/>
                <a:ext cx="1431441" cy="1538981"/>
              </a:xfrm>
              <a:prstGeom prst="ellipse">
                <a:avLst/>
              </a:prstGeom>
              <a:ln w="63500" cap="rnd"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B06AC849-948C-464F-841F-0DB1D87962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204876" y="1154466"/>
                <a:ext cx="1476012" cy="1538977"/>
              </a:xfrm>
              <a:prstGeom prst="ellipse">
                <a:avLst/>
              </a:prstGeom>
              <a:ln w="63500" cap="rnd"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EEEB9A1C-10ED-46B6-A29D-568C9EB1DA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4614546" y="1154466"/>
                <a:ext cx="1476011" cy="1538980"/>
              </a:xfrm>
              <a:prstGeom prst="ellipse">
                <a:avLst/>
              </a:prstGeom>
              <a:ln w="63500" cap="rnd">
                <a:noFill/>
              </a:ln>
              <a:effectLst/>
              <a:sp3d>
                <a:bevelT w="139700" h="139700"/>
              </a:sp3d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pic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9A42510-1EBA-4614-8582-8A73CA380A94}"/>
                </a:ext>
              </a:extLst>
            </p:cNvPr>
            <p:cNvGrpSpPr/>
            <p:nvPr/>
          </p:nvGrpSpPr>
          <p:grpSpPr>
            <a:xfrm>
              <a:off x="4343402" y="685800"/>
              <a:ext cx="4306495" cy="646331"/>
              <a:chOff x="4343402" y="723899"/>
              <a:chExt cx="4306495" cy="646331"/>
            </a:xfrm>
            <a:noFill/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334E213-0D99-4E4D-AC78-1F596CD3C2F2}"/>
                  </a:ext>
                </a:extLst>
              </p:cNvPr>
              <p:cNvSpPr txBox="1"/>
              <p:nvPr/>
            </p:nvSpPr>
            <p:spPr>
              <a:xfrm>
                <a:off x="4343402" y="723899"/>
                <a:ext cx="957758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আম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06478EF-64A8-424C-9C13-E077B5DB89EF}"/>
                  </a:ext>
                </a:extLst>
              </p:cNvPr>
              <p:cNvSpPr txBox="1"/>
              <p:nvPr/>
            </p:nvSpPr>
            <p:spPr>
              <a:xfrm>
                <a:off x="5698223" y="723899"/>
                <a:ext cx="800219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জাম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AAED45E-F14A-4A59-B5CA-8E04AD7B4661}"/>
                  </a:ext>
                </a:extLst>
              </p:cNvPr>
              <p:cNvSpPr txBox="1"/>
              <p:nvPr/>
            </p:nvSpPr>
            <p:spPr>
              <a:xfrm>
                <a:off x="7722856" y="723899"/>
                <a:ext cx="296876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: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EE139A0-9D28-41C6-81FA-B97D363FBC8D}"/>
                  </a:ext>
                </a:extLst>
              </p:cNvPr>
              <p:cNvSpPr txBox="1"/>
              <p:nvPr/>
            </p:nvSpPr>
            <p:spPr>
              <a:xfrm>
                <a:off x="6531304" y="723899"/>
                <a:ext cx="729300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=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66044EE-76E4-46AA-9FC6-5FADD9DF9D19}"/>
                  </a:ext>
                </a:extLst>
              </p:cNvPr>
              <p:cNvSpPr txBox="1"/>
              <p:nvPr/>
            </p:nvSpPr>
            <p:spPr>
              <a:xfrm>
                <a:off x="7286218" y="723899"/>
                <a:ext cx="415498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FE6EA33-779D-4827-8FF5-39F57F97AEFB}"/>
                  </a:ext>
                </a:extLst>
              </p:cNvPr>
              <p:cNvSpPr txBox="1"/>
              <p:nvPr/>
            </p:nvSpPr>
            <p:spPr>
              <a:xfrm>
                <a:off x="8017052" y="723899"/>
                <a:ext cx="632845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273B3F0-6A3B-4347-8E4E-601820ECD876}"/>
                  </a:ext>
                </a:extLst>
              </p:cNvPr>
              <p:cNvSpPr txBox="1"/>
              <p:nvPr/>
            </p:nvSpPr>
            <p:spPr>
              <a:xfrm>
                <a:off x="5301158" y="723899"/>
                <a:ext cx="364203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: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CA29B10-6DCE-4550-8126-23FBA5A515E7}"/>
                </a:ext>
              </a:extLst>
            </p:cNvPr>
            <p:cNvGrpSpPr/>
            <p:nvPr/>
          </p:nvGrpSpPr>
          <p:grpSpPr>
            <a:xfrm>
              <a:off x="4343401" y="2514600"/>
              <a:ext cx="4306497" cy="646646"/>
              <a:chOff x="4343401" y="2667000"/>
              <a:chExt cx="4306497" cy="646646"/>
            </a:xfrm>
            <a:noFill/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B28EB85-39A3-4C06-8CA3-04A4CB265D78}"/>
                  </a:ext>
                </a:extLst>
              </p:cNvPr>
              <p:cNvSpPr txBox="1"/>
              <p:nvPr/>
            </p:nvSpPr>
            <p:spPr>
              <a:xfrm>
                <a:off x="5603429" y="2667000"/>
                <a:ext cx="800219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কলা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17CE8FC-02A9-4364-A14B-8FB25BE04CB0}"/>
                  </a:ext>
                </a:extLst>
              </p:cNvPr>
              <p:cNvSpPr txBox="1"/>
              <p:nvPr/>
            </p:nvSpPr>
            <p:spPr>
              <a:xfrm>
                <a:off x="4343401" y="2667000"/>
                <a:ext cx="922493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লিচু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147E715-01D5-41B7-B3CE-4C3620E48519}"/>
                  </a:ext>
                </a:extLst>
              </p:cNvPr>
              <p:cNvSpPr txBox="1"/>
              <p:nvPr/>
            </p:nvSpPr>
            <p:spPr>
              <a:xfrm>
                <a:off x="7773912" y="2667000"/>
                <a:ext cx="296876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: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1B9B959-7271-41C2-A1C1-2D4E308C543D}"/>
                  </a:ext>
                </a:extLst>
              </p:cNvPr>
              <p:cNvSpPr txBox="1"/>
              <p:nvPr/>
            </p:nvSpPr>
            <p:spPr>
              <a:xfrm>
                <a:off x="6437312" y="2667000"/>
                <a:ext cx="745929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=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433D5C2-129C-4A07-A45D-2F8E24B1A9F2}"/>
                  </a:ext>
                </a:extLst>
              </p:cNvPr>
              <p:cNvSpPr txBox="1"/>
              <p:nvPr/>
            </p:nvSpPr>
            <p:spPr>
              <a:xfrm>
                <a:off x="7193743" y="2667000"/>
                <a:ext cx="573757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5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9C1DE24-B615-4D69-A021-D65F85249D38}"/>
                  </a:ext>
                </a:extLst>
              </p:cNvPr>
              <p:cNvSpPr txBox="1"/>
              <p:nvPr/>
            </p:nvSpPr>
            <p:spPr>
              <a:xfrm>
                <a:off x="8056351" y="2667000"/>
                <a:ext cx="593547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6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413455D-1893-4061-84AF-5672CF54BF84}"/>
                  </a:ext>
                </a:extLst>
              </p:cNvPr>
              <p:cNvSpPr txBox="1"/>
              <p:nvPr/>
            </p:nvSpPr>
            <p:spPr>
              <a:xfrm>
                <a:off x="5266478" y="2667315"/>
                <a:ext cx="296876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: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958BB99-7C92-4F66-ADB7-CA8CA4183526}"/>
                </a:ext>
              </a:extLst>
            </p:cNvPr>
            <p:cNvGrpSpPr/>
            <p:nvPr/>
          </p:nvGrpSpPr>
          <p:grpSpPr>
            <a:xfrm>
              <a:off x="4343401" y="1600200"/>
              <a:ext cx="4306497" cy="646331"/>
              <a:chOff x="4343401" y="1676400"/>
              <a:chExt cx="4306497" cy="646331"/>
            </a:xfrm>
            <a:noFill/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FA05C9E-5BB9-418C-B3D0-204ED61E1817}"/>
                  </a:ext>
                </a:extLst>
              </p:cNvPr>
              <p:cNvSpPr txBox="1"/>
              <p:nvPr/>
            </p:nvSpPr>
            <p:spPr>
              <a:xfrm>
                <a:off x="5697807" y="1676400"/>
                <a:ext cx="716863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লিচু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2338580-9281-492F-B748-B113F0CED869}"/>
                  </a:ext>
                </a:extLst>
              </p:cNvPr>
              <p:cNvSpPr txBox="1"/>
              <p:nvPr/>
            </p:nvSpPr>
            <p:spPr>
              <a:xfrm>
                <a:off x="4343401" y="1676400"/>
                <a:ext cx="1012261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জাম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A234EFB-EF09-42F3-8329-BB4C1F4B0445}"/>
                  </a:ext>
                </a:extLst>
              </p:cNvPr>
              <p:cNvSpPr txBox="1"/>
              <p:nvPr/>
            </p:nvSpPr>
            <p:spPr>
              <a:xfrm>
                <a:off x="7642465" y="1676400"/>
                <a:ext cx="296876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: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5DFF72E-42C4-43D1-B8F4-426BCC992720}"/>
                  </a:ext>
                </a:extLst>
              </p:cNvPr>
              <p:cNvSpPr txBox="1"/>
              <p:nvPr/>
            </p:nvSpPr>
            <p:spPr>
              <a:xfrm>
                <a:off x="6444326" y="1676400"/>
                <a:ext cx="740078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=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701BA1F-7DAA-432A-8548-574D5D9FF956}"/>
                  </a:ext>
                </a:extLst>
              </p:cNvPr>
              <p:cNvSpPr txBox="1"/>
              <p:nvPr/>
            </p:nvSpPr>
            <p:spPr>
              <a:xfrm>
                <a:off x="7207730" y="1676400"/>
                <a:ext cx="415498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4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AB041ED-A371-4202-888C-BC86924E272D}"/>
                  </a:ext>
                </a:extLst>
              </p:cNvPr>
              <p:cNvSpPr txBox="1"/>
              <p:nvPr/>
            </p:nvSpPr>
            <p:spPr>
              <a:xfrm>
                <a:off x="7940853" y="1676400"/>
                <a:ext cx="709045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5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29A4D77-6BAB-4545-841A-4870F9D83AFD}"/>
                  </a:ext>
                </a:extLst>
              </p:cNvPr>
              <p:cNvSpPr txBox="1"/>
              <p:nvPr/>
            </p:nvSpPr>
            <p:spPr>
              <a:xfrm>
                <a:off x="5393007" y="1676400"/>
                <a:ext cx="267455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: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5A8C9F-B629-4D32-B70D-12819D3F61D5}"/>
                </a:ext>
              </a:extLst>
            </p:cNvPr>
            <p:cNvGrpSpPr/>
            <p:nvPr/>
          </p:nvGrpSpPr>
          <p:grpSpPr>
            <a:xfrm>
              <a:off x="4343401" y="3429000"/>
              <a:ext cx="4291883" cy="646331"/>
              <a:chOff x="4343401" y="3657600"/>
              <a:chExt cx="4291883" cy="646331"/>
            </a:xfrm>
            <a:noFill/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F3BB7B9-F657-4AA1-8829-365737A213FF}"/>
                  </a:ext>
                </a:extLst>
              </p:cNvPr>
              <p:cNvSpPr txBox="1"/>
              <p:nvPr/>
            </p:nvSpPr>
            <p:spPr>
              <a:xfrm>
                <a:off x="4343401" y="3657600"/>
                <a:ext cx="914400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আম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96A0065-9A39-46C2-B6FC-2BA64D5FDF31}"/>
                  </a:ext>
                </a:extLst>
              </p:cNvPr>
              <p:cNvSpPr txBox="1"/>
              <p:nvPr/>
            </p:nvSpPr>
            <p:spPr>
              <a:xfrm>
                <a:off x="5562600" y="3657600"/>
                <a:ext cx="863646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জাম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FEF8033-842A-45CC-8151-FBD2FCD4B2FF}"/>
                  </a:ext>
                </a:extLst>
              </p:cNvPr>
              <p:cNvSpPr txBox="1"/>
              <p:nvPr/>
            </p:nvSpPr>
            <p:spPr>
              <a:xfrm>
                <a:off x="6740156" y="3657600"/>
                <a:ext cx="716863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লিচু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D5F98ED-F8A8-4884-8B26-03A3D786712D}"/>
                  </a:ext>
                </a:extLst>
              </p:cNvPr>
              <p:cNvSpPr txBox="1"/>
              <p:nvPr/>
            </p:nvSpPr>
            <p:spPr>
              <a:xfrm>
                <a:off x="7835065" y="3657600"/>
                <a:ext cx="800219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কলা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2F6E6A2-B2A2-474A-B317-1338F0E43FD0}"/>
                  </a:ext>
                </a:extLst>
              </p:cNvPr>
              <p:cNvSpPr txBox="1"/>
              <p:nvPr/>
            </p:nvSpPr>
            <p:spPr>
              <a:xfrm>
                <a:off x="7498114" y="3657600"/>
                <a:ext cx="296876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: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1847478-7208-4DA1-9036-FE9DDFE2F91B}"/>
                  </a:ext>
                </a:extLst>
              </p:cNvPr>
              <p:cNvSpPr txBox="1"/>
              <p:nvPr/>
            </p:nvSpPr>
            <p:spPr>
              <a:xfrm>
                <a:off x="6407212" y="3657600"/>
                <a:ext cx="296876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: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60C0213-B463-4E22-99EE-C0D105F6C998}"/>
                  </a:ext>
                </a:extLst>
              </p:cNvPr>
              <p:cNvSpPr txBox="1"/>
              <p:nvPr/>
            </p:nvSpPr>
            <p:spPr>
              <a:xfrm>
                <a:off x="5264212" y="3657600"/>
                <a:ext cx="296876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: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808A2F6-C25E-48AD-92F8-82A3F92478D9}"/>
                </a:ext>
              </a:extLst>
            </p:cNvPr>
            <p:cNvGrpSpPr/>
            <p:nvPr/>
          </p:nvGrpSpPr>
          <p:grpSpPr>
            <a:xfrm>
              <a:off x="4343401" y="4365486"/>
              <a:ext cx="4325547" cy="646331"/>
              <a:chOff x="4343401" y="4365486"/>
              <a:chExt cx="4325547" cy="646331"/>
            </a:xfrm>
            <a:noFill/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CC88085-B2C3-4A82-BD16-25A1C67B754F}"/>
                  </a:ext>
                </a:extLst>
              </p:cNvPr>
              <p:cNvSpPr txBox="1"/>
              <p:nvPr/>
            </p:nvSpPr>
            <p:spPr>
              <a:xfrm>
                <a:off x="4343401" y="4365486"/>
                <a:ext cx="914399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8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5068DCA-6BA2-45C8-9DC5-8ADA96324860}"/>
                  </a:ext>
                </a:extLst>
              </p:cNvPr>
              <p:cNvSpPr txBox="1"/>
              <p:nvPr/>
            </p:nvSpPr>
            <p:spPr>
              <a:xfrm>
                <a:off x="5562601" y="4365486"/>
                <a:ext cx="865942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12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CC887ED-834A-47A4-99E8-E25550FB512B}"/>
                  </a:ext>
                </a:extLst>
              </p:cNvPr>
              <p:cNvSpPr txBox="1"/>
              <p:nvPr/>
            </p:nvSpPr>
            <p:spPr>
              <a:xfrm>
                <a:off x="6712766" y="4365486"/>
                <a:ext cx="781202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15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857147B-29F4-42E5-9E25-32EBF181831D}"/>
                  </a:ext>
                </a:extLst>
              </p:cNvPr>
              <p:cNvSpPr txBox="1"/>
              <p:nvPr/>
            </p:nvSpPr>
            <p:spPr>
              <a:xfrm>
                <a:off x="7803668" y="4365486"/>
                <a:ext cx="865280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18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AD2FBF-9E75-43B5-BB10-5C0A5C38D261}"/>
                  </a:ext>
                </a:extLst>
              </p:cNvPr>
              <p:cNvSpPr txBox="1"/>
              <p:nvPr/>
            </p:nvSpPr>
            <p:spPr>
              <a:xfrm>
                <a:off x="7500380" y="4365486"/>
                <a:ext cx="296876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: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DEF000A-DA55-4774-ADC2-A925B82E828F}"/>
                  </a:ext>
                </a:extLst>
              </p:cNvPr>
              <p:cNvSpPr txBox="1"/>
              <p:nvPr/>
            </p:nvSpPr>
            <p:spPr>
              <a:xfrm>
                <a:off x="6409478" y="4365486"/>
                <a:ext cx="296876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: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E161B75-C412-47F3-90A4-DDF7426C0822}"/>
                  </a:ext>
                </a:extLst>
              </p:cNvPr>
              <p:cNvSpPr txBox="1"/>
              <p:nvPr/>
            </p:nvSpPr>
            <p:spPr>
              <a:xfrm>
                <a:off x="5260066" y="4365486"/>
                <a:ext cx="294027" cy="646331"/>
              </a:xfrm>
              <a:prstGeom prst="rect">
                <a:avLst/>
              </a:prstGeom>
              <a:grpFill/>
              <a:ln>
                <a:noFill/>
              </a:ln>
              <a:effectLst/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: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178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4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0ACCCD-C43B-4445-93A0-02B894E9C0B5}"/>
              </a:ext>
            </a:extLst>
          </p:cNvPr>
          <p:cNvSpPr txBox="1"/>
          <p:nvPr/>
        </p:nvSpPr>
        <p:spPr>
          <a:xfrm>
            <a:off x="4598681" y="3999431"/>
            <a:ext cx="3725839" cy="19389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সমানুপাতিক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 ভাগ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6F3F21-4A1F-4E39-A7A8-C5F12592E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3" y="644932"/>
            <a:ext cx="3200400" cy="2063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54711AD-CB23-468B-A147-B2CB3E388D0F}"/>
              </a:ext>
            </a:extLst>
          </p:cNvPr>
          <p:cNvGrpSpPr/>
          <p:nvPr/>
        </p:nvGrpSpPr>
        <p:grpSpPr>
          <a:xfrm>
            <a:off x="738747" y="2814348"/>
            <a:ext cx="7931055" cy="600942"/>
            <a:chOff x="797413" y="3107821"/>
            <a:chExt cx="7805124" cy="620510"/>
          </a:xfrm>
          <a:solidFill>
            <a:schemeClr val="bg1"/>
          </a:solidFill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E9F6491-FA86-4E6A-A1E8-36BD4D100424}"/>
                </a:ext>
              </a:extLst>
            </p:cNvPr>
            <p:cNvSpPr txBox="1"/>
            <p:nvPr/>
          </p:nvSpPr>
          <p:spPr>
            <a:xfrm>
              <a:off x="797413" y="3124199"/>
              <a:ext cx="479768" cy="603816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82B0ACD-7DE3-469D-AC05-46FD81F1B09F}"/>
                </a:ext>
              </a:extLst>
            </p:cNvPr>
            <p:cNvSpPr txBox="1"/>
            <p:nvPr/>
          </p:nvSpPr>
          <p:spPr>
            <a:xfrm>
              <a:off x="1798864" y="3124199"/>
              <a:ext cx="514482" cy="603818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73BCB0-0646-4932-AD02-CB380D88DBA3}"/>
                </a:ext>
              </a:extLst>
            </p:cNvPr>
            <p:cNvSpPr txBox="1"/>
            <p:nvPr/>
          </p:nvSpPr>
          <p:spPr>
            <a:xfrm>
              <a:off x="2674294" y="3124200"/>
              <a:ext cx="558212" cy="58477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C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41A033A-0103-47FC-BC9F-F59BD81AD04D}"/>
                </a:ext>
              </a:extLst>
            </p:cNvPr>
            <p:cNvSpPr txBox="1"/>
            <p:nvPr/>
          </p:nvSpPr>
          <p:spPr>
            <a:xfrm>
              <a:off x="3627249" y="3124515"/>
              <a:ext cx="442355" cy="603816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D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FE7A812-52A6-43CD-B6C0-B2342F33CA72}"/>
                </a:ext>
              </a:extLst>
            </p:cNvPr>
            <p:cNvSpPr txBox="1"/>
            <p:nvPr/>
          </p:nvSpPr>
          <p:spPr>
            <a:xfrm>
              <a:off x="4571999" y="3124515"/>
              <a:ext cx="577049" cy="58477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a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DDC425-6AB3-494F-A923-BC0019B1E8CC}"/>
                </a:ext>
              </a:extLst>
            </p:cNvPr>
            <p:cNvSpPr txBox="1"/>
            <p:nvPr/>
          </p:nvSpPr>
          <p:spPr>
            <a:xfrm>
              <a:off x="5718779" y="3117210"/>
              <a:ext cx="541979" cy="603817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9D1FC07-4AA7-43FE-83F5-55E84466970A}"/>
                </a:ext>
              </a:extLst>
            </p:cNvPr>
            <p:cNvSpPr txBox="1"/>
            <p:nvPr/>
          </p:nvSpPr>
          <p:spPr>
            <a:xfrm>
              <a:off x="6820680" y="3126430"/>
              <a:ext cx="609600" cy="58477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c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201AACA-F972-4FE2-948F-774CD41C6900}"/>
                </a:ext>
              </a:extLst>
            </p:cNvPr>
            <p:cNvSpPr txBox="1"/>
            <p:nvPr/>
          </p:nvSpPr>
          <p:spPr>
            <a:xfrm>
              <a:off x="8047747" y="3112770"/>
              <a:ext cx="554790" cy="58477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d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5CA28AA-6687-45FD-B4CA-C75810A3150F}"/>
                </a:ext>
              </a:extLst>
            </p:cNvPr>
            <p:cNvSpPr txBox="1"/>
            <p:nvPr/>
          </p:nvSpPr>
          <p:spPr>
            <a:xfrm>
              <a:off x="5188489" y="3107821"/>
              <a:ext cx="502109" cy="603817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594867-5037-4291-AFF8-96D3EBA567BE}"/>
                </a:ext>
              </a:extLst>
            </p:cNvPr>
            <p:cNvSpPr txBox="1"/>
            <p:nvPr/>
          </p:nvSpPr>
          <p:spPr>
            <a:xfrm>
              <a:off x="6307024" y="3117210"/>
              <a:ext cx="491709" cy="603817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9226925-BBDB-44BA-907D-29227BABA3B2}"/>
                </a:ext>
              </a:extLst>
            </p:cNvPr>
            <p:cNvSpPr txBox="1"/>
            <p:nvPr/>
          </p:nvSpPr>
          <p:spPr>
            <a:xfrm>
              <a:off x="7458179" y="3112770"/>
              <a:ext cx="554790" cy="603817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1BF5A77-32B7-496B-BD04-98A56C5C96B5}"/>
                </a:ext>
              </a:extLst>
            </p:cNvPr>
            <p:cNvSpPr txBox="1"/>
            <p:nvPr/>
          </p:nvSpPr>
          <p:spPr>
            <a:xfrm>
              <a:off x="2345781" y="3124200"/>
              <a:ext cx="298479" cy="58477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3604EF9-1018-4C62-AF56-F62DD8CF6116}"/>
                </a:ext>
              </a:extLst>
            </p:cNvPr>
            <p:cNvSpPr txBox="1"/>
            <p:nvPr/>
          </p:nvSpPr>
          <p:spPr>
            <a:xfrm>
              <a:off x="3248513" y="3121777"/>
              <a:ext cx="346302" cy="58477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256D6BD-F57E-4AD6-AFB4-E62AA091081D}"/>
                </a:ext>
              </a:extLst>
            </p:cNvPr>
            <p:cNvSpPr txBox="1"/>
            <p:nvPr/>
          </p:nvSpPr>
          <p:spPr>
            <a:xfrm>
              <a:off x="1309616" y="3124200"/>
              <a:ext cx="442984" cy="58477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FF66184-0A1A-4DE9-BA4C-AE3DE0EAF0E9}"/>
                </a:ext>
              </a:extLst>
            </p:cNvPr>
            <p:cNvSpPr txBox="1"/>
            <p:nvPr/>
          </p:nvSpPr>
          <p:spPr>
            <a:xfrm>
              <a:off x="4127648" y="3124515"/>
              <a:ext cx="415498" cy="58477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=</a:t>
              </a:r>
            </a:p>
          </p:txBody>
        </p:sp>
      </p:grp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B12AA514-7C77-49D6-AAFE-C52546670C88}"/>
              </a:ext>
            </a:extLst>
          </p:cNvPr>
          <p:cNvSpPr/>
          <p:nvPr/>
        </p:nvSpPr>
        <p:spPr>
          <a:xfrm>
            <a:off x="5764055" y="676082"/>
            <a:ext cx="1109580" cy="722383"/>
          </a:xfrm>
          <a:prstGeom prst="flowChartConnector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0E965A8-56F7-446C-A110-6964239CF9A5}"/>
              </a:ext>
            </a:extLst>
          </p:cNvPr>
          <p:cNvCxnSpPr>
            <a:cxnSpLocks/>
          </p:cNvCxnSpPr>
          <p:nvPr/>
        </p:nvCxnSpPr>
        <p:spPr>
          <a:xfrm>
            <a:off x="3783436" y="914400"/>
            <a:ext cx="1988580" cy="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48988D24-484A-42FB-8C97-6A4638ACCE8D}"/>
              </a:ext>
            </a:extLst>
          </p:cNvPr>
          <p:cNvSpPr/>
          <p:nvPr/>
        </p:nvSpPr>
        <p:spPr>
          <a:xfrm>
            <a:off x="5228819" y="1996919"/>
            <a:ext cx="1109580" cy="722383"/>
          </a:xfrm>
          <a:prstGeom prst="flowChartConnector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0B010918-46C3-46F4-9B37-B93F6929E839}"/>
              </a:ext>
            </a:extLst>
          </p:cNvPr>
          <p:cNvSpPr/>
          <p:nvPr/>
        </p:nvSpPr>
        <p:spPr>
          <a:xfrm>
            <a:off x="6375042" y="1986348"/>
            <a:ext cx="1109580" cy="722383"/>
          </a:xfrm>
          <a:prstGeom prst="flowChartConnector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FAF2D94A-01E1-4C17-93DA-F377024CE97E}"/>
              </a:ext>
            </a:extLst>
          </p:cNvPr>
          <p:cNvSpPr/>
          <p:nvPr/>
        </p:nvSpPr>
        <p:spPr>
          <a:xfrm>
            <a:off x="4066265" y="1996604"/>
            <a:ext cx="1109580" cy="722383"/>
          </a:xfrm>
          <a:prstGeom prst="flowChartConnector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568CB430-4937-4691-BF25-B24DE0DA04DD}"/>
              </a:ext>
            </a:extLst>
          </p:cNvPr>
          <p:cNvSpPr/>
          <p:nvPr/>
        </p:nvSpPr>
        <p:spPr>
          <a:xfrm>
            <a:off x="7532927" y="1996919"/>
            <a:ext cx="1109580" cy="722383"/>
          </a:xfrm>
          <a:prstGeom prst="flowChartConnector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EA54BEF-5DEC-42B7-A5E8-9E224CA1566B}"/>
              </a:ext>
            </a:extLst>
          </p:cNvPr>
          <p:cNvGrpSpPr/>
          <p:nvPr/>
        </p:nvGrpSpPr>
        <p:grpSpPr>
          <a:xfrm>
            <a:off x="738748" y="3474290"/>
            <a:ext cx="3593527" cy="584775"/>
            <a:chOff x="809960" y="3832716"/>
            <a:chExt cx="3593527" cy="673812"/>
          </a:xfrm>
          <a:noFill/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45AE04E-09D4-42E7-A332-A108ED12164B}"/>
                </a:ext>
              </a:extLst>
            </p:cNvPr>
            <p:cNvSpPr txBox="1"/>
            <p:nvPr/>
          </p:nvSpPr>
          <p:spPr>
            <a:xfrm>
              <a:off x="1886453" y="3832716"/>
              <a:ext cx="2517034" cy="673812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sa</a:t>
              </a:r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÷(</a:t>
              </a:r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a+b+c+d</a:t>
              </a:r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749CACD-C7E9-4DA2-9DAF-AE1C91C6F647}"/>
                </a:ext>
              </a:extLst>
            </p:cNvPr>
            <p:cNvSpPr txBox="1"/>
            <p:nvPr/>
          </p:nvSpPr>
          <p:spPr>
            <a:xfrm>
              <a:off x="1324043" y="3832716"/>
              <a:ext cx="415498" cy="58477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=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0C2D31F-73D3-45E2-A75A-890468EFC7D8}"/>
                </a:ext>
              </a:extLst>
            </p:cNvPr>
            <p:cNvSpPr txBox="1"/>
            <p:nvPr/>
          </p:nvSpPr>
          <p:spPr>
            <a:xfrm>
              <a:off x="809960" y="3832716"/>
              <a:ext cx="481221" cy="58477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A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E533EE4-8182-405F-9F23-549AEFDE5495}"/>
              </a:ext>
            </a:extLst>
          </p:cNvPr>
          <p:cNvGrpSpPr/>
          <p:nvPr/>
        </p:nvGrpSpPr>
        <p:grpSpPr>
          <a:xfrm>
            <a:off x="736563" y="4059232"/>
            <a:ext cx="3596710" cy="584775"/>
            <a:chOff x="804349" y="4476232"/>
            <a:chExt cx="3596710" cy="61669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05E11B0-29F6-4111-8315-2B4C05DDD921}"/>
                </a:ext>
              </a:extLst>
            </p:cNvPr>
            <p:cNvSpPr txBox="1"/>
            <p:nvPr/>
          </p:nvSpPr>
          <p:spPr>
            <a:xfrm>
              <a:off x="1884024" y="4505018"/>
              <a:ext cx="2517035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sb</a:t>
              </a:r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÷(</a:t>
              </a:r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a+b+c+d</a:t>
              </a:r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B60B567-C001-4EC5-B96F-ECA8CE07AAF1}"/>
                </a:ext>
              </a:extLst>
            </p:cNvPr>
            <p:cNvSpPr txBox="1"/>
            <p:nvPr/>
          </p:nvSpPr>
          <p:spPr>
            <a:xfrm>
              <a:off x="1321834" y="4476232"/>
              <a:ext cx="432134" cy="58477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=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D89FB81-4555-42E9-BAB1-F72EE052E703}"/>
                </a:ext>
              </a:extLst>
            </p:cNvPr>
            <p:cNvSpPr txBox="1"/>
            <p:nvPr/>
          </p:nvSpPr>
          <p:spPr>
            <a:xfrm>
              <a:off x="804349" y="4476232"/>
              <a:ext cx="481222" cy="6166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B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AE32C5E-DA3F-4471-8144-4C5863E15087}"/>
              </a:ext>
            </a:extLst>
          </p:cNvPr>
          <p:cNvGrpSpPr/>
          <p:nvPr/>
        </p:nvGrpSpPr>
        <p:grpSpPr>
          <a:xfrm>
            <a:off x="738749" y="4658409"/>
            <a:ext cx="3608172" cy="617541"/>
            <a:chOff x="833399" y="5128116"/>
            <a:chExt cx="3725774" cy="651251"/>
          </a:xfrm>
          <a:noFill/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B3015CF-7872-45A1-A2C0-2C61E6F98D34}"/>
                </a:ext>
              </a:extLst>
            </p:cNvPr>
            <p:cNvSpPr txBox="1"/>
            <p:nvPr/>
          </p:nvSpPr>
          <p:spPr>
            <a:xfrm>
              <a:off x="1963566" y="5162671"/>
              <a:ext cx="2595607" cy="616696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sc</a:t>
              </a:r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÷(</a:t>
              </a:r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a+b+c+d</a:t>
              </a:r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565AD76-EA03-46EB-9381-12271DEA02A9}"/>
                </a:ext>
              </a:extLst>
            </p:cNvPr>
            <p:cNvSpPr txBox="1"/>
            <p:nvPr/>
          </p:nvSpPr>
          <p:spPr>
            <a:xfrm>
              <a:off x="1354099" y="5128116"/>
              <a:ext cx="457613" cy="616696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=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AF9AFF6-010E-44C3-A0D5-EBC82ED1188B}"/>
                </a:ext>
              </a:extLst>
            </p:cNvPr>
            <p:cNvSpPr txBox="1"/>
            <p:nvPr/>
          </p:nvSpPr>
          <p:spPr>
            <a:xfrm>
              <a:off x="833399" y="5128116"/>
              <a:ext cx="472903" cy="616696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C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0349641-F137-4003-B62A-A5C6089989A8}"/>
              </a:ext>
            </a:extLst>
          </p:cNvPr>
          <p:cNvGrpSpPr/>
          <p:nvPr/>
        </p:nvGrpSpPr>
        <p:grpSpPr>
          <a:xfrm>
            <a:off x="742175" y="5231357"/>
            <a:ext cx="3604746" cy="598490"/>
            <a:chOff x="822178" y="5777185"/>
            <a:chExt cx="3604746" cy="631161"/>
          </a:xfrm>
          <a:noFill/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429D34F-10E8-4E1A-9B3D-48561AC85458}"/>
                </a:ext>
              </a:extLst>
            </p:cNvPr>
            <p:cNvSpPr txBox="1"/>
            <p:nvPr/>
          </p:nvSpPr>
          <p:spPr>
            <a:xfrm>
              <a:off x="1909889" y="5823571"/>
              <a:ext cx="2517035" cy="58477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sd</a:t>
              </a:r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÷(</a:t>
              </a:r>
              <a:r>
                <a:rPr lang="en-US" sz="3200" dirty="0" err="1">
                  <a:latin typeface="Times New Roman" pitchFamily="18" charset="0"/>
                  <a:cs typeface="Times New Roman" pitchFamily="18" charset="0"/>
                </a:rPr>
                <a:t>a+b+c+d</a:t>
              </a:r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AE90CE0-CBEA-48FE-ACAD-5B443BA0C3EB}"/>
                </a:ext>
              </a:extLst>
            </p:cNvPr>
            <p:cNvSpPr txBox="1"/>
            <p:nvPr/>
          </p:nvSpPr>
          <p:spPr>
            <a:xfrm>
              <a:off x="1335418" y="5809107"/>
              <a:ext cx="430767" cy="58477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=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41B96B-39FB-49BB-8A65-B0313B01143F}"/>
                </a:ext>
              </a:extLst>
            </p:cNvPr>
            <p:cNvSpPr txBox="1"/>
            <p:nvPr/>
          </p:nvSpPr>
          <p:spPr>
            <a:xfrm>
              <a:off x="822178" y="5777185"/>
              <a:ext cx="457976" cy="616697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D</a:t>
              </a:r>
            </a:p>
          </p:txBody>
        </p:sp>
      </p:grp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7787450-4AB4-41BE-A8C4-A5E2AB736960}"/>
              </a:ext>
            </a:extLst>
          </p:cNvPr>
          <p:cNvCxnSpPr>
            <a:cxnSpLocks/>
          </p:cNvCxnSpPr>
          <p:nvPr/>
        </p:nvCxnSpPr>
        <p:spPr>
          <a:xfrm>
            <a:off x="6681567" y="1163813"/>
            <a:ext cx="1145842" cy="827000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3C0D5A3-03DD-4A3E-BB46-01D4D6834645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6502545" y="1394000"/>
            <a:ext cx="427287" cy="592348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087179D-0082-4659-809A-6FE9E8B5BAD3}"/>
              </a:ext>
            </a:extLst>
          </p:cNvPr>
          <p:cNvCxnSpPr>
            <a:endCxn id="25" idx="0"/>
          </p:cNvCxnSpPr>
          <p:nvPr/>
        </p:nvCxnSpPr>
        <p:spPr>
          <a:xfrm flipH="1">
            <a:off x="5783609" y="1394000"/>
            <a:ext cx="353336" cy="602919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9DF65D0-4546-40B0-998C-E37095770728}"/>
              </a:ext>
            </a:extLst>
          </p:cNvPr>
          <p:cNvCxnSpPr>
            <a:endCxn id="27" idx="0"/>
          </p:cNvCxnSpPr>
          <p:nvPr/>
        </p:nvCxnSpPr>
        <p:spPr>
          <a:xfrm flipH="1">
            <a:off x="4621055" y="1078315"/>
            <a:ext cx="1143000" cy="918289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75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ular Callout 2">
            <a:extLst>
              <a:ext uri="{FF2B5EF4-FFF2-40B4-BE49-F238E27FC236}">
                <a16:creationId xmlns:a16="http://schemas.microsoft.com/office/drawing/2014/main" id="{16EFAE5B-853C-46BC-AC97-38D5E538DAF1}"/>
              </a:ext>
            </a:extLst>
          </p:cNvPr>
          <p:cNvSpPr/>
          <p:nvPr/>
        </p:nvSpPr>
        <p:spPr>
          <a:xfrm>
            <a:off x="4495800" y="914400"/>
            <a:ext cx="3657600" cy="1266934"/>
          </a:xfrm>
          <a:prstGeom prst="wedgeRectCallout">
            <a:avLst>
              <a:gd name="adj1" fmla="val -47815"/>
              <a:gd name="adj2" fmla="val -13018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:</a:t>
            </a:r>
            <a:r>
              <a:rPr lang="bn-BD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খ</a:t>
            </a:r>
            <a:r>
              <a:rPr lang="bn-IN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=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2 : 3</a:t>
            </a:r>
          </a:p>
          <a:p>
            <a:r>
              <a:rPr lang="bn-BD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খ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n-BD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গ</a:t>
            </a:r>
            <a:r>
              <a:rPr lang="bn-IN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= 1 : 2</a:t>
            </a:r>
          </a:p>
          <a:p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ঘ</a:t>
            </a:r>
            <a:r>
              <a:rPr lang="bn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=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: 2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986F97-FC53-474F-B55A-F420DEE251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84"/>
          <a:stretch/>
        </p:blipFill>
        <p:spPr>
          <a:xfrm>
            <a:off x="1295400" y="914400"/>
            <a:ext cx="2971800" cy="311128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944F3F-0E53-4BBA-B66E-E23B5D42D170}"/>
              </a:ext>
            </a:extLst>
          </p:cNvPr>
          <p:cNvSpPr/>
          <p:nvPr/>
        </p:nvSpPr>
        <p:spPr>
          <a:xfrm>
            <a:off x="4495800" y="2209800"/>
            <a:ext cx="3657600" cy="181588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dirty="0">
                <a:latin typeface="Times New Roman" pitchFamily="18" charset="0"/>
                <a:cs typeface="NikoshBAN" pitchFamily="2" charset="0"/>
              </a:rPr>
              <a:t> :</a:t>
            </a:r>
            <a:r>
              <a:rPr lang="bn-BD" sz="2800" dirty="0">
                <a:latin typeface="Times New Roman" pitchFamily="18" charset="0"/>
                <a:cs typeface="NikoshBAN" pitchFamily="2" charset="0"/>
              </a:rPr>
              <a:t> খ = </a:t>
            </a:r>
            <a:r>
              <a:rPr lang="en-US" sz="2800" dirty="0">
                <a:latin typeface="Times New Roman" pitchFamily="18" charset="0"/>
                <a:cs typeface="NikoshBAN" pitchFamily="2" charset="0"/>
              </a:rPr>
              <a:t>2 : 3</a:t>
            </a:r>
            <a:r>
              <a:rPr lang="bn-BD" sz="2800" dirty="0">
                <a:latin typeface="Times New Roman" pitchFamily="18" charset="0"/>
                <a:cs typeface="NikoshBAN" pitchFamily="2" charset="0"/>
              </a:rPr>
              <a:t> =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 : 3</a:t>
            </a:r>
            <a:endParaRPr lang="en-US" sz="2800" dirty="0">
              <a:latin typeface="Times New Roman" pitchFamily="18" charset="0"/>
              <a:cs typeface="NikoshBAN" pitchFamily="2" charset="0"/>
            </a:endParaRPr>
          </a:p>
          <a:p>
            <a:r>
              <a:rPr lang="bn-BD" sz="2800" dirty="0">
                <a:latin typeface="Times New Roman" pitchFamily="18" charset="0"/>
                <a:cs typeface="NikoshBAN" pitchFamily="2" charset="0"/>
              </a:rPr>
              <a:t>খ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n-BD" sz="2800" dirty="0">
                <a:latin typeface="Times New Roman" pitchFamily="18" charset="0"/>
                <a:cs typeface="NikoshBAN" pitchFamily="2" charset="0"/>
              </a:rPr>
              <a:t> গ</a:t>
            </a:r>
            <a:r>
              <a:rPr lang="en-US" sz="2800" dirty="0">
                <a:latin typeface="Times New Roman" pitchFamily="18" charset="0"/>
                <a:cs typeface="NikoshBAN" pitchFamily="2" charset="0"/>
              </a:rPr>
              <a:t> = 1 : 2 = 3 : 6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গ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ঘ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=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 : 2 = 6 : 4</a:t>
            </a:r>
          </a:p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ক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খ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গ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ঘ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= 2 : 3 : 6 : 4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ular Callout 5">
            <a:extLst>
              <a:ext uri="{FF2B5EF4-FFF2-40B4-BE49-F238E27FC236}">
                <a16:creationId xmlns:a16="http://schemas.microsoft.com/office/drawing/2014/main" id="{C70FDBCA-C610-46FB-99B8-EE06A2788B44}"/>
              </a:ext>
            </a:extLst>
          </p:cNvPr>
          <p:cNvSpPr/>
          <p:nvPr/>
        </p:nvSpPr>
        <p:spPr>
          <a:xfrm>
            <a:off x="1295400" y="4156479"/>
            <a:ext cx="6858000" cy="1787121"/>
          </a:xfrm>
          <a:prstGeom prst="wedgeRectCallout">
            <a:avLst>
              <a:gd name="adj1" fmla="val 49851"/>
              <a:gd name="adj2" fmla="val -21339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=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(450×2)÷(2+3+6+4) 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=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60</a:t>
            </a:r>
            <a:r>
              <a:rPr lang="bn-BD" sz="28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কেজি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NikoshBAN" pitchFamily="2" charset="0"/>
            </a:endParaRPr>
          </a:p>
          <a:p>
            <a:r>
              <a:rPr lang="bn-BD" sz="28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খ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 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=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(450×3)÷(2+3+6+4) 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=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90</a:t>
            </a:r>
            <a:r>
              <a:rPr lang="bn-BD" sz="28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কেজি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NikoshBAN" pitchFamily="2" charset="0"/>
            </a:endParaRPr>
          </a:p>
          <a:p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(450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6)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÷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(2+3+6+4) 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180</a:t>
            </a:r>
            <a:r>
              <a:rPr lang="bn-BD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কেজি</a:t>
            </a:r>
            <a:r>
              <a:rPr lang="bn-BD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= (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450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÷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(2+3+6+4)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120</a:t>
            </a:r>
            <a:r>
              <a:rPr lang="bn-BD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কেজি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4351CBD4-5846-4E42-9EC2-CD0AB707F219}"/>
              </a:ext>
            </a:extLst>
          </p:cNvPr>
          <p:cNvSpPr/>
          <p:nvPr/>
        </p:nvSpPr>
        <p:spPr>
          <a:xfrm>
            <a:off x="1714501" y="1752600"/>
            <a:ext cx="2009154" cy="1785915"/>
          </a:xfrm>
          <a:prstGeom prst="flowChartConnec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450</a:t>
            </a:r>
          </a:p>
          <a:p>
            <a:pPr algn="ctr"/>
            <a:r>
              <a:rPr lang="bn-BD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কেজি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60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7" grpId="0" uiExpand="1" build="p" animBg="1"/>
      <p:bldP spid="8" grpId="0" uiExpand="1" build="p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50309C-115B-4BFB-9945-DA9F930A1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037" y="1445607"/>
            <a:ext cx="6784984" cy="24861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899C00-6C26-43D3-B4C7-1F11E6B072AB}"/>
              </a:ext>
            </a:extLst>
          </p:cNvPr>
          <p:cNvSpPr txBox="1"/>
          <p:nvPr/>
        </p:nvSpPr>
        <p:spPr>
          <a:xfrm>
            <a:off x="3173728" y="214972"/>
            <a:ext cx="2895601" cy="1015663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330354-BCE4-49FC-BC1A-EC0A264EA09A}"/>
              </a:ext>
            </a:extLst>
          </p:cNvPr>
          <p:cNvSpPr txBox="1"/>
          <p:nvPr/>
        </p:nvSpPr>
        <p:spPr>
          <a:xfrm>
            <a:off x="1219939" y="4038600"/>
            <a:ext cx="6803181" cy="230832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Times New Roman" pitchFamily="18" charset="0"/>
                <a:cs typeface="NikoshBAN" pitchFamily="2" charset="0"/>
              </a:rPr>
              <a:t>একটি ত্রিভুজের পরিসীমা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36 </a:t>
            </a:r>
            <a:r>
              <a:rPr lang="bn-BD" sz="2400" dirty="0">
                <a:latin typeface="Times New Roman" pitchFamily="18" charset="0"/>
                <a:cs typeface="NikoshBAN" pitchFamily="2" charset="0"/>
              </a:rPr>
              <a:t>সে।মি।। বাহুগুলোর দৈর্ঘ্যের অনুপাত</a:t>
            </a:r>
            <a:r>
              <a:rPr lang="bn-IN" sz="2400" dirty="0">
                <a:latin typeface="Times New Roman" pitchFamily="18" charset="0"/>
                <a:cs typeface="NikoshBAN" pitchFamily="2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bn-BD" sz="2400" dirty="0">
                <a:latin typeface="Times New Roman" pitchFamily="18" charset="0"/>
                <a:cs typeface="NikoshBAN" pitchFamily="2" charset="0"/>
              </a:rPr>
              <a:t>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bn-BD" sz="2400" dirty="0">
                <a:latin typeface="Times New Roman" pitchFamily="18" charset="0"/>
                <a:cs typeface="NikoshBAN" pitchFamily="2" charset="0"/>
              </a:rPr>
              <a:t>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bn-BD" sz="2400" dirty="0">
                <a:latin typeface="Times New Roman" pitchFamily="18" charset="0"/>
                <a:cs typeface="NikoshBAN" pitchFamily="2" charset="0"/>
              </a:rPr>
              <a:t>। ত্রিভুজটির প্রতি বাহুর দৈর্ঘ্য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bn-BD" sz="2400" dirty="0">
                <a:latin typeface="Times New Roman" pitchFamily="18" charset="0"/>
                <a:cs typeface="NikoshBAN" pitchFamily="2" charset="0"/>
              </a:rPr>
              <a:t> সে. মি. বাড়ানো হল।</a:t>
            </a:r>
            <a:endParaRPr lang="en-US" sz="2400" dirty="0">
              <a:latin typeface="Times New Roman" pitchFamily="18" charset="0"/>
              <a:cs typeface="NikoshBAN" pitchFamily="2" charset="0"/>
            </a:endParaRPr>
          </a:p>
          <a:p>
            <a:endParaRPr lang="en-US" sz="2400" dirty="0">
              <a:latin typeface="Times New Roman" pitchFamily="18" charset="0"/>
              <a:cs typeface="NikoshBAN" pitchFamily="2" charset="0"/>
            </a:endParaRPr>
          </a:p>
          <a:p>
            <a:r>
              <a:rPr lang="bn-BD" sz="2400" dirty="0">
                <a:latin typeface="Times New Roman" pitchFamily="18" charset="0"/>
                <a:cs typeface="NikoshBAN" pitchFamily="2" charset="0"/>
              </a:rPr>
              <a:t>ক. উপরের অনুপাত দ্বারা একটি ত্রিভুজ অংকন কর।</a:t>
            </a:r>
          </a:p>
          <a:p>
            <a:r>
              <a:rPr lang="bn-BD" sz="2400" dirty="0">
                <a:latin typeface="Times New Roman" pitchFamily="18" charset="0"/>
                <a:cs typeface="NikoshBAN" pitchFamily="2" charset="0"/>
              </a:rPr>
              <a:t>খ. ত্রিভুজটির প্রকৃত ক্ষেত্রফল নির্ণয় কর।</a:t>
            </a:r>
          </a:p>
          <a:p>
            <a:r>
              <a:rPr lang="bn-BD" sz="2400" dirty="0">
                <a:latin typeface="Times New Roman" pitchFamily="18" charset="0"/>
                <a:cs typeface="NikoshBAN" pitchFamily="2" charset="0"/>
              </a:rPr>
              <a:t>গ. বর্ধিত ত্রিভুজ এবং প্রদত্ত ত্রিভুজটির ক্ষেত্রফলের অনুপাত নির্ণয় কর।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99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BDB057-B8FC-49BA-9FAB-7F4FACE7B751}"/>
              </a:ext>
            </a:extLst>
          </p:cNvPr>
          <p:cNvSpPr txBox="1"/>
          <p:nvPr/>
        </p:nvSpPr>
        <p:spPr>
          <a:xfrm>
            <a:off x="2865757" y="608632"/>
            <a:ext cx="3107686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0BC82F7-1BBA-47D8-A7D4-EEF906D5852D}"/>
              </a:ext>
            </a:extLst>
          </p:cNvPr>
          <p:cNvGrpSpPr/>
          <p:nvPr/>
        </p:nvGrpSpPr>
        <p:grpSpPr>
          <a:xfrm>
            <a:off x="1904999" y="1828799"/>
            <a:ext cx="5486401" cy="2286001"/>
            <a:chOff x="727710" y="1659553"/>
            <a:chExt cx="7578233" cy="28575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D33F26E-313D-4FAD-A8F0-C70814B7B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710" y="1659553"/>
              <a:ext cx="2548890" cy="28575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F1F0BC-DF16-4B56-8869-08EAD35CA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9285" y="1707966"/>
              <a:ext cx="2596658" cy="2782133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14CCD3-22B1-40A9-B36E-2CF48AADC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6600" y="1659553"/>
              <a:ext cx="2432685" cy="28575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10181BB-1370-41AD-8185-BD903B6127A5}"/>
                </a:ext>
              </a:extLst>
            </p:cNvPr>
            <p:cNvSpPr txBox="1"/>
            <p:nvPr/>
          </p:nvSpPr>
          <p:spPr>
            <a:xfrm>
              <a:off x="892420" y="2907350"/>
              <a:ext cx="1978479" cy="752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b="1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তামিম</a:t>
              </a:r>
              <a:endPara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7FF4088-09F8-4F56-8A06-59B785A7B222}"/>
                </a:ext>
              </a:extLst>
            </p:cNvPr>
            <p:cNvSpPr txBox="1"/>
            <p:nvPr/>
          </p:nvSpPr>
          <p:spPr>
            <a:xfrm>
              <a:off x="3990561" y="2847254"/>
              <a:ext cx="1473545" cy="730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b="1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রহিম</a:t>
              </a:r>
              <a:endPara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317D30-EEE7-42E4-93CE-91BAFB58633E}"/>
                </a:ext>
              </a:extLst>
            </p:cNvPr>
            <p:cNvSpPr txBox="1"/>
            <p:nvPr/>
          </p:nvSpPr>
          <p:spPr>
            <a:xfrm>
              <a:off x="6245520" y="2847254"/>
              <a:ext cx="2012656" cy="752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b="1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সাকিব</a:t>
              </a:r>
              <a:endPara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EE5BA521-4CB4-4832-B64B-014B28AC4393}"/>
              </a:ext>
            </a:extLst>
          </p:cNvPr>
          <p:cNvSpPr/>
          <p:nvPr/>
        </p:nvSpPr>
        <p:spPr>
          <a:xfrm>
            <a:off x="1447800" y="4555092"/>
            <a:ext cx="5943600" cy="1200329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একটি ক্রিকেট খেলায় এরা তিনজনে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147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রান করেছে।</a:t>
            </a:r>
          </a:p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সাকিব ও তামিম এবং তামিম ও রহিমের রানের অনুপাত</a:t>
            </a:r>
          </a:p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5:3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হলে কে কত রান করেছে?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5182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535796-0F09-42D6-B91B-B780D2D93473}"/>
              </a:ext>
            </a:extLst>
          </p:cNvPr>
          <p:cNvSpPr txBox="1"/>
          <p:nvPr/>
        </p:nvSpPr>
        <p:spPr>
          <a:xfrm>
            <a:off x="2768221" y="583583"/>
            <a:ext cx="3352802" cy="92333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অনুশীলন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F77599-CA74-48E8-9613-C9C555B21B4F}"/>
              </a:ext>
            </a:extLst>
          </p:cNvPr>
          <p:cNvSpPr/>
          <p:nvPr/>
        </p:nvSpPr>
        <p:spPr>
          <a:xfrm>
            <a:off x="4834889" y="1579378"/>
            <a:ext cx="3352802" cy="30688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>
                <a:solidFill>
                  <a:schemeClr val="tx1"/>
                </a:solidFill>
                <a:latin typeface="Times New Roman"/>
                <a:cs typeface="NikoshBAN" pitchFamily="2" charset="0"/>
              </a:rPr>
              <a:t>►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 অফিসে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জন কর্মকর্তা,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জন করণিক এবং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জন</a:t>
            </a:r>
          </a:p>
          <a:p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পিওন আছে। একজন পিওন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bn-BD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 পেলে একজন করণিক</a:t>
            </a:r>
          </a:p>
          <a:p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পায়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টাকা, একজন কর্মকর্তা</a:t>
            </a:r>
          </a:p>
          <a:p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পায়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টাকা। তাদের মোট</a:t>
            </a:r>
          </a:p>
          <a:p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বেতন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150000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টাকা হলে </a:t>
            </a:r>
          </a:p>
          <a:p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 কত টাকা বেতন পাবে?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13149F-A09C-47A5-8429-4487E08B62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00200"/>
            <a:ext cx="3352801" cy="306882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533EBD-6141-4EDC-B058-3D0EF6E36D07}"/>
              </a:ext>
            </a:extLst>
          </p:cNvPr>
          <p:cNvSpPr txBox="1"/>
          <p:nvPr/>
        </p:nvSpPr>
        <p:spPr>
          <a:xfrm>
            <a:off x="990599" y="4855597"/>
            <a:ext cx="7197091" cy="95410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একজন কর্মকর্তা, একজন করণিক, একজন পিওন যথাক্রমে</a:t>
            </a:r>
          </a:p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24000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টাকা,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12000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টাকা,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6000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টাকা বেতন পাবে।</a:t>
            </a:r>
          </a:p>
        </p:txBody>
      </p:sp>
    </p:spTree>
    <p:extLst>
      <p:ext uri="{BB962C8B-B14F-4D97-AF65-F5344CB8AC3E}">
        <p14:creationId xmlns:p14="http://schemas.microsoft.com/office/powerpoint/2010/main" val="107934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 animBg="1"/>
      <p:bldP spid="8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-28599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339B1D-E479-4DDE-829D-EDCC6EC52A36}"/>
              </a:ext>
            </a:extLst>
          </p:cNvPr>
          <p:cNvSpPr txBox="1"/>
          <p:nvPr/>
        </p:nvSpPr>
        <p:spPr>
          <a:xfrm>
            <a:off x="2765053" y="409845"/>
            <a:ext cx="3135086" cy="1015663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4E3301-7B98-46FA-9609-F8FB11ED9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1378337"/>
            <a:ext cx="3276601" cy="242776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1BC746-E977-419B-AFD7-0B55F9E65234}"/>
              </a:ext>
            </a:extLst>
          </p:cNvPr>
          <p:cNvSpPr txBox="1"/>
          <p:nvPr/>
        </p:nvSpPr>
        <p:spPr>
          <a:xfrm>
            <a:off x="4794100" y="1325911"/>
            <a:ext cx="2971476" cy="107721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মোট পরীক্ষার্থী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900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C5685D-DA21-4A99-9DE5-3A5F9204D056}"/>
              </a:ext>
            </a:extLst>
          </p:cNvPr>
          <p:cNvSpPr txBox="1"/>
          <p:nvPr/>
        </p:nvSpPr>
        <p:spPr>
          <a:xfrm>
            <a:off x="4787274" y="1913152"/>
            <a:ext cx="2989184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অষ্টমঃনবম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3 : 4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9A012F-F4E6-43D0-8564-C1173B8AC9F6}"/>
              </a:ext>
            </a:extLst>
          </p:cNvPr>
          <p:cNvSpPr txBox="1"/>
          <p:nvPr/>
        </p:nvSpPr>
        <p:spPr>
          <a:xfrm>
            <a:off x="4774687" y="2567037"/>
            <a:ext cx="2989184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নবমঃদশম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5 : 4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A4150D-F2C0-453F-8A9E-3E3D91897230}"/>
              </a:ext>
            </a:extLst>
          </p:cNvPr>
          <p:cNvSpPr txBox="1"/>
          <p:nvPr/>
        </p:nvSpPr>
        <p:spPr>
          <a:xfrm>
            <a:off x="4787274" y="3263344"/>
            <a:ext cx="2989184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দশমঃসপ্তম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 : 3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0AFF4C-072E-4C60-8DA1-0634E705F978}"/>
              </a:ext>
            </a:extLst>
          </p:cNvPr>
          <p:cNvSpPr txBox="1"/>
          <p:nvPr/>
        </p:nvSpPr>
        <p:spPr>
          <a:xfrm>
            <a:off x="1295399" y="4582057"/>
            <a:ext cx="1723520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সপ্তম=?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743A5D-9C6C-42D7-8B71-C8C7ACC832AF}"/>
              </a:ext>
            </a:extLst>
          </p:cNvPr>
          <p:cNvSpPr txBox="1"/>
          <p:nvPr/>
        </p:nvSpPr>
        <p:spPr>
          <a:xfrm>
            <a:off x="3177488" y="4610247"/>
            <a:ext cx="1447801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অষ্টম=?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A09A1F-427F-4329-B111-67437BD9F6FB}"/>
              </a:ext>
            </a:extLst>
          </p:cNvPr>
          <p:cNvSpPr txBox="1"/>
          <p:nvPr/>
        </p:nvSpPr>
        <p:spPr>
          <a:xfrm>
            <a:off x="4794100" y="4610248"/>
            <a:ext cx="1447800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নবম=?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0EDB32-4A3F-4E4F-A272-CCB132A228AA}"/>
              </a:ext>
            </a:extLst>
          </p:cNvPr>
          <p:cNvSpPr txBox="1"/>
          <p:nvPr/>
        </p:nvSpPr>
        <p:spPr>
          <a:xfrm>
            <a:off x="6316258" y="4625215"/>
            <a:ext cx="1447800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দশম=?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75936A-B192-457A-A027-2A57F716ADF5}"/>
              </a:ext>
            </a:extLst>
          </p:cNvPr>
          <p:cNvSpPr txBox="1"/>
          <p:nvPr/>
        </p:nvSpPr>
        <p:spPr>
          <a:xfrm>
            <a:off x="1285157" y="5239701"/>
            <a:ext cx="1737334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NikoshBAN" pitchFamily="2" charset="0"/>
              </a:rPr>
              <a:t>288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জন</a:t>
            </a:r>
            <a:endParaRPr lang="bn-BD" sz="3200" dirty="0">
              <a:latin typeface="Times New Roman" pitchFamily="18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A23FAF-6EC5-46FA-8481-1C41B91EA66C}"/>
              </a:ext>
            </a:extLst>
          </p:cNvPr>
          <p:cNvSpPr txBox="1"/>
          <p:nvPr/>
        </p:nvSpPr>
        <p:spPr>
          <a:xfrm>
            <a:off x="3177488" y="5239701"/>
            <a:ext cx="1447801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NikoshBAN" pitchFamily="2" charset="0"/>
              </a:rPr>
              <a:t>18 </a:t>
            </a:r>
            <a:r>
              <a:rPr lang="bn-BD" sz="3200" dirty="0">
                <a:latin typeface="Times New Roman" pitchFamily="18" charset="0"/>
                <a:cs typeface="NikoshBAN" pitchFamily="2" charset="0"/>
              </a:rPr>
              <a:t>জন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7C9FAD-C4B2-410E-8AC2-EEEE66A77C5B}"/>
              </a:ext>
            </a:extLst>
          </p:cNvPr>
          <p:cNvSpPr txBox="1"/>
          <p:nvPr/>
        </p:nvSpPr>
        <p:spPr>
          <a:xfrm>
            <a:off x="4794100" y="5268843"/>
            <a:ext cx="1447800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NikoshBAN" pitchFamily="2" charset="0"/>
              </a:rPr>
              <a:t>24 </a:t>
            </a:r>
            <a:r>
              <a:rPr lang="bn-BD" sz="3200" dirty="0">
                <a:latin typeface="Times New Roman" pitchFamily="18" charset="0"/>
                <a:cs typeface="NikoshBAN" pitchFamily="2" charset="0"/>
              </a:rPr>
              <a:t>জন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15AD57-BDC9-46CC-83CA-5A4E630A0A9F}"/>
              </a:ext>
            </a:extLst>
          </p:cNvPr>
          <p:cNvSpPr txBox="1"/>
          <p:nvPr/>
        </p:nvSpPr>
        <p:spPr>
          <a:xfrm>
            <a:off x="6316258" y="5283573"/>
            <a:ext cx="1447800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NikoshBAN" pitchFamily="2" charset="0"/>
              </a:rPr>
              <a:t>192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জন</a:t>
            </a:r>
            <a:endParaRPr lang="bn-BD" sz="3200" dirty="0">
              <a:latin typeface="Times New Roman" pitchFamily="18" charset="0"/>
              <a:cs typeface="NikoshBAN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BF0867-931D-4E19-854E-0DDB3CD15C9A}"/>
              </a:ext>
            </a:extLst>
          </p:cNvPr>
          <p:cNvSpPr/>
          <p:nvPr/>
        </p:nvSpPr>
        <p:spPr>
          <a:xfrm>
            <a:off x="1285158" y="3948547"/>
            <a:ext cx="3340132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সপ্তমঃঅষ্টমঃনবমঃদশম =?</a:t>
            </a:r>
            <a:endParaRPr lang="en-US" sz="28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A7A944-2BBA-4EEF-95DA-863975BF980E}"/>
              </a:ext>
            </a:extLst>
          </p:cNvPr>
          <p:cNvSpPr/>
          <p:nvPr/>
        </p:nvSpPr>
        <p:spPr>
          <a:xfrm>
            <a:off x="4794100" y="3948547"/>
            <a:ext cx="2982358" cy="5847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24 : 15</a:t>
            </a:r>
            <a:r>
              <a:rPr lang="bn-BD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: 20 : 16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02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837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AAAC03-A49B-47F4-A229-B248F7E994E7}"/>
              </a:ext>
            </a:extLst>
          </p:cNvPr>
          <p:cNvSpPr/>
          <p:nvPr/>
        </p:nvSpPr>
        <p:spPr>
          <a:xfrm>
            <a:off x="4553803" y="909521"/>
            <a:ext cx="3356903" cy="256188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dirty="0">
                <a:solidFill>
                  <a:schemeClr val="tx1"/>
                </a:solidFill>
                <a:latin typeface="Times New Roman"/>
                <a:cs typeface="Times New Roman"/>
                <a:sym typeface="Symbol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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ABC</a:t>
            </a:r>
            <a:r>
              <a:rPr lang="bn-BD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এর 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C</a:t>
            </a:r>
            <a:r>
              <a:rPr lang="bn-BD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BD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90</a:t>
            </a:r>
            <a:r>
              <a:rPr lang="en-US" sz="24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0</a:t>
            </a:r>
            <a:r>
              <a:rPr lang="bn-BD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, 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BC: AC=3:4,</a:t>
            </a:r>
            <a:r>
              <a:rPr lang="bn-BD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BC:BE=2:3</a:t>
            </a:r>
            <a:endParaRPr lang="bn-BD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এবং</a:t>
            </a:r>
            <a:r>
              <a:rPr lang="en-US" sz="24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D, BC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এর মধ্যবিন্দু।</a:t>
            </a:r>
          </a:p>
          <a:p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  <a:sym typeface="Symbol"/>
              </a:rPr>
              <a:t>AB</a:t>
            </a:r>
            <a:r>
              <a:rPr lang="bn-BD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:</a:t>
            </a:r>
            <a:r>
              <a:rPr lang="bn-BD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  <a:sym typeface="Symbol"/>
              </a:rPr>
              <a:t>AD:AC:BE = ?</a:t>
            </a:r>
            <a:endParaRPr lang="bn-BD" sz="2400" dirty="0">
              <a:solidFill>
                <a:schemeClr val="tx1"/>
              </a:solidFill>
              <a:latin typeface="Times New Roman" pitchFamily="18" charset="0"/>
              <a:cs typeface="NikoshBAN" pitchFamily="2" charset="0"/>
              <a:sym typeface="Symbol"/>
            </a:endParaRPr>
          </a:p>
          <a:p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  <a:sym typeface="Symbol"/>
              </a:rPr>
              <a:t>ABC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এর পরিসীমা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48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সেমিঃ</a:t>
            </a:r>
          </a:p>
          <a:p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হলে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AD =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কত?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 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  <a:sym typeface="Symbol"/>
              </a:rPr>
              <a:t>ABD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এর</a:t>
            </a:r>
          </a:p>
          <a:p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ক্ষেত্রফল কত?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91F021-3D30-4C84-9C96-2A3BD2848686}"/>
              </a:ext>
            </a:extLst>
          </p:cNvPr>
          <p:cNvSpPr txBox="1"/>
          <p:nvPr/>
        </p:nvSpPr>
        <p:spPr>
          <a:xfrm>
            <a:off x="1337549" y="3474746"/>
            <a:ext cx="606402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AC: BC :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BE = 8 : 6 : 9</a:t>
            </a:r>
            <a:r>
              <a:rPr lang="en-US" sz="2400" dirty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A358D4F-56EB-4F4E-8922-3F2C70F2315C}"/>
                  </a:ext>
                </a:extLst>
              </p:cNvPr>
              <p:cNvSpPr txBox="1"/>
              <p:nvPr/>
            </p:nvSpPr>
            <p:spPr>
              <a:xfrm>
                <a:off x="1335207" y="3952543"/>
                <a:ext cx="6066362" cy="5068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AB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𝐴𝐶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𝐵𝐶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 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A358D4F-56EB-4F4E-8922-3F2C70F23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5207" y="3952543"/>
                <a:ext cx="6066362" cy="506805"/>
              </a:xfrm>
              <a:prstGeom prst="rect">
                <a:avLst/>
              </a:prstGeom>
              <a:blipFill>
                <a:blip r:embed="rId3"/>
                <a:stretch>
                  <a:fillRect l="-1404" b="-2441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E895400-D8D0-43DF-8CF3-531944B2F155}"/>
                  </a:ext>
                </a:extLst>
              </p:cNvPr>
              <p:cNvSpPr txBox="1"/>
              <p:nvPr/>
            </p:nvSpPr>
            <p:spPr>
              <a:xfrm>
                <a:off x="1335208" y="4495800"/>
                <a:ext cx="6066362" cy="5068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AD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𝐷𝐶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𝐴𝐶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8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73</m:t>
                        </m:r>
                      </m:e>
                    </m:rad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8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.</m:t>
                    </m:r>
                    <m:r>
                      <a:rPr lang="en-US" sz="2400" b="0" i="1" smtClean="0">
                        <a:latin typeface="Cambria Math"/>
                        <a:cs typeface="Times New Roman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 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E895400-D8D0-43DF-8CF3-531944B2F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5208" y="4495800"/>
                <a:ext cx="6066362" cy="506805"/>
              </a:xfrm>
              <a:prstGeom prst="rect">
                <a:avLst/>
              </a:prstGeom>
              <a:blipFill>
                <a:blip r:embed="rId4"/>
                <a:stretch>
                  <a:fillRect l="-1404" b="-2470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EE4549BB-D79D-41EF-BE19-6B589FDAF81C}"/>
              </a:ext>
            </a:extLst>
          </p:cNvPr>
          <p:cNvSpPr txBox="1"/>
          <p:nvPr/>
        </p:nvSpPr>
        <p:spPr>
          <a:xfrm>
            <a:off x="1335207" y="5055778"/>
            <a:ext cx="606402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AB: AD: AC: BE=10:8.5:8:9 = 20  : 17 : 16 : 18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A6A031-229A-477F-8C24-A5F9E52C5E83}"/>
              </a:ext>
            </a:extLst>
          </p:cNvPr>
          <p:cNvSpPr txBox="1"/>
          <p:nvPr/>
        </p:nvSpPr>
        <p:spPr>
          <a:xfrm>
            <a:off x="1340960" y="5560963"/>
            <a:ext cx="606636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AD = 17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সেমিঃ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24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ABD =</a:t>
            </a:r>
            <a:r>
              <a:rPr lang="bn-BD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48 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বর্গ সেমিঃ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E638F21-AD2A-4CBC-A6DD-44A16E28732F}"/>
              </a:ext>
            </a:extLst>
          </p:cNvPr>
          <p:cNvGrpSpPr/>
          <p:nvPr/>
        </p:nvGrpSpPr>
        <p:grpSpPr>
          <a:xfrm>
            <a:off x="1368256" y="831268"/>
            <a:ext cx="2819400" cy="2573895"/>
            <a:chOff x="457200" y="533400"/>
            <a:chExt cx="4267200" cy="3138845"/>
          </a:xfrm>
          <a:solidFill>
            <a:schemeClr val="bg1"/>
          </a:solidFill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F47BBE7-E217-4DC6-AF38-031721011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533400"/>
              <a:ext cx="4267200" cy="3124200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FCE2B6C-07C5-4D96-9F64-9E475DC824C0}"/>
                </a:ext>
              </a:extLst>
            </p:cNvPr>
            <p:cNvSpPr txBox="1"/>
            <p:nvPr/>
          </p:nvSpPr>
          <p:spPr>
            <a:xfrm>
              <a:off x="3166691" y="3210580"/>
              <a:ext cx="372217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E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DC4B58A-604F-4E74-B4FC-57588273CE4D}"/>
                </a:ext>
              </a:extLst>
            </p:cNvPr>
            <p:cNvCxnSpPr/>
            <p:nvPr/>
          </p:nvCxnSpPr>
          <p:spPr>
            <a:xfrm>
              <a:off x="914400" y="914400"/>
              <a:ext cx="2438400" cy="243840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833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D3B336-3964-43A1-AB57-A51F1DD330E4}"/>
              </a:ext>
            </a:extLst>
          </p:cNvPr>
          <p:cNvSpPr txBox="1"/>
          <p:nvPr/>
        </p:nvSpPr>
        <p:spPr>
          <a:xfrm>
            <a:off x="3086100" y="593662"/>
            <a:ext cx="2971799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8CD5C1A-B8D6-4226-8CE2-67475719CAAE}"/>
              </a:ext>
            </a:extLst>
          </p:cNvPr>
          <p:cNvGrpSpPr/>
          <p:nvPr/>
        </p:nvGrpSpPr>
        <p:grpSpPr>
          <a:xfrm>
            <a:off x="4724403" y="1704061"/>
            <a:ext cx="2686847" cy="2335676"/>
            <a:chOff x="3962401" y="1692729"/>
            <a:chExt cx="4680856" cy="259529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7952011-1EDA-4616-8F53-575BDE792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401" y="1692729"/>
              <a:ext cx="4680856" cy="2498271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1318B50-ED34-429C-89B9-23012A1AD2D4}"/>
                </a:ext>
              </a:extLst>
            </p:cNvPr>
            <p:cNvSpPr txBox="1"/>
            <p:nvPr/>
          </p:nvSpPr>
          <p:spPr>
            <a:xfrm>
              <a:off x="4555032" y="3089592"/>
              <a:ext cx="1019167" cy="11984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6000" b="1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6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7A8720F-B5B1-4EA3-B6EC-5280429296C0}"/>
              </a:ext>
            </a:extLst>
          </p:cNvPr>
          <p:cNvGrpSpPr/>
          <p:nvPr/>
        </p:nvGrpSpPr>
        <p:grpSpPr>
          <a:xfrm>
            <a:off x="1732752" y="1704061"/>
            <a:ext cx="2686847" cy="2410739"/>
            <a:chOff x="609601" y="1692729"/>
            <a:chExt cx="3276599" cy="265104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A87B4FC-D235-4CAF-A1FD-08B22A67D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1" y="1692729"/>
              <a:ext cx="3276599" cy="2498271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7FF91A6-571A-473A-B88E-00E072478FDB}"/>
                </a:ext>
              </a:extLst>
            </p:cNvPr>
            <p:cNvSpPr txBox="1"/>
            <p:nvPr/>
          </p:nvSpPr>
          <p:spPr>
            <a:xfrm>
              <a:off x="1209706" y="3119600"/>
              <a:ext cx="659566" cy="122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bn-BD" sz="6000" b="1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6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957D59F-A4D0-43F9-B8F4-2A749DA27AE7}"/>
              </a:ext>
            </a:extLst>
          </p:cNvPr>
          <p:cNvSpPr txBox="1"/>
          <p:nvPr/>
        </p:nvSpPr>
        <p:spPr>
          <a:xfrm>
            <a:off x="1600200" y="4329201"/>
            <a:ext cx="6231034" cy="138499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প্রথম ও দ্বিতীয় জমির দৈর্ঘ্যের অনুপাত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 : 4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এবং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প্রস্থের অনুপাত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 : 5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। প্রথম জমি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ক্ষেত্রফল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432</a:t>
            </a:r>
            <a:r>
              <a:rPr lang="bn-IN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বর্গমিটার  হলে, দ্বিতীয় জমির ক্ষেত্রফল কত ?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59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5DC82E7-FDC4-4BDC-ABF7-38A1911D6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728663"/>
            <a:ext cx="6777038" cy="5186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6E58E5-ACB9-4839-81A6-17246C4E9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E2F44F-438E-421E-96BA-791E778260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2A13A6-6D20-432B-8DFD-17EF0CB617AE}"/>
              </a:ext>
            </a:extLst>
          </p:cNvPr>
          <p:cNvSpPr/>
          <p:nvPr/>
        </p:nvSpPr>
        <p:spPr>
          <a:xfrm>
            <a:off x="3381588" y="2675397"/>
            <a:ext cx="35814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11500" dirty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8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3" presetClass="emph" presetSubtype="1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 override="childStyl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</TotalTime>
  <Words>699</Words>
  <Application>Microsoft Office PowerPoint</Application>
  <PresentationFormat>On-screen Show (4:3)</PresentationFormat>
  <Paragraphs>190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Joynal Abedin</dc:creator>
  <cp:lastModifiedBy>Md Joynal Abedin</cp:lastModifiedBy>
  <cp:revision>47</cp:revision>
  <dcterms:created xsi:type="dcterms:W3CDTF">2019-10-17T23:37:12Z</dcterms:created>
  <dcterms:modified xsi:type="dcterms:W3CDTF">2019-10-26T18:25:26Z</dcterms:modified>
</cp:coreProperties>
</file>