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sldIdLst>
    <p:sldId id="273" r:id="rId2"/>
    <p:sldId id="256" r:id="rId3"/>
    <p:sldId id="29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9" r:id="rId15"/>
    <p:sldId id="267" r:id="rId16"/>
    <p:sldId id="268" r:id="rId17"/>
    <p:sldId id="270" r:id="rId18"/>
    <p:sldId id="271" r:id="rId19"/>
    <p:sldId id="272" r:id="rId20"/>
    <p:sldId id="29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20" autoAdjust="0"/>
  </p:normalViewPr>
  <p:slideViewPr>
    <p:cSldViewPr snapToGrid="0">
      <p:cViewPr varScale="1">
        <p:scale>
          <a:sx n="67" d="100"/>
          <a:sy n="67" d="100"/>
        </p:scale>
        <p:origin x="14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1589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5AB9F-38A1-428B-9CC1-0FD953F4A0FE}" type="datetimeFigureOut">
              <a:rPr lang="en-US" smtClean="0"/>
              <a:t>10/27/2019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F1D1D2-22C3-4A42-896A-547349C03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124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685149-C678-4AA7-AB97-CB393326E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0" y="440140"/>
            <a:ext cx="8052179" cy="59777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5E6D18-820D-4D85-BE4D-0F7D69A0EDB3}"/>
              </a:ext>
            </a:extLst>
          </p:cNvPr>
          <p:cNvSpPr txBox="1"/>
          <p:nvPr/>
        </p:nvSpPr>
        <p:spPr>
          <a:xfrm>
            <a:off x="2265527" y="1372739"/>
            <a:ext cx="461294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স্বাগতম</a:t>
            </a:r>
            <a:endParaRPr lang="en-US" sz="1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15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EB108C-A48E-4329-99B5-F9798D45DCD1}"/>
              </a:ext>
            </a:extLst>
          </p:cNvPr>
          <p:cNvSpPr/>
          <p:nvPr/>
        </p:nvSpPr>
        <p:spPr>
          <a:xfrm>
            <a:off x="1113430" y="276760"/>
            <a:ext cx="6477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CF0C56-3533-4D1E-892A-367A3155E6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192" y="1615554"/>
            <a:ext cx="1371600" cy="1371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8BD09AD-C73C-4984-BDAC-462D314A2B9D}"/>
              </a:ext>
            </a:extLst>
          </p:cNvPr>
          <p:cNvSpPr/>
          <p:nvPr/>
        </p:nvSpPr>
        <p:spPr>
          <a:xfrm>
            <a:off x="324989" y="3688174"/>
            <a:ext cx="4419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n-IN" sz="2800" dirty="0">
                <a:latin typeface="NikoshBAN" pitchFamily="2" charset="0"/>
                <a:cs typeface="NikoshBAN" pitchFamily="2" charset="0"/>
              </a:rPr>
              <a:t>মোঃ জয়নাল আবেদীন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সহকারি শিক্ষক </a:t>
            </a:r>
          </a:p>
          <a:p>
            <a:pPr algn="ctr">
              <a:buNone/>
            </a:pPr>
            <a:r>
              <a:rPr lang="bn-IN" sz="2800" dirty="0">
                <a:latin typeface="NikoshBAN" pitchFamily="2" charset="0"/>
                <a:cs typeface="NikoshBAN" pitchFamily="2" charset="0"/>
              </a:rPr>
              <a:t>গঙ্গার হাট এম এ এস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উচ্চ বিদ্যালয় </a:t>
            </a:r>
          </a:p>
          <a:p>
            <a:pPr algn="ctr">
              <a:buNone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০১৭৫১০৩৮১৯১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BA5C91-AA97-4097-9F03-228DA26F5A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208" y="2038567"/>
            <a:ext cx="1371600" cy="12112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D90CC4-1261-48D5-8956-DAEBF894D980}"/>
              </a:ext>
            </a:extLst>
          </p:cNvPr>
          <p:cNvSpPr txBox="1"/>
          <p:nvPr/>
        </p:nvSpPr>
        <p:spPr>
          <a:xfrm>
            <a:off x="4980302" y="2301354"/>
            <a:ext cx="3126474" cy="372409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endParaRPr lang="bn-BD" sz="36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800" u="sng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শ্রেণিঃ নবম  </a:t>
            </a:r>
          </a:p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সাধারন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গণিত </a:t>
            </a:r>
          </a:p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দ্বা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দশ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পাঠঃ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চলকবিশিষ্ট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সরল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সহসমীকরণ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তারিখঃ২৭/১০/২০১৯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খ্রিঃ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074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685800"/>
            <a:ext cx="7820025" cy="401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Isosceles Triangle 2"/>
          <p:cNvSpPr/>
          <p:nvPr/>
        </p:nvSpPr>
        <p:spPr>
          <a:xfrm>
            <a:off x="2278521" y="2314575"/>
            <a:ext cx="1059398" cy="914400"/>
          </a:xfrm>
          <a:prstGeom prst="triangle">
            <a:avLst>
              <a:gd name="adj" fmla="val 50242"/>
            </a:avLst>
          </a:prstGeom>
          <a:solidFill>
            <a:srgbClr val="69D8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sp>
        <p:nvSpPr>
          <p:cNvPr id="4" name="Isosceles Triangle 3"/>
          <p:cNvSpPr/>
          <p:nvPr/>
        </p:nvSpPr>
        <p:spPr>
          <a:xfrm>
            <a:off x="1295400" y="2314575"/>
            <a:ext cx="983121" cy="914400"/>
          </a:xfrm>
          <a:prstGeom prst="triangle">
            <a:avLst>
              <a:gd name="adj" fmla="val 50000"/>
            </a:avLst>
          </a:prstGeom>
          <a:solidFill>
            <a:srgbClr val="DA8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5" name="Flowchart: Connector 4"/>
          <p:cNvSpPr/>
          <p:nvPr/>
        </p:nvSpPr>
        <p:spPr>
          <a:xfrm>
            <a:off x="6400800" y="2162175"/>
            <a:ext cx="1143000" cy="1066800"/>
          </a:xfrm>
          <a:prstGeom prst="flowChartConnector">
            <a:avLst/>
          </a:prstGeom>
          <a:solidFill>
            <a:schemeClr val="tx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7" name="Flowchart: Connector 6"/>
          <p:cNvSpPr/>
          <p:nvPr/>
        </p:nvSpPr>
        <p:spPr>
          <a:xfrm>
            <a:off x="6514507" y="2211222"/>
            <a:ext cx="914400" cy="914400"/>
          </a:xfrm>
          <a:prstGeom prst="flowChartConnector">
            <a:avLst/>
          </a:prstGeom>
          <a:solidFill>
            <a:schemeClr val="tx1"/>
          </a:solidFill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9" name="Isosceles Triangle 8"/>
          <p:cNvSpPr/>
          <p:nvPr/>
        </p:nvSpPr>
        <p:spPr>
          <a:xfrm>
            <a:off x="1219200" y="1371600"/>
            <a:ext cx="2118719" cy="1857376"/>
          </a:xfrm>
          <a:prstGeom prst="triangle">
            <a:avLst>
              <a:gd name="adj" fmla="val 50000"/>
            </a:avLst>
          </a:prstGeom>
          <a:solidFill>
            <a:srgbClr val="99FF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X+Y</a:t>
            </a:r>
          </a:p>
        </p:txBody>
      </p:sp>
      <p:sp>
        <p:nvSpPr>
          <p:cNvPr id="10" name="Flowchart: Connector 9"/>
          <p:cNvSpPr/>
          <p:nvPr/>
        </p:nvSpPr>
        <p:spPr>
          <a:xfrm>
            <a:off x="6324600" y="2114550"/>
            <a:ext cx="1219200" cy="1162050"/>
          </a:xfrm>
          <a:prstGeom prst="flowChartConnector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9611" y="4876800"/>
            <a:ext cx="7772402" cy="1371600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X = 4</a:t>
            </a: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,  Y = 6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 + Y = 10 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5BA6921-264B-40A9-A8EA-04D4DDD78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2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  <p:bldP spid="9" grpId="0" animBg="1"/>
      <p:bldP spid="10" grpId="0" animBg="1"/>
      <p:bldP spid="11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C0C511B7-E4E5-481F-8D1E-14C28AD4B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4819" t="3571" r="3614" b="7143"/>
          <a:stretch>
            <a:fillRect/>
          </a:stretch>
        </p:blipFill>
        <p:spPr bwMode="auto">
          <a:xfrm>
            <a:off x="7010400" y="1676400"/>
            <a:ext cx="1447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6D1CB644-7A9F-47C9-AB6B-145FA38E6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7656" t="5281" r="4306" b="10231"/>
          <a:stretch>
            <a:fillRect/>
          </a:stretch>
        </p:blipFill>
        <p:spPr bwMode="auto">
          <a:xfrm>
            <a:off x="4191000" y="1371600"/>
            <a:ext cx="1752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6FA2CD39-CFEC-4F89-9EE6-90BD2E2AC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3187" t="4571" b="4000"/>
          <a:stretch>
            <a:fillRect/>
          </a:stretch>
        </p:blipFill>
        <p:spPr bwMode="auto">
          <a:xfrm>
            <a:off x="609600" y="1828800"/>
            <a:ext cx="23145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AFE42A19-90EC-4604-BB83-52EC7F86D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l="5926" t="5263" r="11111" b="5263"/>
          <a:stretch>
            <a:fillRect/>
          </a:stretch>
        </p:blipFill>
        <p:spPr bwMode="auto">
          <a:xfrm>
            <a:off x="3048000" y="1981200"/>
            <a:ext cx="1066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C1D8684E-36BF-4C1D-B10D-B3026D3EF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l="14159" t="17021" r="15044" b="14894"/>
          <a:stretch>
            <a:fillRect/>
          </a:stretch>
        </p:blipFill>
        <p:spPr bwMode="auto">
          <a:xfrm>
            <a:off x="6096000" y="2286000"/>
            <a:ext cx="762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93C75B6-EAFA-4F60-8068-5B3BA5CF0681}"/>
              </a:ext>
            </a:extLst>
          </p:cNvPr>
          <p:cNvSpPr txBox="1"/>
          <p:nvPr/>
        </p:nvSpPr>
        <p:spPr>
          <a:xfrm>
            <a:off x="990600" y="1066800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ax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F4473E-B50F-46C7-8876-22D72D3233AD}"/>
              </a:ext>
            </a:extLst>
          </p:cNvPr>
          <p:cNvSpPr txBox="1"/>
          <p:nvPr/>
        </p:nvSpPr>
        <p:spPr>
          <a:xfrm>
            <a:off x="4800600" y="609600"/>
            <a:ext cx="8354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by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D0F879-AEB7-430E-AD3D-C09C4BA9CCE6}"/>
              </a:ext>
            </a:extLst>
          </p:cNvPr>
          <p:cNvSpPr txBox="1"/>
          <p:nvPr/>
        </p:nvSpPr>
        <p:spPr>
          <a:xfrm>
            <a:off x="7467600" y="838200"/>
            <a:ext cx="4571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5BC614-DC28-4AD0-B0A5-442238070C1A}"/>
              </a:ext>
            </a:extLst>
          </p:cNvPr>
          <p:cNvSpPr/>
          <p:nvPr/>
        </p:nvSpPr>
        <p:spPr>
          <a:xfrm>
            <a:off x="624361" y="5257800"/>
            <a:ext cx="7833840" cy="838200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সরল রেখার আদর্শ সমীকরণ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75E23F-C365-4308-9BFC-6BE1372CD402}"/>
              </a:ext>
            </a:extLst>
          </p:cNvPr>
          <p:cNvSpPr txBox="1"/>
          <p:nvPr/>
        </p:nvSpPr>
        <p:spPr>
          <a:xfrm>
            <a:off x="609600" y="4191000"/>
            <a:ext cx="7848600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ax + by = c</a:t>
            </a:r>
          </a:p>
        </p:txBody>
      </p:sp>
    </p:spTree>
    <p:extLst>
      <p:ext uri="{BB962C8B-B14F-4D97-AF65-F5344CB8AC3E}">
        <p14:creationId xmlns:p14="http://schemas.microsoft.com/office/powerpoint/2010/main" val="32208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F343172-F166-4B71-B9A7-34002D9E0A69}"/>
              </a:ext>
            </a:extLst>
          </p:cNvPr>
          <p:cNvSpPr/>
          <p:nvPr/>
        </p:nvSpPr>
        <p:spPr>
          <a:xfrm>
            <a:off x="609600" y="5410200"/>
            <a:ext cx="7924800" cy="914400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সরল রৈখিক লেখ চিত্র পরস্পর ছেদ করেছে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1793BC6-D17E-4BA6-A05C-7780D4FD683B}"/>
              </a:ext>
            </a:extLst>
          </p:cNvPr>
          <p:cNvSpPr/>
          <p:nvPr/>
        </p:nvSpPr>
        <p:spPr>
          <a:xfrm>
            <a:off x="604048" y="533400"/>
            <a:ext cx="7930352" cy="914400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লৈখিক পদ্ধতিতে সমাধান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E9581B2-F725-4ED0-9AEC-C554F3880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514475"/>
            <a:ext cx="7972425" cy="382905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66679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D52B68-76F3-474C-8D95-26D8E8AC74E6}"/>
              </a:ext>
            </a:extLst>
          </p:cNvPr>
          <p:cNvSpPr txBox="1"/>
          <p:nvPr/>
        </p:nvSpPr>
        <p:spPr>
          <a:xfrm>
            <a:off x="889210" y="1956882"/>
            <a:ext cx="7975180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বীজগণিতীয় রাশি জ্যামিতিক বিন্দু দ্বারা সূচিত করতে পারবে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 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94E286-1F08-4033-920E-B2963921D863}"/>
              </a:ext>
            </a:extLst>
          </p:cNvPr>
          <p:cNvSpPr txBox="1"/>
          <p:nvPr/>
        </p:nvSpPr>
        <p:spPr>
          <a:xfrm>
            <a:off x="889210" y="2858338"/>
            <a:ext cx="7975180" cy="95410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ছক কাগজে বিন্দুগুলো স্থাপন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করে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লেখচিত্র অঙ্কন করতে পারবে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 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69F81E-5383-4F42-AA12-71C41AA0AB05}"/>
              </a:ext>
            </a:extLst>
          </p:cNvPr>
          <p:cNvSpPr txBox="1"/>
          <p:nvPr/>
        </p:nvSpPr>
        <p:spPr>
          <a:xfrm>
            <a:off x="889210" y="3793563"/>
            <a:ext cx="7975180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লেখচিত্র হতে সমীকরনের বীজ নির্ণয় করতে পারবে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 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2D7743-68B7-4B8B-8CF7-57003DC9D67B}"/>
              </a:ext>
            </a:extLst>
          </p:cNvPr>
          <p:cNvSpPr/>
          <p:nvPr/>
        </p:nvSpPr>
        <p:spPr>
          <a:xfrm>
            <a:off x="1378423" y="586026"/>
            <a:ext cx="55000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400" b="1" dirty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227761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0FFA744C-4E64-4256-A4BC-014D20CABF2B}"/>
              </a:ext>
            </a:extLst>
          </p:cNvPr>
          <p:cNvSpPr/>
          <p:nvPr/>
        </p:nvSpPr>
        <p:spPr>
          <a:xfrm>
            <a:off x="496869" y="609600"/>
            <a:ext cx="8096200" cy="762000"/>
          </a:xfrm>
          <a:prstGeom prst="roundRect">
            <a:avLst>
              <a:gd name="adj" fmla="val 0"/>
            </a:avLst>
          </a:prstGeom>
          <a:noFill/>
          <a:ln w="19050"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দুই চলক বিশিষ্ট সমীকরনের সমাধান যোগ্যতা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D7F2A1-2FC3-45B1-B6C7-F9FA84F5B819}"/>
              </a:ext>
            </a:extLst>
          </p:cNvPr>
          <p:cNvGrpSpPr/>
          <p:nvPr/>
        </p:nvGrpSpPr>
        <p:grpSpPr>
          <a:xfrm>
            <a:off x="496869" y="1524000"/>
            <a:ext cx="8113735" cy="3932798"/>
            <a:chOff x="496869" y="1524000"/>
            <a:chExt cx="8113735" cy="3932798"/>
          </a:xfrm>
          <a:noFill/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72CBA1-597B-43CF-86D7-420F19108BB0}"/>
                </a:ext>
              </a:extLst>
            </p:cNvPr>
            <p:cNvSpPr/>
            <p:nvPr/>
          </p:nvSpPr>
          <p:spPr>
            <a:xfrm>
              <a:off x="496869" y="1524001"/>
              <a:ext cx="8096199" cy="3932796"/>
            </a:xfrm>
            <a:prstGeom prst="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26EE84C-0C26-463A-B145-5D28601E31DA}"/>
                </a:ext>
              </a:extLst>
            </p:cNvPr>
            <p:cNvGrpSpPr/>
            <p:nvPr/>
          </p:nvGrpSpPr>
          <p:grpSpPr>
            <a:xfrm>
              <a:off x="496869" y="1524000"/>
              <a:ext cx="8113735" cy="3932798"/>
              <a:chOff x="515091" y="2656114"/>
              <a:chExt cx="8095793" cy="3932798"/>
            </a:xfrm>
            <a:grpFill/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51248D7-B3F8-40E8-BCF7-70CBE48F0F40}"/>
                  </a:ext>
                </a:extLst>
              </p:cNvPr>
              <p:cNvSpPr txBox="1"/>
              <p:nvPr/>
            </p:nvSpPr>
            <p:spPr>
              <a:xfrm>
                <a:off x="990600" y="3276600"/>
                <a:ext cx="2254142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x + b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y = c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DA79F40-70BA-44D0-AF5D-07760EE4D71B}"/>
                  </a:ext>
                </a:extLst>
              </p:cNvPr>
              <p:cNvSpPr txBox="1"/>
              <p:nvPr/>
            </p:nvSpPr>
            <p:spPr>
              <a:xfrm>
                <a:off x="990600" y="3733800"/>
                <a:ext cx="2254142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x + b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y = c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59BE6B-8A06-472B-A072-D08D5D3BF1EB}"/>
                  </a:ext>
                </a:extLst>
              </p:cNvPr>
              <p:cNvSpPr txBox="1"/>
              <p:nvPr/>
            </p:nvSpPr>
            <p:spPr>
              <a:xfrm>
                <a:off x="551541" y="3530025"/>
                <a:ext cx="515089" cy="52322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FD180FA-09EF-4722-9354-DD3727BB7347}"/>
                  </a:ext>
                </a:extLst>
              </p:cNvPr>
              <p:cNvSpPr txBox="1"/>
              <p:nvPr/>
            </p:nvSpPr>
            <p:spPr>
              <a:xfrm>
                <a:off x="551541" y="4572000"/>
                <a:ext cx="515089" cy="52322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F0B34BB-13B8-498E-A276-A3DD4B8CC23B}"/>
                  </a:ext>
                </a:extLst>
              </p:cNvPr>
              <p:cNvSpPr txBox="1"/>
              <p:nvPr/>
            </p:nvSpPr>
            <p:spPr>
              <a:xfrm>
                <a:off x="551541" y="5805073"/>
                <a:ext cx="364202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C218484F-E954-4786-B0D2-7D4C8631B234}"/>
                      </a:ext>
                    </a:extLst>
                  </p:cNvPr>
                  <p:cNvSpPr txBox="1"/>
                  <p:nvPr/>
                </p:nvSpPr>
                <p:spPr>
                  <a:xfrm>
                    <a:off x="3116264" y="5423077"/>
                    <a:ext cx="1875963" cy="763992"/>
                  </a:xfrm>
                  <a:prstGeom prst="rect">
                    <a:avLst/>
                  </a:prstGeom>
                  <a:grp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bn-BD" sz="2800" b="0" i="0" smtClean="0"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oMath>
                    </a14:m>
                    <a:r>
                      <a:rPr lang="en-US" sz="2800" dirty="0">
                        <a:latin typeface="Times New Roman" pitchFamily="18" charset="0"/>
                        <a:cs typeface="Times New Roman" pitchFamily="18" charset="0"/>
                      </a:rPr>
                      <a:t>=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800" i="1" dirty="0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i="1" dirty="0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i="1" dirty="0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r>
                          <a:rPr lang="en-US" sz="2800" b="0" i="1" dirty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≠</m:t>
                        </m:r>
                        <m:f>
                          <m:f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b="0" i="1" dirty="0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b="0" i="1" dirty="0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oMath>
                    </a14:m>
                    <a:endParaRPr lang="en-US" sz="2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4" name="TextBox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16264" y="5423077"/>
                    <a:ext cx="1875963" cy="763992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 b="-24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0D87729F-9F99-419C-911A-971AB8582CC0}"/>
                      </a:ext>
                    </a:extLst>
                  </p:cNvPr>
                  <p:cNvSpPr txBox="1"/>
                  <p:nvPr/>
                </p:nvSpPr>
                <p:spPr>
                  <a:xfrm>
                    <a:off x="3089794" y="4364110"/>
                    <a:ext cx="1887183" cy="763992"/>
                  </a:xfrm>
                  <a:prstGeom prst="rect">
                    <a:avLst/>
                  </a:prstGeom>
                  <a:grp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a14:m>
                    <a:r>
                      <a:rPr lang="en-US" sz="2800" dirty="0">
                        <a:latin typeface="Times New Roman" pitchFamily="18" charset="0"/>
                        <a:cs typeface="Times New Roman" pitchFamily="18" charset="0"/>
                      </a:rPr>
                      <a:t> = 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800" i="1" dirty="0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i="1" dirty="0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i="1" dirty="0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r>
                          <a:rPr lang="en-US" sz="2800" b="0" i="1" dirty="0" smtClean="0">
                            <a:latin typeface="Cambria Math"/>
                            <a:cs typeface="Times New Roman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b="0" i="1" dirty="0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b="0" i="1" dirty="0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oMath>
                    </a14:m>
                    <a:endParaRPr lang="en-US" sz="2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89794" y="4364110"/>
                    <a:ext cx="1887183" cy="76399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b="-24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69FB779C-C335-4D75-BCFC-48E46947DD35}"/>
                      </a:ext>
                    </a:extLst>
                  </p:cNvPr>
                  <p:cNvSpPr txBox="1"/>
                  <p:nvPr/>
                </p:nvSpPr>
                <p:spPr>
                  <a:xfrm>
                    <a:off x="3381494" y="3440416"/>
                    <a:ext cx="1308500" cy="763992"/>
                  </a:xfrm>
                  <a:prstGeom prst="rect">
                    <a:avLst/>
                  </a:prstGeom>
                  <a:grp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f>
                          <m:fPr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i="1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oMath>
                    </a14:m>
                    <a:r>
                      <a:rPr lang="en-US" sz="2800" dirty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sz="2800" i="1" dirty="0" smtClean="0"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≠</m:t>
                        </m:r>
                        <m:f>
                          <m:fPr>
                            <m:ctrlPr>
                              <a:rPr lang="en-US" sz="2800" i="1" dirty="0" smtClean="0"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i="1" dirty="0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i="1" dirty="0" smtClean="0"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800" b="0" i="1" dirty="0" smtClean="0">
                                    <a:latin typeface="Cambria Math"/>
                                    <a:cs typeface="Times New Roman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r>
                          <a:rPr lang="en-US" sz="2800" b="0" i="1" dirty="0" smtClean="0">
                            <a:latin typeface="Cambria Math"/>
                            <a:cs typeface="Times New Roman" pitchFamily="18" charset="0"/>
                          </a:rPr>
                          <m:t> </m:t>
                        </m:r>
                      </m:oMath>
                    </a14:m>
                    <a:endParaRPr lang="en-US" sz="2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4" name="TextBox 1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81494" y="3440416"/>
                    <a:ext cx="1308500" cy="76399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9F4EB22E-D4F2-4B8A-BF03-4EC65B620C3C}"/>
                  </a:ext>
                </a:extLst>
              </p:cNvPr>
              <p:cNvCxnSpPr/>
              <p:nvPr/>
            </p:nvCxnSpPr>
            <p:spPr>
              <a:xfrm>
                <a:off x="533400" y="2656114"/>
                <a:ext cx="8077480" cy="5443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6342DCFE-F7FD-4792-A2DE-6F90B11912B5}"/>
                  </a:ext>
                </a:extLst>
              </p:cNvPr>
              <p:cNvCxnSpPr/>
              <p:nvPr/>
            </p:nvCxnSpPr>
            <p:spPr>
              <a:xfrm>
                <a:off x="515091" y="3276600"/>
                <a:ext cx="8095791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E507716D-AB24-4934-B0EE-535592C66F1C}"/>
                  </a:ext>
                </a:extLst>
              </p:cNvPr>
              <p:cNvCxnSpPr/>
              <p:nvPr/>
            </p:nvCxnSpPr>
            <p:spPr>
              <a:xfrm>
                <a:off x="515091" y="4340346"/>
                <a:ext cx="8095791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BFBFA3A9-017D-4350-939D-712BF1F9382F}"/>
                  </a:ext>
                </a:extLst>
              </p:cNvPr>
              <p:cNvCxnSpPr/>
              <p:nvPr/>
            </p:nvCxnSpPr>
            <p:spPr>
              <a:xfrm>
                <a:off x="515091" y="5410200"/>
                <a:ext cx="8095791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E161D7BF-1064-493A-8E0D-3012BF9ACE37}"/>
                  </a:ext>
                </a:extLst>
              </p:cNvPr>
              <p:cNvCxnSpPr/>
              <p:nvPr/>
            </p:nvCxnSpPr>
            <p:spPr>
              <a:xfrm flipV="1">
                <a:off x="515091" y="2667000"/>
                <a:ext cx="18309" cy="3886200"/>
              </a:xfrm>
              <a:prstGeom prst="line">
                <a:avLst/>
              </a:prstGeom>
              <a:grpFill/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5D2C139-B06C-4041-B2DB-379DEF61EF84}"/>
                  </a:ext>
                </a:extLst>
              </p:cNvPr>
              <p:cNvCxnSpPr/>
              <p:nvPr/>
            </p:nvCxnSpPr>
            <p:spPr>
              <a:xfrm>
                <a:off x="515091" y="6588911"/>
                <a:ext cx="8095791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4C08E12-D0F6-4035-B14C-D58E512A0284}"/>
                  </a:ext>
                </a:extLst>
              </p:cNvPr>
              <p:cNvCxnSpPr/>
              <p:nvPr/>
            </p:nvCxnSpPr>
            <p:spPr>
              <a:xfrm flipH="1" flipV="1">
                <a:off x="7622471" y="2656114"/>
                <a:ext cx="8510" cy="3932798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800F8558-083E-4142-AA9B-B548319E1BB1}"/>
                  </a:ext>
                </a:extLst>
              </p:cNvPr>
              <p:cNvCxnSpPr/>
              <p:nvPr/>
            </p:nvCxnSpPr>
            <p:spPr>
              <a:xfrm flipV="1">
                <a:off x="990600" y="2656115"/>
                <a:ext cx="37475" cy="3909497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2D92598-F9FF-420F-89EB-D44A7319EF98}"/>
                  </a:ext>
                </a:extLst>
              </p:cNvPr>
              <p:cNvSpPr txBox="1"/>
              <p:nvPr/>
            </p:nvSpPr>
            <p:spPr>
              <a:xfrm>
                <a:off x="1219200" y="2667000"/>
                <a:ext cx="1712328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সমীকরনজোট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58E8F2B2-80AA-439F-9198-67FC3CDCDE62}"/>
                  </a:ext>
                </a:extLst>
              </p:cNvPr>
              <p:cNvCxnSpPr/>
              <p:nvPr/>
            </p:nvCxnSpPr>
            <p:spPr>
              <a:xfrm flipV="1">
                <a:off x="3048001" y="2656114"/>
                <a:ext cx="0" cy="3932798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4EDE858-FED1-4C12-BF29-F130B3949FAC}"/>
                  </a:ext>
                </a:extLst>
              </p:cNvPr>
              <p:cNvSpPr txBox="1"/>
              <p:nvPr/>
            </p:nvSpPr>
            <p:spPr>
              <a:xfrm>
                <a:off x="990600" y="4340346"/>
                <a:ext cx="2254142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x + b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y = c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66D2114-2880-4A4E-A6C7-5D0FA4CDC813}"/>
                  </a:ext>
                </a:extLst>
              </p:cNvPr>
              <p:cNvSpPr txBox="1"/>
              <p:nvPr/>
            </p:nvSpPr>
            <p:spPr>
              <a:xfrm>
                <a:off x="990600" y="4797546"/>
                <a:ext cx="2254142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x + b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y = c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2FF5898-94B9-470F-945D-46EF45CC4878}"/>
                  </a:ext>
                </a:extLst>
              </p:cNvPr>
              <p:cNvSpPr txBox="1"/>
              <p:nvPr/>
            </p:nvSpPr>
            <p:spPr>
              <a:xfrm>
                <a:off x="990600" y="5424139"/>
                <a:ext cx="2254142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x + b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y = c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ABC1DF3-1D92-43EC-8B31-98CA4220409E}"/>
                  </a:ext>
                </a:extLst>
              </p:cNvPr>
              <p:cNvSpPr txBox="1"/>
              <p:nvPr/>
            </p:nvSpPr>
            <p:spPr>
              <a:xfrm>
                <a:off x="990600" y="5881339"/>
                <a:ext cx="2254142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x + b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y = c</a:t>
                </a:r>
                <a:r>
                  <a:rPr lang="en-US" sz="28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3350C52-4998-42F4-AB22-088113CAD597}"/>
                  </a:ext>
                </a:extLst>
              </p:cNvPr>
              <p:cNvSpPr txBox="1"/>
              <p:nvPr/>
            </p:nvSpPr>
            <p:spPr>
              <a:xfrm>
                <a:off x="3590888" y="2691825"/>
                <a:ext cx="811441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তুলনা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211A1A91-A0C5-4EFB-A0E5-551548C40236}"/>
                  </a:ext>
                </a:extLst>
              </p:cNvPr>
              <p:cNvCxnSpPr/>
              <p:nvPr/>
            </p:nvCxnSpPr>
            <p:spPr>
              <a:xfrm flipV="1">
                <a:off x="4976485" y="2667000"/>
                <a:ext cx="0" cy="3921912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B71177-CC84-48CA-B01C-510B84C46359}"/>
                  </a:ext>
                </a:extLst>
              </p:cNvPr>
              <p:cNvSpPr txBox="1"/>
              <p:nvPr/>
            </p:nvSpPr>
            <p:spPr>
              <a:xfrm>
                <a:off x="6226625" y="2656114"/>
                <a:ext cx="1503937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নির্ভরশীলতা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5C87C6E6-9901-4666-B9F8-6872D22835AC}"/>
                  </a:ext>
                </a:extLst>
              </p:cNvPr>
              <p:cNvCxnSpPr/>
              <p:nvPr/>
            </p:nvCxnSpPr>
            <p:spPr>
              <a:xfrm flipH="1" flipV="1">
                <a:off x="6324795" y="2679412"/>
                <a:ext cx="5141" cy="38862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00320CB-AAE8-476C-9A81-98430E540E98}"/>
                  </a:ext>
                </a:extLst>
              </p:cNvPr>
              <p:cNvSpPr txBox="1"/>
              <p:nvPr/>
            </p:nvSpPr>
            <p:spPr>
              <a:xfrm>
                <a:off x="5119084" y="2667000"/>
                <a:ext cx="853119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প্রকৃতি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43A659D-55EB-4D38-B016-19C475393BE1}"/>
                  </a:ext>
                </a:extLst>
              </p:cNvPr>
              <p:cNvSpPr txBox="1"/>
              <p:nvPr/>
            </p:nvSpPr>
            <p:spPr>
              <a:xfrm>
                <a:off x="4954723" y="3527324"/>
                <a:ext cx="1244250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সঙ্গতিপূর্ণ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2ED052C-0858-42D2-8AD0-DB4EB932D801}"/>
                  </a:ext>
                </a:extLst>
              </p:cNvPr>
              <p:cNvSpPr txBox="1"/>
              <p:nvPr/>
            </p:nvSpPr>
            <p:spPr>
              <a:xfrm>
                <a:off x="4977278" y="4528810"/>
                <a:ext cx="1244250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সঙ্গতিপূর্ণ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7A962D8-86A1-4EB5-8E1F-C09279C1E759}"/>
                  </a:ext>
                </a:extLst>
              </p:cNvPr>
              <p:cNvSpPr txBox="1"/>
              <p:nvPr/>
            </p:nvSpPr>
            <p:spPr>
              <a:xfrm>
                <a:off x="4918594" y="5650262"/>
                <a:ext cx="1459054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অসঙ্গতিপূর্ণ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A732A99-F477-42B5-9E07-BBADE55AD6E8}"/>
                  </a:ext>
                </a:extLst>
              </p:cNvPr>
              <p:cNvSpPr txBox="1"/>
              <p:nvPr/>
            </p:nvSpPr>
            <p:spPr>
              <a:xfrm>
                <a:off x="6253904" y="3465769"/>
                <a:ext cx="1439817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অনির্ভরশীল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D394819-8999-4405-95A9-E65AAC084B1B}"/>
                  </a:ext>
                </a:extLst>
              </p:cNvPr>
              <p:cNvSpPr txBox="1"/>
              <p:nvPr/>
            </p:nvSpPr>
            <p:spPr>
              <a:xfrm>
                <a:off x="6405967" y="4498032"/>
                <a:ext cx="1225014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নির্ভরশীল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B849A67-0E48-4D63-B909-14DA1987BF59}"/>
                  </a:ext>
                </a:extLst>
              </p:cNvPr>
              <p:cNvSpPr txBox="1"/>
              <p:nvPr/>
            </p:nvSpPr>
            <p:spPr>
              <a:xfrm>
                <a:off x="6258685" y="5603000"/>
                <a:ext cx="1439817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অনির্ভরশীল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D679E3E6-1417-4E30-9876-1ED2566E2772}"/>
                  </a:ext>
                </a:extLst>
              </p:cNvPr>
              <p:cNvCxnSpPr/>
              <p:nvPr/>
            </p:nvCxnSpPr>
            <p:spPr>
              <a:xfrm flipH="1" flipV="1">
                <a:off x="8610880" y="2691825"/>
                <a:ext cx="2" cy="3897086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3D04A97-60AD-4A26-87CB-6390DD28E7E3}"/>
                  </a:ext>
                </a:extLst>
              </p:cNvPr>
              <p:cNvSpPr txBox="1"/>
              <p:nvPr/>
            </p:nvSpPr>
            <p:spPr>
              <a:xfrm>
                <a:off x="7546440" y="2679412"/>
                <a:ext cx="1064444" cy="52322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সমাধান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301F127-7DFD-4CAC-A86F-EAE0679A3F54}"/>
                  </a:ext>
                </a:extLst>
              </p:cNvPr>
              <p:cNvSpPr txBox="1"/>
              <p:nvPr/>
            </p:nvSpPr>
            <p:spPr>
              <a:xfrm>
                <a:off x="7774534" y="3494314"/>
                <a:ext cx="732893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আছে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D10EAE9-6B33-4E54-AC5F-C3B9AF17D13F}"/>
                  </a:ext>
                </a:extLst>
              </p:cNvPr>
              <p:cNvSpPr txBox="1"/>
              <p:nvPr/>
            </p:nvSpPr>
            <p:spPr>
              <a:xfrm>
                <a:off x="7774534" y="4604657"/>
                <a:ext cx="732893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আছে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7532526-E354-4311-98FD-9874283CA919}"/>
                  </a:ext>
                </a:extLst>
              </p:cNvPr>
              <p:cNvSpPr txBox="1"/>
              <p:nvPr/>
            </p:nvSpPr>
            <p:spPr>
              <a:xfrm>
                <a:off x="7850565" y="5639376"/>
                <a:ext cx="604653" cy="52322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নেই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sp>
        <p:nvSpPr>
          <p:cNvPr id="46" name="Rounded Rectangle 54">
            <a:extLst>
              <a:ext uri="{FF2B5EF4-FFF2-40B4-BE49-F238E27FC236}">
                <a16:creationId xmlns:a16="http://schemas.microsoft.com/office/drawing/2014/main" id="{DA6F37DC-9F9D-4BC8-B337-CC3E4D31852D}"/>
              </a:ext>
            </a:extLst>
          </p:cNvPr>
          <p:cNvSpPr/>
          <p:nvPr/>
        </p:nvSpPr>
        <p:spPr>
          <a:xfrm>
            <a:off x="515665" y="5593080"/>
            <a:ext cx="8096200" cy="731520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দুই চলক বিশিষ্ট সমীকরন জোটে দুটি সমীকরন থাকে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20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BB975DDB-37EF-462E-86CA-6F2C33C9DCCA}"/>
              </a:ext>
            </a:extLst>
          </p:cNvPr>
          <p:cNvSpPr/>
          <p:nvPr/>
        </p:nvSpPr>
        <p:spPr>
          <a:xfrm>
            <a:off x="609600" y="533400"/>
            <a:ext cx="7924800" cy="5754707"/>
          </a:xfrm>
          <a:prstGeom prst="flowChartProcess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8BE0AF9-7EF1-4CB3-BCCD-C426D6793C07}"/>
              </a:ext>
            </a:extLst>
          </p:cNvPr>
          <p:cNvGrpSpPr/>
          <p:nvPr/>
        </p:nvGrpSpPr>
        <p:grpSpPr>
          <a:xfrm>
            <a:off x="1225454" y="2390531"/>
            <a:ext cx="6858000" cy="1145389"/>
            <a:chOff x="1143000" y="2189558"/>
            <a:chExt cx="6858000" cy="1145389"/>
          </a:xfrm>
          <a:noFill/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A444C83-F879-45DF-B131-ECCF907A59A7}"/>
                </a:ext>
              </a:extLst>
            </p:cNvPr>
            <p:cNvGrpSpPr/>
            <p:nvPr/>
          </p:nvGrpSpPr>
          <p:grpSpPr>
            <a:xfrm>
              <a:off x="1143000" y="2189558"/>
              <a:ext cx="6858000" cy="1143000"/>
              <a:chOff x="304800" y="2057400"/>
              <a:chExt cx="6858000" cy="1143000"/>
            </a:xfrm>
            <a:grpFill/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774FCBFE-7B9A-4678-8973-66A09B3DBE6B}"/>
                  </a:ext>
                </a:extLst>
              </p:cNvPr>
              <p:cNvCxnSpPr/>
              <p:nvPr/>
            </p:nvCxnSpPr>
            <p:spPr>
              <a:xfrm>
                <a:off x="304800" y="2057400"/>
                <a:ext cx="6858000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99127505-B9C2-40BE-A1DC-2645E62B3660}"/>
                  </a:ext>
                </a:extLst>
              </p:cNvPr>
              <p:cNvCxnSpPr/>
              <p:nvPr/>
            </p:nvCxnSpPr>
            <p:spPr>
              <a:xfrm flipV="1">
                <a:off x="304800" y="2642176"/>
                <a:ext cx="6858000" cy="38099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ED4CBBD-9E15-4BD0-8EE3-EB26BB855D45}"/>
                  </a:ext>
                </a:extLst>
              </p:cNvPr>
              <p:cNvCxnSpPr/>
              <p:nvPr/>
            </p:nvCxnSpPr>
            <p:spPr>
              <a:xfrm>
                <a:off x="304800" y="3191903"/>
                <a:ext cx="6858000" cy="8497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BB52E63A-7D1B-4CFD-9B1F-5683A5B4A5BB}"/>
                  </a:ext>
                </a:extLst>
              </p:cNvPr>
              <p:cNvCxnSpPr/>
              <p:nvPr/>
            </p:nvCxnSpPr>
            <p:spPr>
              <a:xfrm flipV="1">
                <a:off x="3048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320A2CF-0880-4586-B09E-81D715827ABC}"/>
                  </a:ext>
                </a:extLst>
              </p:cNvPr>
              <p:cNvCxnSpPr/>
              <p:nvPr/>
            </p:nvCxnSpPr>
            <p:spPr>
              <a:xfrm flipV="1">
                <a:off x="13716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89D6B74C-5045-48BF-90EF-0477793205BE}"/>
                  </a:ext>
                </a:extLst>
              </p:cNvPr>
              <p:cNvCxnSpPr/>
              <p:nvPr/>
            </p:nvCxnSpPr>
            <p:spPr>
              <a:xfrm flipV="1">
                <a:off x="25146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7A8F97D9-E9AE-4BB3-B21A-21B0D474F280}"/>
                  </a:ext>
                </a:extLst>
              </p:cNvPr>
              <p:cNvCxnSpPr/>
              <p:nvPr/>
            </p:nvCxnSpPr>
            <p:spPr>
              <a:xfrm flipV="1">
                <a:off x="36576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5ED1BC1A-D1A1-418D-A285-26BDA10DEFF1}"/>
                  </a:ext>
                </a:extLst>
              </p:cNvPr>
              <p:cNvCxnSpPr/>
              <p:nvPr/>
            </p:nvCxnSpPr>
            <p:spPr>
              <a:xfrm flipV="1">
                <a:off x="47244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39645FD2-3DAE-430D-A670-3BEAE9E7032E}"/>
                  </a:ext>
                </a:extLst>
              </p:cNvPr>
              <p:cNvCxnSpPr/>
              <p:nvPr/>
            </p:nvCxnSpPr>
            <p:spPr>
              <a:xfrm flipV="1">
                <a:off x="59436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EFC5BDA0-F105-442E-A614-9D95C797C9D5}"/>
                  </a:ext>
                </a:extLst>
              </p:cNvPr>
              <p:cNvCxnSpPr/>
              <p:nvPr/>
            </p:nvCxnSpPr>
            <p:spPr>
              <a:xfrm flipV="1">
                <a:off x="71628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BF7BC3F-6FB5-4DBF-BB67-6999499DF123}"/>
                </a:ext>
              </a:extLst>
            </p:cNvPr>
            <p:cNvSpPr txBox="1"/>
            <p:nvPr/>
          </p:nvSpPr>
          <p:spPr>
            <a:xfrm>
              <a:off x="1371601" y="2189558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x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473112-E571-4607-B946-E01C65C09437}"/>
                </a:ext>
              </a:extLst>
            </p:cNvPr>
            <p:cNvSpPr txBox="1"/>
            <p:nvPr/>
          </p:nvSpPr>
          <p:spPr>
            <a:xfrm>
              <a:off x="2438401" y="2216772"/>
              <a:ext cx="595036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–1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C57DAAA-192C-496D-A384-FD8D69CC7583}"/>
                </a:ext>
              </a:extLst>
            </p:cNvPr>
            <p:cNvSpPr txBox="1"/>
            <p:nvPr/>
          </p:nvSpPr>
          <p:spPr>
            <a:xfrm>
              <a:off x="3734746" y="2189559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EEB609-B63D-4333-AEDE-6624F3D66E4C}"/>
                </a:ext>
              </a:extLst>
            </p:cNvPr>
            <p:cNvSpPr txBox="1"/>
            <p:nvPr/>
          </p:nvSpPr>
          <p:spPr>
            <a:xfrm>
              <a:off x="5867399" y="2227658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B6D4FF9-8E7F-415F-8466-9778756C1C11}"/>
                </a:ext>
              </a:extLst>
            </p:cNvPr>
            <p:cNvSpPr txBox="1"/>
            <p:nvPr/>
          </p:nvSpPr>
          <p:spPr>
            <a:xfrm>
              <a:off x="7230149" y="2227658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F10729A-78FA-426B-AD5B-3D701B546875}"/>
                </a:ext>
              </a:extLst>
            </p:cNvPr>
            <p:cNvSpPr txBox="1"/>
            <p:nvPr/>
          </p:nvSpPr>
          <p:spPr>
            <a:xfrm>
              <a:off x="4800601" y="2216772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2C9BD9E-13A8-4B03-99CC-D2BBE8658463}"/>
                </a:ext>
              </a:extLst>
            </p:cNvPr>
            <p:cNvSpPr txBox="1"/>
            <p:nvPr/>
          </p:nvSpPr>
          <p:spPr>
            <a:xfrm>
              <a:off x="1371600" y="2712072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y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965329C-6F2A-4D45-A66D-B2D8FDE964D6}"/>
                </a:ext>
              </a:extLst>
            </p:cNvPr>
            <p:cNvSpPr txBox="1"/>
            <p:nvPr/>
          </p:nvSpPr>
          <p:spPr>
            <a:xfrm>
              <a:off x="2438400" y="2739286"/>
              <a:ext cx="595036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–6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93040B-B881-4FAE-9787-03710D086216}"/>
                </a:ext>
              </a:extLst>
            </p:cNvPr>
            <p:cNvSpPr txBox="1"/>
            <p:nvPr/>
          </p:nvSpPr>
          <p:spPr>
            <a:xfrm>
              <a:off x="3581400" y="2725347"/>
              <a:ext cx="595036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–4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A9E3A1-9CF4-4814-9DA6-5C2403BCE066}"/>
                </a:ext>
              </a:extLst>
            </p:cNvPr>
            <p:cNvSpPr txBox="1"/>
            <p:nvPr/>
          </p:nvSpPr>
          <p:spPr>
            <a:xfrm>
              <a:off x="5867398" y="2750172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DB23FA4-CABC-4EA7-91F0-F083BB7AA250}"/>
                </a:ext>
              </a:extLst>
            </p:cNvPr>
            <p:cNvSpPr txBox="1"/>
            <p:nvPr/>
          </p:nvSpPr>
          <p:spPr>
            <a:xfrm>
              <a:off x="7230148" y="2750172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D814182-3A4C-4E2E-BD8E-F660FB554DAC}"/>
                </a:ext>
              </a:extLst>
            </p:cNvPr>
            <p:cNvSpPr txBox="1"/>
            <p:nvPr/>
          </p:nvSpPr>
          <p:spPr>
            <a:xfrm>
              <a:off x="4800600" y="2739286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B6580D4-260C-4010-AE90-FBCBF98FD1CF}"/>
              </a:ext>
            </a:extLst>
          </p:cNvPr>
          <p:cNvSpPr txBox="1"/>
          <p:nvPr/>
        </p:nvSpPr>
        <p:spPr>
          <a:xfrm>
            <a:off x="1225455" y="5334000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AutoNum type="romanLcParenBoth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ও (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ii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) নং সমীকরণ হতে প্রাপ্ত বিন্দুগুলো </a:t>
            </a:r>
          </a:p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ছক কাগজেস্থাপন করি এবং তাদের পরস্পর সংযুক্ত করি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DFB583-288B-444D-BA44-E30E62F9EF1D}"/>
              </a:ext>
            </a:extLst>
          </p:cNvPr>
          <p:cNvSpPr/>
          <p:nvPr/>
        </p:nvSpPr>
        <p:spPr>
          <a:xfrm>
            <a:off x="1225456" y="533400"/>
            <a:ext cx="43018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2x – y = 4 …………(1)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4A77B77-E005-4B47-8C2B-2DBBBA326538}"/>
              </a:ext>
            </a:extLst>
          </p:cNvPr>
          <p:cNvSpPr/>
          <p:nvPr/>
        </p:nvSpPr>
        <p:spPr>
          <a:xfrm>
            <a:off x="1225455" y="1091625"/>
            <a:ext cx="44195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4x – 2y = 12 ……….(2)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E4D852-9A67-425A-92A2-D814F4BC39A8}"/>
              </a:ext>
            </a:extLst>
          </p:cNvPr>
          <p:cNvSpPr/>
          <p:nvPr/>
        </p:nvSpPr>
        <p:spPr>
          <a:xfrm>
            <a:off x="1225454" y="1752600"/>
            <a:ext cx="6858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সমীকরণ (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থেকে পাই, 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y = 2x – 4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CDFEA11-9AF8-47CC-B105-3F858726FE94}"/>
              </a:ext>
            </a:extLst>
          </p:cNvPr>
          <p:cNvSpPr/>
          <p:nvPr/>
        </p:nvSpPr>
        <p:spPr>
          <a:xfrm>
            <a:off x="1225455" y="3541693"/>
            <a:ext cx="6857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3200" dirty="0">
                <a:latin typeface="NikoshBAN" pitchFamily="2" charset="0"/>
                <a:cs typeface="NikoshBAN" pitchFamily="2" charset="0"/>
              </a:rPr>
              <a:t>সমীকরণ</a:t>
            </a:r>
            <a:r>
              <a:rPr lang="as-IN" sz="3200" dirty="0">
                <a:latin typeface="Times New Roman" pitchFamily="18" charset="0"/>
                <a:cs typeface="NikoshBAN" pitchFamily="2" charset="0"/>
              </a:rPr>
              <a:t> (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s-IN" sz="3200" dirty="0">
                <a:latin typeface="Times New Roman" pitchFamily="18" charset="0"/>
                <a:cs typeface="NikoshBAN" pitchFamily="2" charset="0"/>
              </a:rPr>
              <a:t>) </a:t>
            </a:r>
            <a:r>
              <a:rPr lang="as-IN" sz="3200" dirty="0">
                <a:latin typeface="NikoshBAN" pitchFamily="2" charset="0"/>
                <a:cs typeface="NikoshBAN" pitchFamily="2" charset="0"/>
              </a:rPr>
              <a:t>থেকে পাই,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y =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2x – 6.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296B6CD-C0FA-4A1B-AED1-CE3495A0E9AC}"/>
              </a:ext>
            </a:extLst>
          </p:cNvPr>
          <p:cNvGrpSpPr/>
          <p:nvPr/>
        </p:nvGrpSpPr>
        <p:grpSpPr>
          <a:xfrm>
            <a:off x="1225455" y="4160348"/>
            <a:ext cx="6858000" cy="1145389"/>
            <a:chOff x="1143000" y="2189558"/>
            <a:chExt cx="6858000" cy="1145389"/>
          </a:xfrm>
          <a:noFill/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6F8CFA7-C4B4-4C79-A0EB-CF8A83A97905}"/>
                </a:ext>
              </a:extLst>
            </p:cNvPr>
            <p:cNvGrpSpPr/>
            <p:nvPr/>
          </p:nvGrpSpPr>
          <p:grpSpPr>
            <a:xfrm>
              <a:off x="1143000" y="2189558"/>
              <a:ext cx="6858000" cy="1143000"/>
              <a:chOff x="304800" y="2057400"/>
              <a:chExt cx="6858000" cy="1143000"/>
            </a:xfrm>
            <a:grpFill/>
          </p:grpSpPr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FFDBCEE3-1C21-4DED-81CD-1DAFBD3B58BD}"/>
                  </a:ext>
                </a:extLst>
              </p:cNvPr>
              <p:cNvCxnSpPr/>
              <p:nvPr/>
            </p:nvCxnSpPr>
            <p:spPr>
              <a:xfrm>
                <a:off x="304800" y="2057400"/>
                <a:ext cx="6858000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0B6E769B-1CA9-4223-AA87-F6A960540714}"/>
                  </a:ext>
                </a:extLst>
              </p:cNvPr>
              <p:cNvCxnSpPr/>
              <p:nvPr/>
            </p:nvCxnSpPr>
            <p:spPr>
              <a:xfrm flipV="1">
                <a:off x="304800" y="2642176"/>
                <a:ext cx="6858000" cy="38099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EECE43E-6C95-4C6F-9929-1632939DD7EF}"/>
                  </a:ext>
                </a:extLst>
              </p:cNvPr>
              <p:cNvCxnSpPr/>
              <p:nvPr/>
            </p:nvCxnSpPr>
            <p:spPr>
              <a:xfrm>
                <a:off x="304800" y="3191903"/>
                <a:ext cx="6858000" cy="8497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E0DBD043-29BA-470F-BF0C-1AFACC715B87}"/>
                  </a:ext>
                </a:extLst>
              </p:cNvPr>
              <p:cNvCxnSpPr/>
              <p:nvPr/>
            </p:nvCxnSpPr>
            <p:spPr>
              <a:xfrm flipV="1">
                <a:off x="3048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7D427D38-68C2-4443-AA93-34378D82A563}"/>
                  </a:ext>
                </a:extLst>
              </p:cNvPr>
              <p:cNvCxnSpPr/>
              <p:nvPr/>
            </p:nvCxnSpPr>
            <p:spPr>
              <a:xfrm flipV="1">
                <a:off x="13716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AB49FD45-79F5-4569-94A8-AB768A3DF12D}"/>
                  </a:ext>
                </a:extLst>
              </p:cNvPr>
              <p:cNvCxnSpPr/>
              <p:nvPr/>
            </p:nvCxnSpPr>
            <p:spPr>
              <a:xfrm flipV="1">
                <a:off x="25146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8A4ACCD-E081-4CBF-A99B-400BB4F06DD0}"/>
                  </a:ext>
                </a:extLst>
              </p:cNvPr>
              <p:cNvCxnSpPr/>
              <p:nvPr/>
            </p:nvCxnSpPr>
            <p:spPr>
              <a:xfrm flipV="1">
                <a:off x="36576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ABC6911E-1C6C-4A62-B456-A144B1871EB0}"/>
                  </a:ext>
                </a:extLst>
              </p:cNvPr>
              <p:cNvCxnSpPr/>
              <p:nvPr/>
            </p:nvCxnSpPr>
            <p:spPr>
              <a:xfrm flipV="1">
                <a:off x="47244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0AF3465D-4C9D-4C01-83DE-007691EF16E1}"/>
                  </a:ext>
                </a:extLst>
              </p:cNvPr>
              <p:cNvCxnSpPr/>
              <p:nvPr/>
            </p:nvCxnSpPr>
            <p:spPr>
              <a:xfrm flipV="1">
                <a:off x="59436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87A494F6-AC19-4098-B702-F48F049CE1B9}"/>
                  </a:ext>
                </a:extLst>
              </p:cNvPr>
              <p:cNvCxnSpPr/>
              <p:nvPr/>
            </p:nvCxnSpPr>
            <p:spPr>
              <a:xfrm flipV="1">
                <a:off x="7162800" y="2057400"/>
                <a:ext cx="0" cy="114300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1E6E022-86B8-4B14-AAD0-9508FE1A8AFC}"/>
                </a:ext>
              </a:extLst>
            </p:cNvPr>
            <p:cNvSpPr txBox="1"/>
            <p:nvPr/>
          </p:nvSpPr>
          <p:spPr>
            <a:xfrm>
              <a:off x="1371601" y="2189558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x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C50BAE6-99D7-4FCA-B347-3C5EEEE2EDAB}"/>
                </a:ext>
              </a:extLst>
            </p:cNvPr>
            <p:cNvSpPr txBox="1"/>
            <p:nvPr/>
          </p:nvSpPr>
          <p:spPr>
            <a:xfrm>
              <a:off x="2540993" y="2216772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377E872-F7E2-43B1-BA4F-55C980624DD9}"/>
                </a:ext>
              </a:extLst>
            </p:cNvPr>
            <p:cNvSpPr txBox="1"/>
            <p:nvPr/>
          </p:nvSpPr>
          <p:spPr>
            <a:xfrm>
              <a:off x="3734746" y="2189559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E317E7E-BC9B-4038-B319-26A9F27530BF}"/>
                </a:ext>
              </a:extLst>
            </p:cNvPr>
            <p:cNvSpPr txBox="1"/>
            <p:nvPr/>
          </p:nvSpPr>
          <p:spPr>
            <a:xfrm>
              <a:off x="5867399" y="2227658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2D44DC-4CB0-4E5B-8C69-242559378F97}"/>
                </a:ext>
              </a:extLst>
            </p:cNvPr>
            <p:cNvSpPr txBox="1"/>
            <p:nvPr/>
          </p:nvSpPr>
          <p:spPr>
            <a:xfrm>
              <a:off x="7230149" y="2227658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56BB6E-6C84-40DC-8F92-85C4C44DD6BF}"/>
                </a:ext>
              </a:extLst>
            </p:cNvPr>
            <p:cNvSpPr txBox="1"/>
            <p:nvPr/>
          </p:nvSpPr>
          <p:spPr>
            <a:xfrm>
              <a:off x="4800601" y="2216772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4DA02AF-6F4D-414D-A1A8-087795CDBF62}"/>
                </a:ext>
              </a:extLst>
            </p:cNvPr>
            <p:cNvSpPr txBox="1"/>
            <p:nvPr/>
          </p:nvSpPr>
          <p:spPr>
            <a:xfrm>
              <a:off x="1371600" y="2712072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y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B2AF22E-446B-48FF-8957-CE4960B23438}"/>
                </a:ext>
              </a:extLst>
            </p:cNvPr>
            <p:cNvSpPr txBox="1"/>
            <p:nvPr/>
          </p:nvSpPr>
          <p:spPr>
            <a:xfrm>
              <a:off x="2438400" y="2739286"/>
              <a:ext cx="595036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–6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D0256F-14FB-4FFA-90CE-3F9806BF4281}"/>
                </a:ext>
              </a:extLst>
            </p:cNvPr>
            <p:cNvSpPr txBox="1"/>
            <p:nvPr/>
          </p:nvSpPr>
          <p:spPr>
            <a:xfrm>
              <a:off x="3581400" y="2725347"/>
              <a:ext cx="595036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–2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EE8701C-C6CC-42BC-8BBE-AF04B3C902F8}"/>
                </a:ext>
              </a:extLst>
            </p:cNvPr>
            <p:cNvSpPr txBox="1"/>
            <p:nvPr/>
          </p:nvSpPr>
          <p:spPr>
            <a:xfrm>
              <a:off x="5867398" y="2750172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C235E0C-36FC-4289-B41E-86C0F403D7AB}"/>
                </a:ext>
              </a:extLst>
            </p:cNvPr>
            <p:cNvSpPr txBox="1"/>
            <p:nvPr/>
          </p:nvSpPr>
          <p:spPr>
            <a:xfrm>
              <a:off x="7230148" y="2750172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5A1C849-DB98-4138-BEC0-58714B289D22}"/>
                </a:ext>
              </a:extLst>
            </p:cNvPr>
            <p:cNvSpPr txBox="1"/>
            <p:nvPr/>
          </p:nvSpPr>
          <p:spPr>
            <a:xfrm>
              <a:off x="4800600" y="2739286"/>
              <a:ext cx="389851" cy="58477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040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 uiExpand="1" build="p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54" y="0"/>
            <a:ext cx="9144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D0D24F2-0498-4CA6-B2D1-42798784D0C5}"/>
              </a:ext>
            </a:extLst>
          </p:cNvPr>
          <p:cNvSpPr/>
          <p:nvPr/>
        </p:nvSpPr>
        <p:spPr>
          <a:xfrm>
            <a:off x="762000" y="1166995"/>
            <a:ext cx="7620000" cy="4583463"/>
          </a:xfrm>
          <a:prstGeom prst="rect">
            <a:avLst/>
          </a:prstGeom>
          <a:solidFill>
            <a:srgbClr val="F6E2F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8B72AA5-1E09-4A17-93B9-BC629372D358}"/>
              </a:ext>
            </a:extLst>
          </p:cNvPr>
          <p:cNvCxnSpPr>
            <a:endCxn id="61" idx="1"/>
          </p:cNvCxnSpPr>
          <p:nvPr/>
        </p:nvCxnSpPr>
        <p:spPr>
          <a:xfrm flipH="1">
            <a:off x="4512539" y="1102259"/>
            <a:ext cx="37007" cy="461067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BA13A8-30CA-4E0E-955A-D53B638AD199}"/>
              </a:ext>
            </a:extLst>
          </p:cNvPr>
          <p:cNvCxnSpPr>
            <a:cxnSpLocks/>
          </p:cNvCxnSpPr>
          <p:nvPr/>
        </p:nvCxnSpPr>
        <p:spPr>
          <a:xfrm>
            <a:off x="4953000" y="1143659"/>
            <a:ext cx="0" cy="45836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7349F0A-E29E-421B-9F55-17293F16988F}"/>
              </a:ext>
            </a:extLst>
          </p:cNvPr>
          <p:cNvCxnSpPr>
            <a:cxnSpLocks/>
          </p:cNvCxnSpPr>
          <p:nvPr/>
        </p:nvCxnSpPr>
        <p:spPr>
          <a:xfrm flipH="1">
            <a:off x="5338082" y="1152604"/>
            <a:ext cx="28370" cy="45978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8C1F0F8-A039-4D05-A24D-5F531310B997}"/>
              </a:ext>
            </a:extLst>
          </p:cNvPr>
          <p:cNvCxnSpPr>
            <a:cxnSpLocks/>
          </p:cNvCxnSpPr>
          <p:nvPr/>
        </p:nvCxnSpPr>
        <p:spPr>
          <a:xfrm>
            <a:off x="5714999" y="1102259"/>
            <a:ext cx="1" cy="45951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A53DE7-8E7B-4580-ADAF-4B6D5B0DC14D}"/>
              </a:ext>
            </a:extLst>
          </p:cNvPr>
          <p:cNvCxnSpPr>
            <a:cxnSpLocks/>
          </p:cNvCxnSpPr>
          <p:nvPr/>
        </p:nvCxnSpPr>
        <p:spPr>
          <a:xfrm flipH="1">
            <a:off x="6096000" y="1102259"/>
            <a:ext cx="19050" cy="46250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7B27D5B-FB10-4DB1-AC43-77243B56705D}"/>
              </a:ext>
            </a:extLst>
          </p:cNvPr>
          <p:cNvCxnSpPr>
            <a:stCxn id="44" idx="1"/>
          </p:cNvCxnSpPr>
          <p:nvPr/>
        </p:nvCxnSpPr>
        <p:spPr>
          <a:xfrm>
            <a:off x="6461081" y="1115080"/>
            <a:ext cx="15919" cy="45823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6B6B870-E7B9-4F34-B1FC-D00AFEFAF93A}"/>
              </a:ext>
            </a:extLst>
          </p:cNvPr>
          <p:cNvCxnSpPr>
            <a:stCxn id="45" idx="0"/>
          </p:cNvCxnSpPr>
          <p:nvPr/>
        </p:nvCxnSpPr>
        <p:spPr>
          <a:xfrm flipH="1">
            <a:off x="6858000" y="1102259"/>
            <a:ext cx="19050" cy="45590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9B17540-2346-4A01-809D-CB0C6585C3FF}"/>
              </a:ext>
            </a:extLst>
          </p:cNvPr>
          <p:cNvCxnSpPr>
            <a:stCxn id="66" idx="0"/>
          </p:cNvCxnSpPr>
          <p:nvPr/>
        </p:nvCxnSpPr>
        <p:spPr>
          <a:xfrm>
            <a:off x="7199639" y="1310271"/>
            <a:ext cx="58411" cy="44170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6BE95C-3F2E-41B4-A1DD-DF599E3D0D58}"/>
              </a:ext>
            </a:extLst>
          </p:cNvPr>
          <p:cNvCxnSpPr>
            <a:cxnSpLocks/>
          </p:cNvCxnSpPr>
          <p:nvPr/>
        </p:nvCxnSpPr>
        <p:spPr>
          <a:xfrm>
            <a:off x="7620000" y="1102259"/>
            <a:ext cx="0" cy="4648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D0D416A-11B5-40AD-908E-753F7CE810DE}"/>
              </a:ext>
            </a:extLst>
          </p:cNvPr>
          <p:cNvCxnSpPr>
            <a:endCxn id="59" idx="4"/>
          </p:cNvCxnSpPr>
          <p:nvPr/>
        </p:nvCxnSpPr>
        <p:spPr>
          <a:xfrm>
            <a:off x="4191001" y="1155327"/>
            <a:ext cx="0" cy="46121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3C6056-D406-4110-A6F9-7DDB0BEE0CC8}"/>
              </a:ext>
            </a:extLst>
          </p:cNvPr>
          <p:cNvCxnSpPr>
            <a:cxnSpLocks/>
          </p:cNvCxnSpPr>
          <p:nvPr/>
        </p:nvCxnSpPr>
        <p:spPr>
          <a:xfrm>
            <a:off x="3429000" y="1152604"/>
            <a:ext cx="0" cy="45747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78AF5AF-C9FF-4231-BCCE-4FD4EE4FC85F}"/>
              </a:ext>
            </a:extLst>
          </p:cNvPr>
          <p:cNvCxnSpPr>
            <a:cxnSpLocks/>
          </p:cNvCxnSpPr>
          <p:nvPr/>
        </p:nvCxnSpPr>
        <p:spPr>
          <a:xfrm>
            <a:off x="3048000" y="1155327"/>
            <a:ext cx="0" cy="4572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675DCB-4744-4EDD-9CCF-4F31365B9E35}"/>
              </a:ext>
            </a:extLst>
          </p:cNvPr>
          <p:cNvCxnSpPr>
            <a:cxnSpLocks/>
          </p:cNvCxnSpPr>
          <p:nvPr/>
        </p:nvCxnSpPr>
        <p:spPr>
          <a:xfrm>
            <a:off x="2667000" y="1143659"/>
            <a:ext cx="0" cy="45692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CEC6CFB-6B00-4C2C-B5DA-022C74B31B3A}"/>
              </a:ext>
            </a:extLst>
          </p:cNvPr>
          <p:cNvCxnSpPr>
            <a:cxnSpLocks/>
          </p:cNvCxnSpPr>
          <p:nvPr/>
        </p:nvCxnSpPr>
        <p:spPr>
          <a:xfrm>
            <a:off x="1905000" y="1166995"/>
            <a:ext cx="0" cy="45603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2D652C9-3419-4F79-BE47-86BF4A792FA9}"/>
              </a:ext>
            </a:extLst>
          </p:cNvPr>
          <p:cNvCxnSpPr>
            <a:cxnSpLocks/>
          </p:cNvCxnSpPr>
          <p:nvPr/>
        </p:nvCxnSpPr>
        <p:spPr>
          <a:xfrm>
            <a:off x="1524000" y="1143659"/>
            <a:ext cx="0" cy="45836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BBBBB71-2453-4D8B-870D-2FFF7E1DDE64}"/>
              </a:ext>
            </a:extLst>
          </p:cNvPr>
          <p:cNvCxnSpPr>
            <a:cxnSpLocks/>
          </p:cNvCxnSpPr>
          <p:nvPr/>
        </p:nvCxnSpPr>
        <p:spPr>
          <a:xfrm>
            <a:off x="1143000" y="1152604"/>
            <a:ext cx="0" cy="45978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D8AE5DD-CFA6-44FA-952C-5A75D053A60A}"/>
              </a:ext>
            </a:extLst>
          </p:cNvPr>
          <p:cNvCxnSpPr>
            <a:cxnSpLocks/>
          </p:cNvCxnSpPr>
          <p:nvPr/>
        </p:nvCxnSpPr>
        <p:spPr>
          <a:xfrm>
            <a:off x="762000" y="1115080"/>
            <a:ext cx="0" cy="45978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590A2C2-1BF6-4A84-A8CC-6B7FC60A159C}"/>
              </a:ext>
            </a:extLst>
          </p:cNvPr>
          <p:cNvCxnSpPr>
            <a:cxnSpLocks/>
          </p:cNvCxnSpPr>
          <p:nvPr/>
        </p:nvCxnSpPr>
        <p:spPr>
          <a:xfrm>
            <a:off x="8001000" y="1152604"/>
            <a:ext cx="0" cy="45978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A7315F0-1CE2-4B80-BF09-14E3DF738BF9}"/>
              </a:ext>
            </a:extLst>
          </p:cNvPr>
          <p:cNvSpPr txBox="1"/>
          <p:nvPr/>
        </p:nvSpPr>
        <p:spPr>
          <a:xfrm>
            <a:off x="4343400" y="5737507"/>
            <a:ext cx="412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</a:t>
            </a:r>
            <a:r>
              <a:rPr lang="en-US" sz="2800" baseline="30000" dirty="0"/>
              <a:t>'</a:t>
            </a:r>
            <a:endParaRPr lang="en-US" sz="280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1C027A0-7701-4D60-A1D6-28EC45E57841}"/>
              </a:ext>
            </a:extLst>
          </p:cNvPr>
          <p:cNvCxnSpPr>
            <a:cxnSpLocks/>
          </p:cNvCxnSpPr>
          <p:nvPr/>
        </p:nvCxnSpPr>
        <p:spPr>
          <a:xfrm>
            <a:off x="8382000" y="1143659"/>
            <a:ext cx="0" cy="45707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6A31346-067D-4DE6-9FD7-62D4201D307D}"/>
              </a:ext>
            </a:extLst>
          </p:cNvPr>
          <p:cNvCxnSpPr>
            <a:cxnSpLocks/>
          </p:cNvCxnSpPr>
          <p:nvPr/>
        </p:nvCxnSpPr>
        <p:spPr>
          <a:xfrm>
            <a:off x="3818164" y="1181571"/>
            <a:ext cx="0" cy="45457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A7ADD585-4A6A-48B5-A94C-A586D212885D}"/>
              </a:ext>
            </a:extLst>
          </p:cNvPr>
          <p:cNvSpPr/>
          <p:nvPr/>
        </p:nvSpPr>
        <p:spPr>
          <a:xfrm>
            <a:off x="762000" y="5983985"/>
            <a:ext cx="7620000" cy="581680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                                                    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লেখচিত্র দুইটি পরস্পর সমান্তরাল সরল রেখা</a:t>
            </a:r>
          </a:p>
          <a:p>
            <a:pPr algn="ctr"/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4215D7-1C1C-4F23-8D68-372F2AD84FF1}"/>
              </a:ext>
            </a:extLst>
          </p:cNvPr>
          <p:cNvCxnSpPr>
            <a:cxnSpLocks/>
          </p:cNvCxnSpPr>
          <p:nvPr/>
        </p:nvCxnSpPr>
        <p:spPr>
          <a:xfrm>
            <a:off x="2286000" y="1115080"/>
            <a:ext cx="0" cy="46353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14F75E4-EC3A-49C5-9FEF-9DA6B1C3F190}"/>
              </a:ext>
            </a:extLst>
          </p:cNvPr>
          <p:cNvCxnSpPr>
            <a:cxnSpLocks/>
          </p:cNvCxnSpPr>
          <p:nvPr/>
        </p:nvCxnSpPr>
        <p:spPr>
          <a:xfrm flipH="1">
            <a:off x="762000" y="3441327"/>
            <a:ext cx="7620000" cy="10204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AA7F734-FC42-41B6-9B6D-462411C86F68}"/>
              </a:ext>
            </a:extLst>
          </p:cNvPr>
          <p:cNvCxnSpPr>
            <a:cxnSpLocks/>
          </p:cNvCxnSpPr>
          <p:nvPr/>
        </p:nvCxnSpPr>
        <p:spPr>
          <a:xfrm flipH="1">
            <a:off x="762000" y="2298327"/>
            <a:ext cx="76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817BE79-59F8-4467-9165-80BD9EE139E0}"/>
              </a:ext>
            </a:extLst>
          </p:cNvPr>
          <p:cNvCxnSpPr>
            <a:cxnSpLocks/>
          </p:cNvCxnSpPr>
          <p:nvPr/>
        </p:nvCxnSpPr>
        <p:spPr>
          <a:xfrm flipH="1">
            <a:off x="762000" y="1917327"/>
            <a:ext cx="76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34B7121-18EB-4215-A40A-921B09CB19E5}"/>
              </a:ext>
            </a:extLst>
          </p:cNvPr>
          <p:cNvCxnSpPr>
            <a:cxnSpLocks/>
          </p:cNvCxnSpPr>
          <p:nvPr/>
        </p:nvCxnSpPr>
        <p:spPr>
          <a:xfrm flipH="1">
            <a:off x="762000" y="1536327"/>
            <a:ext cx="76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3172CDB-DB83-43BF-99D1-6E26B210B8B0}"/>
              </a:ext>
            </a:extLst>
          </p:cNvPr>
          <p:cNvCxnSpPr>
            <a:cxnSpLocks/>
          </p:cNvCxnSpPr>
          <p:nvPr/>
        </p:nvCxnSpPr>
        <p:spPr>
          <a:xfrm flipH="1">
            <a:off x="762000" y="1143659"/>
            <a:ext cx="7620000" cy="233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8823CE0-6C61-489D-AAA7-3735ABEEC0A1}"/>
              </a:ext>
            </a:extLst>
          </p:cNvPr>
          <p:cNvCxnSpPr>
            <a:cxnSpLocks/>
          </p:cNvCxnSpPr>
          <p:nvPr/>
        </p:nvCxnSpPr>
        <p:spPr>
          <a:xfrm flipH="1">
            <a:off x="762000" y="2679327"/>
            <a:ext cx="76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1870622-DF0F-47DE-888E-87C75C253E4A}"/>
              </a:ext>
            </a:extLst>
          </p:cNvPr>
          <p:cNvCxnSpPr>
            <a:cxnSpLocks/>
          </p:cNvCxnSpPr>
          <p:nvPr/>
        </p:nvCxnSpPr>
        <p:spPr>
          <a:xfrm flipH="1">
            <a:off x="762000" y="3060327"/>
            <a:ext cx="76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F406415-16AF-42D0-B7DE-0B080DB79BD4}"/>
              </a:ext>
            </a:extLst>
          </p:cNvPr>
          <p:cNvCxnSpPr>
            <a:cxnSpLocks/>
          </p:cNvCxnSpPr>
          <p:nvPr/>
        </p:nvCxnSpPr>
        <p:spPr>
          <a:xfrm flipH="1">
            <a:off x="796261" y="3822327"/>
            <a:ext cx="754482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A85C561-10D8-44A8-81E6-566FB9A8BA7D}"/>
              </a:ext>
            </a:extLst>
          </p:cNvPr>
          <p:cNvCxnSpPr>
            <a:cxnSpLocks/>
          </p:cNvCxnSpPr>
          <p:nvPr/>
        </p:nvCxnSpPr>
        <p:spPr>
          <a:xfrm flipH="1">
            <a:off x="762000" y="4203327"/>
            <a:ext cx="76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4E83DD0-D4C0-4150-B2D7-73E1169EC954}"/>
              </a:ext>
            </a:extLst>
          </p:cNvPr>
          <p:cNvCxnSpPr>
            <a:stCxn id="45" idx="0"/>
            <a:endCxn id="61" idx="7"/>
          </p:cNvCxnSpPr>
          <p:nvPr/>
        </p:nvCxnSpPr>
        <p:spPr>
          <a:xfrm flipH="1">
            <a:off x="4593361" y="1102259"/>
            <a:ext cx="2283689" cy="4610676"/>
          </a:xfrm>
          <a:prstGeom prst="straightConnector1">
            <a:avLst/>
          </a:prstGeom>
          <a:ln w="57150">
            <a:solidFill>
              <a:srgbClr val="7030A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F30393C-C7CC-4A14-81B5-EED19ED1CED1}"/>
              </a:ext>
            </a:extLst>
          </p:cNvPr>
          <p:cNvCxnSpPr>
            <a:stCxn id="44" idx="4"/>
            <a:endCxn id="59" idx="7"/>
          </p:cNvCxnSpPr>
          <p:nvPr/>
        </p:nvCxnSpPr>
        <p:spPr>
          <a:xfrm flipH="1">
            <a:off x="4231412" y="1205672"/>
            <a:ext cx="2270080" cy="447117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lowchart: Connector 38">
            <a:extLst>
              <a:ext uri="{FF2B5EF4-FFF2-40B4-BE49-F238E27FC236}">
                <a16:creationId xmlns:a16="http://schemas.microsoft.com/office/drawing/2014/main" id="{589E4AC7-79E1-4FCC-BC03-6E32719A2978}"/>
              </a:ext>
            </a:extLst>
          </p:cNvPr>
          <p:cNvSpPr/>
          <p:nvPr/>
        </p:nvSpPr>
        <p:spPr>
          <a:xfrm>
            <a:off x="5295900" y="4127127"/>
            <a:ext cx="114300" cy="106135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lowchart: Connector 39">
            <a:extLst>
              <a:ext uri="{FF2B5EF4-FFF2-40B4-BE49-F238E27FC236}">
                <a16:creationId xmlns:a16="http://schemas.microsoft.com/office/drawing/2014/main" id="{D6AED9DC-6A39-4610-83EF-3B35C6FBA06D}"/>
              </a:ext>
            </a:extLst>
          </p:cNvPr>
          <p:cNvSpPr/>
          <p:nvPr/>
        </p:nvSpPr>
        <p:spPr>
          <a:xfrm>
            <a:off x="5676900" y="3388259"/>
            <a:ext cx="114300" cy="106135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owchart: Connector 40">
            <a:extLst>
              <a:ext uri="{FF2B5EF4-FFF2-40B4-BE49-F238E27FC236}">
                <a16:creationId xmlns:a16="http://schemas.microsoft.com/office/drawing/2014/main" id="{4F0E9C6A-69F6-46AD-AD53-D83169E7F340}"/>
              </a:ext>
            </a:extLst>
          </p:cNvPr>
          <p:cNvSpPr/>
          <p:nvPr/>
        </p:nvSpPr>
        <p:spPr>
          <a:xfrm>
            <a:off x="6057900" y="2619618"/>
            <a:ext cx="114300" cy="106135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owchart: Connector 41">
            <a:extLst>
              <a:ext uri="{FF2B5EF4-FFF2-40B4-BE49-F238E27FC236}">
                <a16:creationId xmlns:a16="http://schemas.microsoft.com/office/drawing/2014/main" id="{51149F55-0ADB-4499-9025-91A72937C5B2}"/>
              </a:ext>
            </a:extLst>
          </p:cNvPr>
          <p:cNvSpPr/>
          <p:nvPr/>
        </p:nvSpPr>
        <p:spPr>
          <a:xfrm>
            <a:off x="5295900" y="3382815"/>
            <a:ext cx="114300" cy="106135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owchart: Connector 42">
            <a:extLst>
              <a:ext uri="{FF2B5EF4-FFF2-40B4-BE49-F238E27FC236}">
                <a16:creationId xmlns:a16="http://schemas.microsoft.com/office/drawing/2014/main" id="{84AD063E-C4B9-4B6D-9913-45C8CA99891D}"/>
              </a:ext>
            </a:extLst>
          </p:cNvPr>
          <p:cNvSpPr/>
          <p:nvPr/>
        </p:nvSpPr>
        <p:spPr>
          <a:xfrm>
            <a:off x="6057900" y="1841127"/>
            <a:ext cx="114300" cy="106135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owchart: Connector 43">
            <a:extLst>
              <a:ext uri="{FF2B5EF4-FFF2-40B4-BE49-F238E27FC236}">
                <a16:creationId xmlns:a16="http://schemas.microsoft.com/office/drawing/2014/main" id="{3430A714-C12E-428F-B2C1-A7B7507E5773}"/>
              </a:ext>
            </a:extLst>
          </p:cNvPr>
          <p:cNvSpPr/>
          <p:nvPr/>
        </p:nvSpPr>
        <p:spPr>
          <a:xfrm>
            <a:off x="6444342" y="1099537"/>
            <a:ext cx="114300" cy="106135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Flowchart: Connector 44">
            <a:extLst>
              <a:ext uri="{FF2B5EF4-FFF2-40B4-BE49-F238E27FC236}">
                <a16:creationId xmlns:a16="http://schemas.microsoft.com/office/drawing/2014/main" id="{136EDB9F-212B-4F58-B8DD-208903BABEBE}"/>
              </a:ext>
            </a:extLst>
          </p:cNvPr>
          <p:cNvSpPr/>
          <p:nvPr/>
        </p:nvSpPr>
        <p:spPr>
          <a:xfrm>
            <a:off x="6819900" y="1102259"/>
            <a:ext cx="114300" cy="106135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542953C-5010-47A5-82F2-18E173C6AF60}"/>
              </a:ext>
            </a:extLst>
          </p:cNvPr>
          <p:cNvSpPr txBox="1"/>
          <p:nvPr/>
        </p:nvSpPr>
        <p:spPr>
          <a:xfrm>
            <a:off x="4150090" y="3375307"/>
            <a:ext cx="421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EA8E1FC-7ABD-499E-AA24-62FDEB63CD3A}"/>
              </a:ext>
            </a:extLst>
          </p:cNvPr>
          <p:cNvSpPr txBox="1"/>
          <p:nvPr/>
        </p:nvSpPr>
        <p:spPr>
          <a:xfrm>
            <a:off x="372747" y="3388259"/>
            <a:ext cx="423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X</a:t>
            </a:r>
            <a:r>
              <a:rPr lang="en-US" sz="2800" baseline="30000" dirty="0"/>
              <a:t>'</a:t>
            </a:r>
            <a:endParaRPr lang="en-US" sz="28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4A8EF39-D045-4436-B4AA-A7DDDB9FC401}"/>
              </a:ext>
            </a:extLst>
          </p:cNvPr>
          <p:cNvSpPr txBox="1"/>
          <p:nvPr/>
        </p:nvSpPr>
        <p:spPr>
          <a:xfrm>
            <a:off x="8341090" y="3375307"/>
            <a:ext cx="340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x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F0B8DD4-D26D-480A-B5E4-38AF3B1A1E19}"/>
              </a:ext>
            </a:extLst>
          </p:cNvPr>
          <p:cNvSpPr txBox="1"/>
          <p:nvPr/>
        </p:nvSpPr>
        <p:spPr>
          <a:xfrm>
            <a:off x="4365006" y="698127"/>
            <a:ext cx="359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969FE55-ABE6-4304-8CEA-1965311FB4ED}"/>
              </a:ext>
            </a:extLst>
          </p:cNvPr>
          <p:cNvCxnSpPr>
            <a:cxnSpLocks/>
          </p:cNvCxnSpPr>
          <p:nvPr/>
        </p:nvCxnSpPr>
        <p:spPr>
          <a:xfrm flipH="1">
            <a:off x="796261" y="4953659"/>
            <a:ext cx="7585739" cy="2119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96C520E-E775-4D1E-A008-1F9455C8AA97}"/>
              </a:ext>
            </a:extLst>
          </p:cNvPr>
          <p:cNvCxnSpPr>
            <a:cxnSpLocks/>
          </p:cNvCxnSpPr>
          <p:nvPr/>
        </p:nvCxnSpPr>
        <p:spPr>
          <a:xfrm flipH="1">
            <a:off x="762000" y="4584327"/>
            <a:ext cx="76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C357DB0-B988-4C54-819D-82141849F0BA}"/>
              </a:ext>
            </a:extLst>
          </p:cNvPr>
          <p:cNvCxnSpPr>
            <a:cxnSpLocks/>
          </p:cNvCxnSpPr>
          <p:nvPr/>
        </p:nvCxnSpPr>
        <p:spPr>
          <a:xfrm flipH="1">
            <a:off x="762000" y="5346327"/>
            <a:ext cx="7620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2E453BEE-CC2B-40D7-885B-4AFD95EDB92D}"/>
              </a:ext>
            </a:extLst>
          </p:cNvPr>
          <p:cNvSpPr txBox="1"/>
          <p:nvPr/>
        </p:nvSpPr>
        <p:spPr>
          <a:xfrm>
            <a:off x="3276600" y="5346327"/>
            <a:ext cx="70403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–1,–6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05E4738-24F0-4D20-BE1C-16D10D113ABF}"/>
              </a:ext>
            </a:extLst>
          </p:cNvPr>
          <p:cNvSpPr txBox="1"/>
          <p:nvPr/>
        </p:nvSpPr>
        <p:spPr>
          <a:xfrm>
            <a:off x="3810000" y="4584327"/>
            <a:ext cx="58862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0,–4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74E97FB-DF96-4E65-B7E6-A717A6AF23A8}"/>
              </a:ext>
            </a:extLst>
          </p:cNvPr>
          <p:cNvSpPr txBox="1"/>
          <p:nvPr/>
        </p:nvSpPr>
        <p:spPr>
          <a:xfrm>
            <a:off x="4632194" y="3300595"/>
            <a:ext cx="47320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2,0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31E1F78-3A89-45C7-858F-4A8AE2CAF569}"/>
              </a:ext>
            </a:extLst>
          </p:cNvPr>
          <p:cNvSpPr txBox="1"/>
          <p:nvPr/>
        </p:nvSpPr>
        <p:spPr>
          <a:xfrm>
            <a:off x="5334000" y="1762596"/>
            <a:ext cx="47320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4,4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3A4F106-664A-4182-BDAF-9ABBB815E157}"/>
              </a:ext>
            </a:extLst>
          </p:cNvPr>
          <p:cNvSpPr txBox="1"/>
          <p:nvPr/>
        </p:nvSpPr>
        <p:spPr>
          <a:xfrm>
            <a:off x="5791200" y="1166995"/>
            <a:ext cx="47320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5,6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A5CEEB4-E637-49BF-BD21-29167C90A945}"/>
              </a:ext>
            </a:extLst>
          </p:cNvPr>
          <p:cNvCxnSpPr>
            <a:cxnSpLocks/>
          </p:cNvCxnSpPr>
          <p:nvPr/>
        </p:nvCxnSpPr>
        <p:spPr>
          <a:xfrm flipH="1" flipV="1">
            <a:off x="762000" y="5712935"/>
            <a:ext cx="7620000" cy="1439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Flowchart: Connector 58">
            <a:extLst>
              <a:ext uri="{FF2B5EF4-FFF2-40B4-BE49-F238E27FC236}">
                <a16:creationId xmlns:a16="http://schemas.microsoft.com/office/drawing/2014/main" id="{845BAF1E-50C8-40EA-A4D7-33095D3A3BBD}"/>
              </a:ext>
            </a:extLst>
          </p:cNvPr>
          <p:cNvSpPr/>
          <p:nvPr/>
        </p:nvSpPr>
        <p:spPr>
          <a:xfrm>
            <a:off x="4133851" y="5661307"/>
            <a:ext cx="114300" cy="106135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lowchart: Connector 59">
            <a:extLst>
              <a:ext uri="{FF2B5EF4-FFF2-40B4-BE49-F238E27FC236}">
                <a16:creationId xmlns:a16="http://schemas.microsoft.com/office/drawing/2014/main" id="{F40BAFD6-E8BA-4214-BDC2-61F0F359BEF7}"/>
              </a:ext>
            </a:extLst>
          </p:cNvPr>
          <p:cNvSpPr/>
          <p:nvPr/>
        </p:nvSpPr>
        <p:spPr>
          <a:xfrm>
            <a:off x="4505325" y="4935392"/>
            <a:ext cx="114300" cy="106135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lowchart: Connector 60">
            <a:extLst>
              <a:ext uri="{FF2B5EF4-FFF2-40B4-BE49-F238E27FC236}">
                <a16:creationId xmlns:a16="http://schemas.microsoft.com/office/drawing/2014/main" id="{DF579A0F-C3C9-4D4C-AA96-AD489D8A51CA}"/>
              </a:ext>
            </a:extLst>
          </p:cNvPr>
          <p:cNvSpPr/>
          <p:nvPr/>
        </p:nvSpPr>
        <p:spPr>
          <a:xfrm>
            <a:off x="4495800" y="5697392"/>
            <a:ext cx="114300" cy="106135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D280116-EAD2-4499-B21D-63197D0B3D0F}"/>
              </a:ext>
            </a:extLst>
          </p:cNvPr>
          <p:cNvSpPr txBox="1"/>
          <p:nvPr/>
        </p:nvSpPr>
        <p:spPr>
          <a:xfrm>
            <a:off x="4868797" y="5382173"/>
            <a:ext cx="58862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0,–6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77E472F-AD59-40DF-8FAF-C4D072CA733F}"/>
              </a:ext>
            </a:extLst>
          </p:cNvPr>
          <p:cNvSpPr txBox="1"/>
          <p:nvPr/>
        </p:nvSpPr>
        <p:spPr>
          <a:xfrm>
            <a:off x="5420688" y="4233262"/>
            <a:ext cx="58862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2,–2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AED99DB-70E5-4B45-9290-18358B9B0D1C}"/>
              </a:ext>
            </a:extLst>
          </p:cNvPr>
          <p:cNvSpPr txBox="1"/>
          <p:nvPr/>
        </p:nvSpPr>
        <p:spPr>
          <a:xfrm>
            <a:off x="5818092" y="3523752"/>
            <a:ext cx="47320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3,0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463CEBC-0F0B-412A-B887-6EE4B2BDAAAA}"/>
              </a:ext>
            </a:extLst>
          </p:cNvPr>
          <p:cNvSpPr txBox="1"/>
          <p:nvPr/>
        </p:nvSpPr>
        <p:spPr>
          <a:xfrm>
            <a:off x="6248400" y="2731587"/>
            <a:ext cx="47320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4,2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6A308C-696C-4B0B-AB7F-90B81891AF9A}"/>
              </a:ext>
            </a:extLst>
          </p:cNvPr>
          <p:cNvSpPr txBox="1"/>
          <p:nvPr/>
        </p:nvSpPr>
        <p:spPr>
          <a:xfrm>
            <a:off x="7021447" y="1181571"/>
            <a:ext cx="47320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6,6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0A373EE-0419-46A5-8AB7-E3C738C55846}"/>
              </a:ext>
            </a:extLst>
          </p:cNvPr>
          <p:cNvSpPr txBox="1"/>
          <p:nvPr/>
        </p:nvSpPr>
        <p:spPr>
          <a:xfrm>
            <a:off x="762001" y="482025"/>
            <a:ext cx="7620000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প্রদত্ত সমীকরন জোটের কোনো সমাধান নেই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7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00"/>
                            </p:stCondLst>
                            <p:childTnLst>
                              <p:par>
                                <p:cTn id="15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5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000"/>
                            </p:stCondLst>
                            <p:childTnLst>
                              <p:par>
                                <p:cTn id="16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500"/>
                            </p:stCondLst>
                            <p:childTnLst>
                              <p:par>
                                <p:cTn id="19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000"/>
                            </p:stCondLst>
                            <p:childTnLst>
                              <p:par>
                                <p:cTn id="19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3" grpId="0"/>
      <p:bldP spid="26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3" grpId="0" animBg="1"/>
      <p:bldP spid="54" grpId="0" animBg="1"/>
      <p:bldP spid="55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0F6600-3B68-4419-A6AB-54D0237B7314}"/>
              </a:ext>
            </a:extLst>
          </p:cNvPr>
          <p:cNvSpPr txBox="1"/>
          <p:nvPr/>
        </p:nvSpPr>
        <p:spPr>
          <a:xfrm>
            <a:off x="6536151" y="5739825"/>
            <a:ext cx="2049336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সমাধান নেই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724E8A-A1AF-4420-A844-94472A5536A1}"/>
              </a:ext>
            </a:extLst>
          </p:cNvPr>
          <p:cNvSpPr txBox="1"/>
          <p:nvPr/>
        </p:nvSpPr>
        <p:spPr>
          <a:xfrm>
            <a:off x="3392932" y="5739379"/>
            <a:ext cx="3167855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একটিমাত্র সমাধান আছে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D5530C-0F95-42C3-80C6-68C65B6D6D2E}"/>
              </a:ext>
            </a:extLst>
          </p:cNvPr>
          <p:cNvSpPr txBox="1"/>
          <p:nvPr/>
        </p:nvSpPr>
        <p:spPr>
          <a:xfrm>
            <a:off x="536862" y="5739825"/>
            <a:ext cx="2892138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অসংখ্য সমাধান আছে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6C0F516-E136-4753-B34A-7F98A7E34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12" y="1233487"/>
            <a:ext cx="8067675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230B0E1-EDC2-452C-894D-1DA3DB55487C}"/>
              </a:ext>
            </a:extLst>
          </p:cNvPr>
          <p:cNvCxnSpPr/>
          <p:nvPr/>
        </p:nvCxnSpPr>
        <p:spPr>
          <a:xfrm>
            <a:off x="5105400" y="3515737"/>
            <a:ext cx="0" cy="222364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6948E9A-9E3C-42B2-A481-26B7078B36ED}"/>
              </a:ext>
            </a:extLst>
          </p:cNvPr>
          <p:cNvCxnSpPr/>
          <p:nvPr/>
        </p:nvCxnSpPr>
        <p:spPr>
          <a:xfrm>
            <a:off x="7848600" y="3429000"/>
            <a:ext cx="0" cy="23108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168596F-A977-4DEF-A67D-0ABF8C258E95}"/>
              </a:ext>
            </a:extLst>
          </p:cNvPr>
          <p:cNvCxnSpPr/>
          <p:nvPr/>
        </p:nvCxnSpPr>
        <p:spPr>
          <a:xfrm>
            <a:off x="2200275" y="3657600"/>
            <a:ext cx="9525" cy="205488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169D588-8DD4-4D51-9323-3EA142C34861}"/>
              </a:ext>
            </a:extLst>
          </p:cNvPr>
          <p:cNvSpPr txBox="1"/>
          <p:nvPr/>
        </p:nvSpPr>
        <p:spPr>
          <a:xfrm>
            <a:off x="536862" y="384130"/>
            <a:ext cx="8048625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দ্বিমাত্রিক ধারনায় সমাধান যোগ্যতা নির্ণয়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47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val Callout 1">
            <a:extLst>
              <a:ext uri="{FF2B5EF4-FFF2-40B4-BE49-F238E27FC236}">
                <a16:creationId xmlns:a16="http://schemas.microsoft.com/office/drawing/2014/main" id="{E27C7CD0-08BB-44DE-A1F5-6AB3B42EBF10}"/>
              </a:ext>
            </a:extLst>
          </p:cNvPr>
          <p:cNvSpPr/>
          <p:nvPr/>
        </p:nvSpPr>
        <p:spPr>
          <a:xfrm>
            <a:off x="1371600" y="1828800"/>
            <a:ext cx="1295400" cy="1447800"/>
          </a:xfrm>
          <a:prstGeom prst="wedgeEllipseCallout">
            <a:avLst>
              <a:gd name="adj1" fmla="val 179984"/>
              <a:gd name="adj2" fmla="val 12393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2x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03A53F15-88F7-40C2-8FF3-55F9BF0D4084}"/>
              </a:ext>
            </a:extLst>
          </p:cNvPr>
          <p:cNvSpPr/>
          <p:nvPr/>
        </p:nvSpPr>
        <p:spPr>
          <a:xfrm>
            <a:off x="6629400" y="1676400"/>
            <a:ext cx="1295400" cy="1295400"/>
          </a:xfrm>
          <a:prstGeom prst="wedgeEllipseCallout">
            <a:avLst>
              <a:gd name="adj1" fmla="val -187359"/>
              <a:gd name="adj2" fmla="val 15254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3y</a:t>
            </a:r>
          </a:p>
        </p:txBody>
      </p:sp>
      <p:sp>
        <p:nvSpPr>
          <p:cNvPr id="5" name="Plus 4">
            <a:extLst>
              <a:ext uri="{FF2B5EF4-FFF2-40B4-BE49-F238E27FC236}">
                <a16:creationId xmlns:a16="http://schemas.microsoft.com/office/drawing/2014/main" id="{5E5653A9-CCD6-44AD-89B8-819CC32B3A27}"/>
              </a:ext>
            </a:extLst>
          </p:cNvPr>
          <p:cNvSpPr/>
          <p:nvPr/>
        </p:nvSpPr>
        <p:spPr>
          <a:xfrm>
            <a:off x="3886200" y="2609671"/>
            <a:ext cx="1295400" cy="1066800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DD654-71C6-4B9E-82FB-89A549EA80E1}"/>
              </a:ext>
            </a:extLst>
          </p:cNvPr>
          <p:cNvSpPr txBox="1"/>
          <p:nvPr/>
        </p:nvSpPr>
        <p:spPr bwMode="auto">
          <a:xfrm>
            <a:off x="914400" y="5048071"/>
            <a:ext cx="7391400" cy="1200329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2x + 3y = 8……………….</a:t>
            </a:r>
            <a:r>
              <a:rPr lang="bn-BD" sz="3600" dirty="0">
                <a:latin typeface="Times New Roman"/>
                <a:cs typeface="Times New Roman" pitchFamily="18" charset="0"/>
              </a:rPr>
              <a:t>(</a:t>
            </a:r>
            <a:r>
              <a:rPr lang="en-US" sz="3600" dirty="0">
                <a:latin typeface="Times New Roman"/>
                <a:cs typeface="Times New Roman"/>
              </a:rPr>
              <a:t>i</a:t>
            </a:r>
            <a:r>
              <a:rPr lang="en-US" sz="3600" dirty="0">
                <a:latin typeface="Times New Roman"/>
                <a:cs typeface="Times New Roman" pitchFamily="18" charset="0"/>
              </a:rPr>
              <a:t>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3600" dirty="0">
                <a:latin typeface="Times New Roman"/>
                <a:cs typeface="Times New Roman" pitchFamily="18" charset="0"/>
              </a:rPr>
              <a:t>  </a:t>
            </a:r>
            <a:r>
              <a:rPr lang="en-US" sz="3600" dirty="0">
                <a:latin typeface="Times New Roman"/>
                <a:cs typeface="Times New Roman" pitchFamily="18" charset="0"/>
              </a:rPr>
              <a:t>3x + 2y = 12………………(ii)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Callout 14">
            <a:extLst>
              <a:ext uri="{FF2B5EF4-FFF2-40B4-BE49-F238E27FC236}">
                <a16:creationId xmlns:a16="http://schemas.microsoft.com/office/drawing/2014/main" id="{04F6B982-EDF1-433A-B0C5-2DD081D836AB}"/>
              </a:ext>
            </a:extLst>
          </p:cNvPr>
          <p:cNvSpPr/>
          <p:nvPr/>
        </p:nvSpPr>
        <p:spPr>
          <a:xfrm>
            <a:off x="1559256" y="3679208"/>
            <a:ext cx="1295400" cy="1447800"/>
          </a:xfrm>
          <a:prstGeom prst="wedgeEllipseCallout">
            <a:avLst>
              <a:gd name="adj1" fmla="val 183471"/>
              <a:gd name="adj2" fmla="val -16561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3x</a:t>
            </a:r>
          </a:p>
        </p:txBody>
      </p:sp>
      <p:sp>
        <p:nvSpPr>
          <p:cNvPr id="8" name="Oval Callout 17">
            <a:extLst>
              <a:ext uri="{FF2B5EF4-FFF2-40B4-BE49-F238E27FC236}">
                <a16:creationId xmlns:a16="http://schemas.microsoft.com/office/drawing/2014/main" id="{8B57C9CA-106E-4C54-8B35-AC300A1313A5}"/>
              </a:ext>
            </a:extLst>
          </p:cNvPr>
          <p:cNvSpPr/>
          <p:nvPr/>
        </p:nvSpPr>
        <p:spPr>
          <a:xfrm>
            <a:off x="6400800" y="3491552"/>
            <a:ext cx="1295400" cy="1295400"/>
          </a:xfrm>
          <a:prstGeom prst="wedgeEllipseCallout">
            <a:avLst>
              <a:gd name="adj1" fmla="val -186687"/>
              <a:gd name="adj2" fmla="val -16375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2y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A18AEB1-E3D5-4F03-B616-9AE0C1FDE4A5}"/>
              </a:ext>
            </a:extLst>
          </p:cNvPr>
          <p:cNvSpPr/>
          <p:nvPr/>
        </p:nvSpPr>
        <p:spPr>
          <a:xfrm>
            <a:off x="3949337" y="3676471"/>
            <a:ext cx="1230086" cy="1219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BFF704A-6D3D-4566-BFDB-8D9C51619245}"/>
              </a:ext>
            </a:extLst>
          </p:cNvPr>
          <p:cNvSpPr/>
          <p:nvPr/>
        </p:nvSpPr>
        <p:spPr>
          <a:xfrm>
            <a:off x="3951514" y="1390471"/>
            <a:ext cx="1230086" cy="1219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0BA00E-85BF-414F-B9CB-72588F60A8DA}"/>
              </a:ext>
            </a:extLst>
          </p:cNvPr>
          <p:cNvSpPr txBox="1"/>
          <p:nvPr/>
        </p:nvSpPr>
        <p:spPr>
          <a:xfrm>
            <a:off x="914400" y="511314"/>
            <a:ext cx="7391400" cy="70788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বোর্ড অনুশীলন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83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6" presetClass="emph" presetSubtype="0" repeatCount="indefinite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5" grpId="1" animBg="1"/>
      <p:bldP spid="6" grpId="0" build="p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041C1AE-2FBE-4CFE-AF86-D7A486A92853}"/>
              </a:ext>
            </a:extLst>
          </p:cNvPr>
          <p:cNvSpPr txBox="1"/>
          <p:nvPr/>
        </p:nvSpPr>
        <p:spPr>
          <a:xfrm>
            <a:off x="685800" y="928926"/>
            <a:ext cx="784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সমীকরন (</a:t>
            </a:r>
            <a:r>
              <a:rPr lang="en-US" sz="4400" dirty="0" err="1">
                <a:latin typeface="Times New Roman"/>
                <a:cs typeface="Times New Roman"/>
              </a:rPr>
              <a:t>i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) থেকে পাই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592DC6-85CD-48DA-9723-9D50A10A3913}"/>
              </a:ext>
            </a:extLst>
          </p:cNvPr>
          <p:cNvSpPr txBox="1"/>
          <p:nvPr/>
        </p:nvSpPr>
        <p:spPr>
          <a:xfrm>
            <a:off x="685800" y="1698367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2x + 3y = 8</a:t>
            </a:r>
            <a:endParaRPr lang="bn-BD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3FECEC-ACE7-456E-B93B-DCCD9A297E9F}"/>
              </a:ext>
            </a:extLst>
          </p:cNvPr>
          <p:cNvSpPr txBox="1"/>
          <p:nvPr/>
        </p:nvSpPr>
        <p:spPr>
          <a:xfrm>
            <a:off x="2019868" y="2492633"/>
            <a:ext cx="4735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বা,</a:t>
            </a:r>
            <a:r>
              <a:rPr lang="bn-BD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3y = 8 </a:t>
            </a:r>
            <a:r>
              <a:rPr lang="en-US" sz="4000" dirty="0">
                <a:latin typeface="Times New Roman"/>
                <a:cs typeface="Times New Roman"/>
              </a:rPr>
              <a:t>− 2x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40DC2E4-E01B-44B7-B7AA-6C0C54CCF4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822652"/>
              </p:ext>
            </p:extLst>
          </p:nvPr>
        </p:nvGraphicFramePr>
        <p:xfrm>
          <a:off x="609600" y="4365367"/>
          <a:ext cx="8001000" cy="150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5184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−5</a:t>
                      </a:r>
                      <a:endParaRPr lang="en-US" sz="4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−2</a:t>
                      </a:r>
                      <a:endParaRPr lang="en-US" sz="4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latin typeface="Times New Roman"/>
                          <a:cs typeface="Times New Roman"/>
                        </a:rPr>
                        <a:t>−2</a:t>
                      </a:r>
                      <a:endParaRPr lang="en-US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05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D99DC5FC-18B5-4B86-9C29-63CE7E3C25A4}"/>
              </a:ext>
            </a:extLst>
          </p:cNvPr>
          <p:cNvSpPr/>
          <p:nvPr/>
        </p:nvSpPr>
        <p:spPr>
          <a:xfrm>
            <a:off x="685800" y="533400"/>
            <a:ext cx="7848600" cy="5638800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365497-3005-43BE-BCAA-6B793E6D9563}"/>
              </a:ext>
            </a:extLst>
          </p:cNvPr>
          <p:cNvSpPr txBox="1"/>
          <p:nvPr/>
        </p:nvSpPr>
        <p:spPr>
          <a:xfrm>
            <a:off x="1100958" y="685800"/>
            <a:ext cx="3634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সমীকরন (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ii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) থেকে পাই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F7B0F5-A1DF-434C-986D-88AA8BCC2523}"/>
              </a:ext>
            </a:extLst>
          </p:cNvPr>
          <p:cNvSpPr txBox="1"/>
          <p:nvPr/>
        </p:nvSpPr>
        <p:spPr>
          <a:xfrm>
            <a:off x="3240502" y="1433297"/>
            <a:ext cx="2550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3x + 2y = 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D6ABC5-C856-41ED-9B7D-323F6292B070}"/>
              </a:ext>
            </a:extLst>
          </p:cNvPr>
          <p:cNvSpPr txBox="1"/>
          <p:nvPr/>
        </p:nvSpPr>
        <p:spPr>
          <a:xfrm>
            <a:off x="2895856" y="2174276"/>
            <a:ext cx="2895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Times New Roman" pitchFamily="18" charset="0"/>
                <a:cs typeface="Times New Roman" pitchFamily="18" charset="0"/>
              </a:rPr>
              <a:t>বা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2y = 12– 3x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4310C4-29BF-4AAB-BEFC-FC62AD04BD24}"/>
              </a:ext>
            </a:extLst>
          </p:cNvPr>
          <p:cNvSpPr txBox="1"/>
          <p:nvPr/>
        </p:nvSpPr>
        <p:spPr>
          <a:xfrm>
            <a:off x="2895856" y="2874258"/>
            <a:ext cx="3456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Times New Roman" pitchFamily="18" charset="0"/>
                <a:cs typeface="Times New Roman" pitchFamily="18" charset="0"/>
              </a:rPr>
              <a:t>বা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, y = (12– 3x)÷2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1BCE959-08B2-4602-B517-8E5E72142B27}"/>
              </a:ext>
            </a:extLst>
          </p:cNvPr>
          <p:cNvGrpSpPr/>
          <p:nvPr/>
        </p:nvGrpSpPr>
        <p:grpSpPr>
          <a:xfrm>
            <a:off x="1524000" y="3810000"/>
            <a:ext cx="6400800" cy="1066800"/>
            <a:chOff x="990600" y="5029200"/>
            <a:chExt cx="6400800" cy="10668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FA28253-8F36-4B02-98B6-7E3FEB7053B7}"/>
                </a:ext>
              </a:extLst>
            </p:cNvPr>
            <p:cNvCxnSpPr/>
            <p:nvPr/>
          </p:nvCxnSpPr>
          <p:spPr>
            <a:xfrm>
              <a:off x="990600" y="5029200"/>
              <a:ext cx="6400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662E1A1-3BAE-40BD-ACD5-4539562A4862}"/>
                </a:ext>
              </a:extLst>
            </p:cNvPr>
            <p:cNvCxnSpPr/>
            <p:nvPr/>
          </p:nvCxnSpPr>
          <p:spPr>
            <a:xfrm>
              <a:off x="990600" y="5562600"/>
              <a:ext cx="6400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0EF0CA9-A39C-4EBF-9404-5863F9A6F141}"/>
                </a:ext>
              </a:extLst>
            </p:cNvPr>
            <p:cNvCxnSpPr/>
            <p:nvPr/>
          </p:nvCxnSpPr>
          <p:spPr>
            <a:xfrm>
              <a:off x="990600" y="6096000"/>
              <a:ext cx="6400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39E55BC-64F7-4FAF-80AD-0BC10AC5327B}"/>
                </a:ext>
              </a:extLst>
            </p:cNvPr>
            <p:cNvCxnSpPr/>
            <p:nvPr/>
          </p:nvCxnSpPr>
          <p:spPr>
            <a:xfrm>
              <a:off x="990600" y="5029200"/>
              <a:ext cx="0" cy="1066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3AE1748-D8F1-47FC-9729-881957988F39}"/>
                </a:ext>
              </a:extLst>
            </p:cNvPr>
            <p:cNvCxnSpPr/>
            <p:nvPr/>
          </p:nvCxnSpPr>
          <p:spPr>
            <a:xfrm>
              <a:off x="2057400" y="5029200"/>
              <a:ext cx="0" cy="1066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D4FB667-B479-4B12-9A46-D2A37A05BFA8}"/>
                </a:ext>
              </a:extLst>
            </p:cNvPr>
            <p:cNvCxnSpPr/>
            <p:nvPr/>
          </p:nvCxnSpPr>
          <p:spPr>
            <a:xfrm>
              <a:off x="3124200" y="5029200"/>
              <a:ext cx="0" cy="1066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D9F9E55-1D6F-43EA-A6AE-EB2D28ACA266}"/>
                </a:ext>
              </a:extLst>
            </p:cNvPr>
            <p:cNvCxnSpPr/>
            <p:nvPr/>
          </p:nvCxnSpPr>
          <p:spPr>
            <a:xfrm>
              <a:off x="4191000" y="5029200"/>
              <a:ext cx="0" cy="1066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3E8DE2A-62AC-4998-9BED-F2AD7D757CD4}"/>
                </a:ext>
              </a:extLst>
            </p:cNvPr>
            <p:cNvCxnSpPr/>
            <p:nvPr/>
          </p:nvCxnSpPr>
          <p:spPr>
            <a:xfrm>
              <a:off x="5257800" y="5029200"/>
              <a:ext cx="0" cy="1066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85B56F3-4B18-4289-8EAD-341723C851DE}"/>
                </a:ext>
              </a:extLst>
            </p:cNvPr>
            <p:cNvCxnSpPr/>
            <p:nvPr/>
          </p:nvCxnSpPr>
          <p:spPr>
            <a:xfrm>
              <a:off x="7391400" y="5029200"/>
              <a:ext cx="0" cy="1066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71F8A64-D9D9-4CBE-AE91-503225292BFA}"/>
                </a:ext>
              </a:extLst>
            </p:cNvPr>
            <p:cNvCxnSpPr/>
            <p:nvPr/>
          </p:nvCxnSpPr>
          <p:spPr>
            <a:xfrm>
              <a:off x="6324600" y="5029200"/>
              <a:ext cx="0" cy="10668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7C5A38E-6859-4DD0-9636-1637D0707883}"/>
              </a:ext>
            </a:extLst>
          </p:cNvPr>
          <p:cNvSpPr txBox="1"/>
          <p:nvPr/>
        </p:nvSpPr>
        <p:spPr>
          <a:xfrm>
            <a:off x="1524000" y="3733800"/>
            <a:ext cx="1045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D54588-71AA-4E40-A612-3584102E6187}"/>
              </a:ext>
            </a:extLst>
          </p:cNvPr>
          <p:cNvSpPr txBox="1"/>
          <p:nvPr/>
        </p:nvSpPr>
        <p:spPr>
          <a:xfrm>
            <a:off x="1524000" y="41910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3905D5-268C-4379-8790-4A45914EEAB5}"/>
              </a:ext>
            </a:extLst>
          </p:cNvPr>
          <p:cNvSpPr txBox="1"/>
          <p:nvPr/>
        </p:nvSpPr>
        <p:spPr>
          <a:xfrm>
            <a:off x="2590800" y="43434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9F1541-71DF-4BD4-BA87-FD655837E9CD}"/>
              </a:ext>
            </a:extLst>
          </p:cNvPr>
          <p:cNvSpPr txBox="1"/>
          <p:nvPr/>
        </p:nvSpPr>
        <p:spPr>
          <a:xfrm>
            <a:off x="2590800" y="375862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4D5DB4-3167-4A4A-A497-F80C48010BEA}"/>
              </a:ext>
            </a:extLst>
          </p:cNvPr>
          <p:cNvSpPr txBox="1"/>
          <p:nvPr/>
        </p:nvSpPr>
        <p:spPr>
          <a:xfrm>
            <a:off x="3668486" y="4335568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11475C-04B9-45C6-80FD-4C879C5E2A53}"/>
              </a:ext>
            </a:extLst>
          </p:cNvPr>
          <p:cNvSpPr txBox="1"/>
          <p:nvPr/>
        </p:nvSpPr>
        <p:spPr>
          <a:xfrm>
            <a:off x="3668486" y="375862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10554E-BBDC-4143-8746-3D7B774E7C2D}"/>
              </a:ext>
            </a:extLst>
          </p:cNvPr>
          <p:cNvSpPr txBox="1"/>
          <p:nvPr/>
        </p:nvSpPr>
        <p:spPr>
          <a:xfrm>
            <a:off x="4735286" y="431857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7CD575-9ABB-4E23-B9A8-F211AFF9C5DA}"/>
              </a:ext>
            </a:extLst>
          </p:cNvPr>
          <p:cNvSpPr txBox="1"/>
          <p:nvPr/>
        </p:nvSpPr>
        <p:spPr>
          <a:xfrm>
            <a:off x="4735286" y="375862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FCE9AF-C375-48FD-A9B9-91997DAD15E4}"/>
              </a:ext>
            </a:extLst>
          </p:cNvPr>
          <p:cNvSpPr txBox="1"/>
          <p:nvPr/>
        </p:nvSpPr>
        <p:spPr>
          <a:xfrm>
            <a:off x="5802086" y="431857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7DE0CC-D475-4060-B04D-9727175FF63F}"/>
              </a:ext>
            </a:extLst>
          </p:cNvPr>
          <p:cNvSpPr txBox="1"/>
          <p:nvPr/>
        </p:nvSpPr>
        <p:spPr>
          <a:xfrm>
            <a:off x="5802086" y="375862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–2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A394D6C-A334-43CE-960E-79367B76E5B2}"/>
              </a:ext>
            </a:extLst>
          </p:cNvPr>
          <p:cNvSpPr txBox="1"/>
          <p:nvPr/>
        </p:nvSpPr>
        <p:spPr>
          <a:xfrm>
            <a:off x="6847115" y="4343399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–3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248B36-F5F8-4710-8009-785E363B62E5}"/>
              </a:ext>
            </a:extLst>
          </p:cNvPr>
          <p:cNvSpPr txBox="1"/>
          <p:nvPr/>
        </p:nvSpPr>
        <p:spPr>
          <a:xfrm>
            <a:off x="6847115" y="3783449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2322FE7-E6E3-436F-B2BA-F91D8F57B12D}"/>
              </a:ext>
            </a:extLst>
          </p:cNvPr>
          <p:cNvSpPr txBox="1"/>
          <p:nvPr/>
        </p:nvSpPr>
        <p:spPr>
          <a:xfrm>
            <a:off x="1556117" y="5029200"/>
            <a:ext cx="63674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00050" indent="-400050" algn="ctr">
              <a:buAutoNum type="romanLcParenBoth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ও (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ii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) নং সমীকরণ হতে প্রাপ্ত বিন্দুগুলো </a:t>
            </a:r>
          </a:p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ছক কাগজে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স্থাপন করি এবং তাদের পরস্পর সংযুক্ত করি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36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0FC6030-68BE-4FA2-A56B-D6E639297692}"/>
              </a:ext>
            </a:extLst>
          </p:cNvPr>
          <p:cNvGrpSpPr/>
          <p:nvPr/>
        </p:nvGrpSpPr>
        <p:grpSpPr>
          <a:xfrm>
            <a:off x="415062" y="948076"/>
            <a:ext cx="5376648" cy="4995524"/>
            <a:chOff x="370114" y="343013"/>
            <a:chExt cx="5747657" cy="5620404"/>
          </a:xfrm>
        </p:grpSpPr>
        <p:pic>
          <p:nvPicPr>
            <p:cNvPr id="4" name="Picture 3" descr="10x10.gif">
              <a:extLst>
                <a:ext uri="{FF2B5EF4-FFF2-40B4-BE49-F238E27FC236}">
                  <a16:creationId xmlns:a16="http://schemas.microsoft.com/office/drawing/2014/main" id="{2C537D69-3285-4F02-B6BC-B70EB447AC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074" t="6791" r="5187" b="5134"/>
            <a:stretch/>
          </p:blipFill>
          <p:spPr>
            <a:xfrm>
              <a:off x="370114" y="389930"/>
              <a:ext cx="5747657" cy="557348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168F1F3-1F94-4B17-B939-2BD9614A4BF0}"/>
                </a:ext>
              </a:extLst>
            </p:cNvPr>
            <p:cNvSpPr txBox="1"/>
            <p:nvPr/>
          </p:nvSpPr>
          <p:spPr>
            <a:xfrm>
              <a:off x="5628477" y="2590800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X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4218A34-6B67-4A3C-A5ED-BA2665E5A308}"/>
                </a:ext>
              </a:extLst>
            </p:cNvPr>
            <p:cNvSpPr txBox="1"/>
            <p:nvPr/>
          </p:nvSpPr>
          <p:spPr>
            <a:xfrm>
              <a:off x="393832" y="2590800"/>
              <a:ext cx="5100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l-GR" sz="2400" dirty="0">
                  <a:latin typeface="Times New Roman"/>
                  <a:cs typeface="Times New Roman"/>
                </a:rPr>
                <a:t>΄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6C3CA4-589D-45A1-9266-85D8642FE91F}"/>
                </a:ext>
              </a:extLst>
            </p:cNvPr>
            <p:cNvSpPr txBox="1"/>
            <p:nvPr/>
          </p:nvSpPr>
          <p:spPr>
            <a:xfrm>
              <a:off x="3326316" y="343013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Y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226CB05-64A6-43F9-8C7F-651EBFB96B63}"/>
                </a:ext>
              </a:extLst>
            </p:cNvPr>
            <p:cNvSpPr txBox="1"/>
            <p:nvPr/>
          </p:nvSpPr>
          <p:spPr>
            <a:xfrm>
              <a:off x="3299924" y="5434190"/>
              <a:ext cx="5100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Times New Roman" pitchFamily="18" charset="0"/>
                  <a:cs typeface="Times New Roman" pitchFamily="18" charset="0"/>
                </a:rPr>
                <a:t>Y</a:t>
              </a:r>
              <a:r>
                <a:rPr lang="el-GR" sz="2400" dirty="0">
                  <a:latin typeface="Times New Roman"/>
                  <a:cs typeface="Times New Roman"/>
                </a:rPr>
                <a:t>΄</a:t>
              </a:r>
              <a:endParaRPr lang="en-US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0A97A4D-CFF6-400D-A78A-3DC493D9DE46}"/>
                </a:ext>
              </a:extLst>
            </p:cNvPr>
            <p:cNvSpPr txBox="1"/>
            <p:nvPr/>
          </p:nvSpPr>
          <p:spPr>
            <a:xfrm>
              <a:off x="2892562" y="3018125"/>
              <a:ext cx="3642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Times New Roman" pitchFamily="18" charset="0"/>
                  <a:cs typeface="Times New Roman" pitchFamily="18" charset="0"/>
                </a:rPr>
                <a:t>0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BF7297F-3E2E-49B9-B0ED-6A3E94CBD0FA}"/>
              </a:ext>
            </a:extLst>
          </p:cNvPr>
          <p:cNvSpPr txBox="1"/>
          <p:nvPr/>
        </p:nvSpPr>
        <p:spPr>
          <a:xfrm>
            <a:off x="5791200" y="1177498"/>
            <a:ext cx="2855163" cy="452431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ছক কাগজের প্রতিটি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ক্ষুদ্রতম বাহুর দৈর্ঘ্যকে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একক ধরে বিন্দুগুলো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স্থাপন করা হয়েছে।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অতঃপর বিন্দুগুলো যোগ করায় প্রাপ্ত  সরলরেখা দুটি  পরস্পর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bn-BD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বিন্দুতে 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ছেদ করেছে।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 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7FDD99F8-C946-4088-B2BB-2C21226DEA2C}"/>
              </a:ext>
            </a:extLst>
          </p:cNvPr>
          <p:cNvSpPr/>
          <p:nvPr/>
        </p:nvSpPr>
        <p:spPr>
          <a:xfrm>
            <a:off x="3962400" y="3276600"/>
            <a:ext cx="228600" cy="22860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F8909BD8-D58E-4E91-BA4B-BB3D15090158}"/>
              </a:ext>
            </a:extLst>
          </p:cNvPr>
          <p:cNvSpPr/>
          <p:nvPr/>
        </p:nvSpPr>
        <p:spPr>
          <a:xfrm>
            <a:off x="4724400" y="3796813"/>
            <a:ext cx="228600" cy="22860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A28CDDAA-8AD2-4569-9FAC-90FE16BA9428}"/>
              </a:ext>
            </a:extLst>
          </p:cNvPr>
          <p:cNvSpPr/>
          <p:nvPr/>
        </p:nvSpPr>
        <p:spPr>
          <a:xfrm>
            <a:off x="1794987" y="1911000"/>
            <a:ext cx="228600" cy="22860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FFD0788B-C1C3-4599-8F27-9879179506EA}"/>
              </a:ext>
            </a:extLst>
          </p:cNvPr>
          <p:cNvSpPr/>
          <p:nvPr/>
        </p:nvSpPr>
        <p:spPr>
          <a:xfrm>
            <a:off x="2484120" y="2384987"/>
            <a:ext cx="228600" cy="22860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D23130-137E-4E48-AB2C-A5CAE70D647C}"/>
              </a:ext>
            </a:extLst>
          </p:cNvPr>
          <p:cNvSpPr txBox="1"/>
          <p:nvPr/>
        </p:nvSpPr>
        <p:spPr>
          <a:xfrm>
            <a:off x="1123486" y="2036729"/>
            <a:ext cx="60305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Times New Roman"/>
                <a:cs typeface="Times New Roman"/>
              </a:rPr>
              <a:t>−5,6</a:t>
            </a:r>
            <a:endParaRPr lang="en-US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762820-2E73-424F-A921-243FEFC5C4F3}"/>
              </a:ext>
            </a:extLst>
          </p:cNvPr>
          <p:cNvSpPr txBox="1"/>
          <p:nvPr/>
        </p:nvSpPr>
        <p:spPr>
          <a:xfrm>
            <a:off x="1756423" y="2425213"/>
            <a:ext cx="60305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Times New Roman"/>
                <a:cs typeface="Times New Roman"/>
              </a:rPr>
              <a:t>−2,4</a:t>
            </a:r>
            <a:endParaRPr lang="en-US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78AAE8-1F5F-4DA0-ADA6-EF4493EB29DE}"/>
              </a:ext>
            </a:extLst>
          </p:cNvPr>
          <p:cNvSpPr txBox="1"/>
          <p:nvPr/>
        </p:nvSpPr>
        <p:spPr>
          <a:xfrm>
            <a:off x="5029200" y="3692226"/>
            <a:ext cx="6096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/>
                <a:cs typeface="Times New Roman"/>
              </a:rPr>
              <a:t>7,−2</a:t>
            </a:r>
            <a:endParaRPr lang="en-US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9C7517-4447-4F82-AC85-E5C7D9F103D5}"/>
              </a:ext>
            </a:extLst>
          </p:cNvPr>
          <p:cNvSpPr txBox="1"/>
          <p:nvPr/>
        </p:nvSpPr>
        <p:spPr>
          <a:xfrm>
            <a:off x="3733800" y="3568213"/>
            <a:ext cx="5334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/>
                <a:cs typeface="Times New Roman"/>
              </a:rPr>
              <a:t>4,0</a:t>
            </a:r>
            <a:endParaRPr lang="en-US" b="1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FCFC96E-1617-46D0-AB5C-708AA63909EF}"/>
              </a:ext>
            </a:extLst>
          </p:cNvPr>
          <p:cNvCxnSpPr/>
          <p:nvPr/>
        </p:nvCxnSpPr>
        <p:spPr>
          <a:xfrm>
            <a:off x="1066800" y="1506510"/>
            <a:ext cx="4457790" cy="2823703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0BD1657-B142-4D4A-9E02-AE0E2DC9DCCE}"/>
              </a:ext>
            </a:extLst>
          </p:cNvPr>
          <p:cNvCxnSpPr/>
          <p:nvPr/>
        </p:nvCxnSpPr>
        <p:spPr>
          <a:xfrm>
            <a:off x="2476500" y="1177498"/>
            <a:ext cx="2685666" cy="3762315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3355BC4-57EC-4E06-BD66-E7B48E38BEEC}"/>
              </a:ext>
            </a:extLst>
          </p:cNvPr>
          <p:cNvSpPr txBox="1"/>
          <p:nvPr/>
        </p:nvSpPr>
        <p:spPr>
          <a:xfrm>
            <a:off x="4191000" y="2877948"/>
            <a:ext cx="37221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</a:t>
            </a:r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76CE509E-521E-4558-94B1-CC4603832E34}"/>
              </a:ext>
            </a:extLst>
          </p:cNvPr>
          <p:cNvSpPr/>
          <p:nvPr/>
        </p:nvSpPr>
        <p:spPr>
          <a:xfrm>
            <a:off x="3505200" y="2653813"/>
            <a:ext cx="228600" cy="22860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A67F2B-35A2-4D87-891A-0F48D6BD8F9C}"/>
              </a:ext>
            </a:extLst>
          </p:cNvPr>
          <p:cNvSpPr txBox="1"/>
          <p:nvPr/>
        </p:nvSpPr>
        <p:spPr>
          <a:xfrm>
            <a:off x="3810000" y="2284481"/>
            <a:ext cx="47320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2,3</a:t>
            </a:r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5B260131-A40A-4711-A03B-B22EF837703A}"/>
              </a:ext>
            </a:extLst>
          </p:cNvPr>
          <p:cNvSpPr/>
          <p:nvPr/>
        </p:nvSpPr>
        <p:spPr>
          <a:xfrm>
            <a:off x="2971800" y="1891813"/>
            <a:ext cx="228600" cy="22860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5E241C-FE35-4245-B3F2-1F8EDB189B2C}"/>
              </a:ext>
            </a:extLst>
          </p:cNvPr>
          <p:cNvSpPr txBox="1"/>
          <p:nvPr/>
        </p:nvSpPr>
        <p:spPr>
          <a:xfrm>
            <a:off x="3276600" y="1683811"/>
            <a:ext cx="47320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0,6</a:t>
            </a:r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E3AB9522-D9EB-4C80-86D3-45BAA4B962C0}"/>
              </a:ext>
            </a:extLst>
          </p:cNvPr>
          <p:cNvSpPr/>
          <p:nvPr/>
        </p:nvSpPr>
        <p:spPr>
          <a:xfrm>
            <a:off x="2476500" y="1277910"/>
            <a:ext cx="228600" cy="22860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F55DE3-AC4D-4D1C-944F-5014582D4551}"/>
              </a:ext>
            </a:extLst>
          </p:cNvPr>
          <p:cNvSpPr txBox="1"/>
          <p:nvPr/>
        </p:nvSpPr>
        <p:spPr>
          <a:xfrm>
            <a:off x="1729276" y="1167991"/>
            <a:ext cx="58862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–2,9</a:t>
            </a:r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6E5F1378-F47A-481E-BC85-49D233761D1C}"/>
              </a:ext>
            </a:extLst>
          </p:cNvPr>
          <p:cNvSpPr/>
          <p:nvPr/>
        </p:nvSpPr>
        <p:spPr>
          <a:xfrm>
            <a:off x="4419600" y="3949213"/>
            <a:ext cx="228600" cy="228600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7B922B-7B43-40A1-ABF1-E206431B7934}"/>
              </a:ext>
            </a:extLst>
          </p:cNvPr>
          <p:cNvSpPr txBox="1"/>
          <p:nvPr/>
        </p:nvSpPr>
        <p:spPr>
          <a:xfrm>
            <a:off x="4191000" y="4330213"/>
            <a:ext cx="58862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6,–3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CEFF449-821D-40EA-9ABC-A594F1DDB916}"/>
              </a:ext>
            </a:extLst>
          </p:cNvPr>
          <p:cNvSpPr/>
          <p:nvPr/>
        </p:nvSpPr>
        <p:spPr>
          <a:xfrm>
            <a:off x="650037" y="5816025"/>
            <a:ext cx="8036763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P = ( 4,0 )</a:t>
            </a:r>
            <a:r>
              <a:rPr lang="bn-BD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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নির্ণেয় সমাধান,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x,y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) = ( 4,0 )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83B488C-3B1A-4E00-8A29-476775587452}"/>
              </a:ext>
            </a:extLst>
          </p:cNvPr>
          <p:cNvSpPr/>
          <p:nvPr/>
        </p:nvSpPr>
        <p:spPr>
          <a:xfrm>
            <a:off x="609600" y="457200"/>
            <a:ext cx="8036763" cy="58477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সঙ্গতিপূর্ণ ও পরস্পর অনির্ভরশীল সমীকরন জোটের লেখচিত্র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59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6F7565-AEE1-4112-8D98-A07454665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2" y="1295400"/>
            <a:ext cx="8077198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BB79B0-AF81-400A-9514-AF887855E271}"/>
              </a:ext>
            </a:extLst>
          </p:cNvPr>
          <p:cNvSpPr txBox="1"/>
          <p:nvPr/>
        </p:nvSpPr>
        <p:spPr>
          <a:xfrm>
            <a:off x="876300" y="333991"/>
            <a:ext cx="7391400" cy="1015663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B41B9B-B404-4521-B66A-4C089E47C172}"/>
              </a:ext>
            </a:extLst>
          </p:cNvPr>
          <p:cNvSpPr txBox="1"/>
          <p:nvPr/>
        </p:nvSpPr>
        <p:spPr>
          <a:xfrm>
            <a:off x="1009650" y="5638800"/>
            <a:ext cx="7391400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গাড়ী দুটির মিলিত বিন্দুর স্থানাঙ্ক কত?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90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5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B3B3D3-0936-44DD-8BD6-F1A018DBEDCD}"/>
              </a:ext>
            </a:extLst>
          </p:cNvPr>
          <p:cNvSpPr txBox="1"/>
          <p:nvPr/>
        </p:nvSpPr>
        <p:spPr>
          <a:xfrm>
            <a:off x="835925" y="355903"/>
            <a:ext cx="7467601" cy="101566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DD4E1D-B516-4366-BCDF-7CBEE5581D9E}"/>
              </a:ext>
            </a:extLst>
          </p:cNvPr>
          <p:cNvSpPr txBox="1"/>
          <p:nvPr/>
        </p:nvSpPr>
        <p:spPr>
          <a:xfrm>
            <a:off x="835925" y="5243370"/>
            <a:ext cx="7467601" cy="1200329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5x </a:t>
            </a:r>
            <a:r>
              <a:rPr lang="en-US" sz="3600" dirty="0">
                <a:latin typeface="Times New Roman"/>
                <a:cs typeface="Times New Roman"/>
              </a:rPr>
              <a:t>+ 3y = 12, </a:t>
            </a:r>
            <a:r>
              <a:rPr lang="bn-IN" sz="3600" dirty="0">
                <a:latin typeface="Times New Roman"/>
                <a:cs typeface="Times New Roman"/>
              </a:rPr>
              <a:t> </a:t>
            </a:r>
            <a:r>
              <a:rPr lang="en-US" sz="3600" dirty="0">
                <a:latin typeface="Times New Roman"/>
                <a:cs typeface="Times New Roman"/>
              </a:rPr>
              <a:t>3x + y = 6</a:t>
            </a:r>
          </a:p>
          <a:p>
            <a:pPr algn="ctr"/>
            <a:r>
              <a:rPr lang="en-US" sz="3600" dirty="0">
                <a:latin typeface="Times New Roman"/>
                <a:cs typeface="Times New Roman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লেখচিত্রের সাহায্যে সমাধান কর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08D61A6-65BE-4DD5-B19F-1D2F38659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1600200"/>
            <a:ext cx="7620000" cy="344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AE545D3-26D8-44DB-9A39-4F87495E1D9E}"/>
              </a:ext>
            </a:extLst>
          </p:cNvPr>
          <p:cNvCxnSpPr>
            <a:stCxn id="5" idx="0"/>
            <a:endCxn id="5" idx="2"/>
          </p:cNvCxnSpPr>
          <p:nvPr/>
        </p:nvCxnSpPr>
        <p:spPr>
          <a:xfrm>
            <a:off x="4572001" y="1600200"/>
            <a:ext cx="0" cy="3443288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C948241-B01A-450C-B4B9-A97466BA03B8}"/>
              </a:ext>
            </a:extLst>
          </p:cNvPr>
          <p:cNvCxnSpPr>
            <a:stCxn id="5" idx="3"/>
            <a:endCxn id="5" idx="1"/>
          </p:cNvCxnSpPr>
          <p:nvPr/>
        </p:nvCxnSpPr>
        <p:spPr>
          <a:xfrm flipH="1">
            <a:off x="762001" y="3321844"/>
            <a:ext cx="7620000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776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14by14 axes.jpg">
            <a:extLst>
              <a:ext uri="{FF2B5EF4-FFF2-40B4-BE49-F238E27FC236}">
                <a16:creationId xmlns:a16="http://schemas.microsoft.com/office/drawing/2014/main" id="{3030772E-1B97-41C8-B735-665F7E4B8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608892"/>
            <a:ext cx="4114800" cy="3883172"/>
          </a:xfrm>
          <a:prstGeom prst="rect">
            <a:avLst/>
          </a:prstGeom>
        </p:spPr>
      </p:pic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59EEC5B6-3ED9-47F8-AEEB-12017F14BDA0}"/>
              </a:ext>
            </a:extLst>
          </p:cNvPr>
          <p:cNvSpPr/>
          <p:nvPr/>
        </p:nvSpPr>
        <p:spPr>
          <a:xfrm>
            <a:off x="3657600" y="2370892"/>
            <a:ext cx="304800" cy="3048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C7ABF21A-8A4A-4F05-9157-05F9289F8AF7}"/>
              </a:ext>
            </a:extLst>
          </p:cNvPr>
          <p:cNvSpPr/>
          <p:nvPr/>
        </p:nvSpPr>
        <p:spPr>
          <a:xfrm>
            <a:off x="5985510" y="2411730"/>
            <a:ext cx="304800" cy="3048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609E20CD-C85C-4CAF-91AA-CAD9E55876E7}"/>
              </a:ext>
            </a:extLst>
          </p:cNvPr>
          <p:cNvSpPr/>
          <p:nvPr/>
        </p:nvSpPr>
        <p:spPr>
          <a:xfrm>
            <a:off x="5715000" y="4352092"/>
            <a:ext cx="304800" cy="3048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C70101-8BF9-4F38-A2E1-FD3158C0915E}"/>
              </a:ext>
            </a:extLst>
          </p:cNvPr>
          <p:cNvSpPr/>
          <p:nvPr/>
        </p:nvSpPr>
        <p:spPr>
          <a:xfrm>
            <a:off x="7251333" y="2210187"/>
            <a:ext cx="1184910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5,4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A19302-8F57-4800-AA59-05044A133F43}"/>
              </a:ext>
            </a:extLst>
          </p:cNvPr>
          <p:cNvSpPr/>
          <p:nvPr/>
        </p:nvSpPr>
        <p:spPr>
          <a:xfrm>
            <a:off x="1066800" y="2169349"/>
            <a:ext cx="1403407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Times New Roman"/>
                <a:cs typeface="Times New Roman"/>
              </a:rPr>
              <a:t>−4,4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B90190-0515-45E4-A782-35965F6E3DC5}"/>
              </a:ext>
            </a:extLst>
          </p:cNvPr>
          <p:cNvSpPr/>
          <p:nvPr/>
        </p:nvSpPr>
        <p:spPr>
          <a:xfrm>
            <a:off x="7217043" y="4150549"/>
            <a:ext cx="1219200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4,</a:t>
            </a:r>
            <a:r>
              <a:rPr lang="en-US" sz="4000" dirty="0">
                <a:latin typeface="Times New Roman"/>
                <a:cs typeface="Times New Roman"/>
              </a:rPr>
              <a:t>−4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431897-E90D-4CC3-83BB-758CF46D1CCF}"/>
              </a:ext>
            </a:extLst>
          </p:cNvPr>
          <p:cNvSpPr/>
          <p:nvPr/>
        </p:nvSpPr>
        <p:spPr>
          <a:xfrm>
            <a:off x="1066800" y="4352092"/>
            <a:ext cx="1447800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Times New Roman"/>
                <a:cs typeface="Times New Roman"/>
              </a:rPr>
              <a:t>−4,−5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8067E5-F4C9-4CDC-A97E-A1F30E169025}"/>
              </a:ext>
            </a:extLst>
          </p:cNvPr>
          <p:cNvSpPr txBox="1"/>
          <p:nvPr/>
        </p:nvSpPr>
        <p:spPr>
          <a:xfrm>
            <a:off x="4671943" y="1118105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A64BBA-0B82-42F3-9418-81B62BE983A1}"/>
              </a:ext>
            </a:extLst>
          </p:cNvPr>
          <p:cNvSpPr txBox="1"/>
          <p:nvPr/>
        </p:nvSpPr>
        <p:spPr>
          <a:xfrm>
            <a:off x="2286001" y="3377625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b="1" dirty="0">
                <a:latin typeface="Times New Roman"/>
                <a:cs typeface="Times New Roman"/>
              </a:rPr>
              <a:t>′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146E47-38AE-4434-8AC3-118DF84B7062}"/>
              </a:ext>
            </a:extLst>
          </p:cNvPr>
          <p:cNvSpPr txBox="1"/>
          <p:nvPr/>
        </p:nvSpPr>
        <p:spPr>
          <a:xfrm>
            <a:off x="4671943" y="5295838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2800" b="1" dirty="0">
                <a:latin typeface="Times New Roman"/>
                <a:cs typeface="Times New Roman"/>
              </a:rPr>
              <a:t>′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8FE475-00B2-451E-9149-01A34022B5D4}"/>
              </a:ext>
            </a:extLst>
          </p:cNvPr>
          <p:cNvSpPr txBox="1"/>
          <p:nvPr/>
        </p:nvSpPr>
        <p:spPr>
          <a:xfrm>
            <a:off x="6858000" y="3361492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34AF1A-0116-4644-B49A-D73F33A0CEDC}"/>
              </a:ext>
            </a:extLst>
          </p:cNvPr>
          <p:cNvSpPr/>
          <p:nvPr/>
        </p:nvSpPr>
        <p:spPr>
          <a:xfrm>
            <a:off x="1066801" y="5638800"/>
            <a:ext cx="7369442" cy="64633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এক ক্ষুদ্রতম ঘরকে একক ধরা হয়েছে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F2B174-2390-4876-9D99-7C46364D91EC}"/>
              </a:ext>
            </a:extLst>
          </p:cNvPr>
          <p:cNvSpPr/>
          <p:nvPr/>
        </p:nvSpPr>
        <p:spPr>
          <a:xfrm>
            <a:off x="987222" y="297606"/>
            <a:ext cx="7369442" cy="1107996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6600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539EA2A-55F1-4687-BCEA-BEBA49659636}"/>
              </a:ext>
            </a:extLst>
          </p:cNvPr>
          <p:cNvCxnSpPr>
            <a:endCxn id="7" idx="1"/>
          </p:cNvCxnSpPr>
          <p:nvPr/>
        </p:nvCxnSpPr>
        <p:spPr>
          <a:xfrm flipV="1">
            <a:off x="6240780" y="2564130"/>
            <a:ext cx="1010553" cy="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E324D2D-47D5-48BA-A3B6-8B2DE42D1DF2}"/>
              </a:ext>
            </a:extLst>
          </p:cNvPr>
          <p:cNvCxnSpPr/>
          <p:nvPr/>
        </p:nvCxnSpPr>
        <p:spPr>
          <a:xfrm flipV="1">
            <a:off x="6019800" y="4504492"/>
            <a:ext cx="1143000" cy="381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B137A36E-72A4-4E04-878B-A57EA90F3296}"/>
              </a:ext>
            </a:extLst>
          </p:cNvPr>
          <p:cNvSpPr/>
          <p:nvPr/>
        </p:nvSpPr>
        <p:spPr>
          <a:xfrm>
            <a:off x="3665220" y="4553635"/>
            <a:ext cx="304800" cy="30480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022183E-4022-406B-ADBB-21DD2C0C6E7F}"/>
              </a:ext>
            </a:extLst>
          </p:cNvPr>
          <p:cNvCxnSpPr/>
          <p:nvPr/>
        </p:nvCxnSpPr>
        <p:spPr>
          <a:xfrm flipV="1">
            <a:off x="2514600" y="4752827"/>
            <a:ext cx="1143000" cy="3811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38EA4E2-3C16-4194-B5C4-8402B86FDAF4}"/>
              </a:ext>
            </a:extLst>
          </p:cNvPr>
          <p:cNvCxnSpPr/>
          <p:nvPr/>
        </p:nvCxnSpPr>
        <p:spPr>
          <a:xfrm flipV="1">
            <a:off x="2470207" y="2560319"/>
            <a:ext cx="1143000" cy="3811"/>
          </a:xfrm>
          <a:prstGeom prst="straightConnector1">
            <a:avLst/>
          </a:prstGeom>
          <a:ln w="127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30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 animBg="1"/>
      <p:bldP spid="17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3882D69-BD4B-48F7-A7F7-AAEF6FEF3CC6}"/>
              </a:ext>
            </a:extLst>
          </p:cNvPr>
          <p:cNvGrpSpPr/>
          <p:nvPr/>
        </p:nvGrpSpPr>
        <p:grpSpPr>
          <a:xfrm>
            <a:off x="685800" y="2286000"/>
            <a:ext cx="7848600" cy="1448594"/>
            <a:chOff x="304800" y="3733800"/>
            <a:chExt cx="8305800" cy="1448594"/>
          </a:xfrm>
          <a:noFill/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C6A0D43-89D0-4BE8-B87B-92970D9069B8}"/>
                </a:ext>
              </a:extLst>
            </p:cNvPr>
            <p:cNvGrpSpPr/>
            <p:nvPr/>
          </p:nvGrpSpPr>
          <p:grpSpPr>
            <a:xfrm>
              <a:off x="304800" y="3733800"/>
              <a:ext cx="8305800" cy="1448594"/>
              <a:chOff x="304800" y="3886200"/>
              <a:chExt cx="8305800" cy="1448594"/>
            </a:xfrm>
            <a:grpFill/>
          </p:grpSpPr>
          <p:sp>
            <p:nvSpPr>
              <p:cNvPr id="6" name="Rounded Rectangle 22">
                <a:extLst>
                  <a:ext uri="{FF2B5EF4-FFF2-40B4-BE49-F238E27FC236}">
                    <a16:creationId xmlns:a16="http://schemas.microsoft.com/office/drawing/2014/main" id="{B9448FE8-E5D7-4875-A7EC-7BD968C0533F}"/>
                  </a:ext>
                </a:extLst>
              </p:cNvPr>
              <p:cNvSpPr/>
              <p:nvPr/>
            </p:nvSpPr>
            <p:spPr>
              <a:xfrm>
                <a:off x="304800" y="3886200"/>
                <a:ext cx="8305800" cy="1447800"/>
              </a:xfrm>
              <a:prstGeom prst="roundRect">
                <a:avLst>
                  <a:gd name="adj" fmla="val 0"/>
                </a:avLst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6F38927F-E2CC-4721-9697-174F6AD7F74B}"/>
                  </a:ext>
                </a:extLst>
              </p:cNvPr>
              <p:cNvSpPr/>
              <p:nvPr/>
            </p:nvSpPr>
            <p:spPr>
              <a:xfrm>
                <a:off x="533400" y="4114800"/>
                <a:ext cx="1066800" cy="1066800"/>
              </a:xfrm>
              <a:prstGeom prst="flowChartConnector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00" dirty="0" err="1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i</a:t>
                </a:r>
                <a:endParaRPr lang="en-US" sz="6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B573296A-567E-4086-83B2-8C5BC0F4F9B4}"/>
                  </a:ext>
                </a:extLst>
              </p:cNvPr>
              <p:cNvCxnSpPr/>
              <p:nvPr/>
            </p:nvCxnSpPr>
            <p:spPr>
              <a:xfrm rot="5400000">
                <a:off x="1105297" y="4610497"/>
                <a:ext cx="1447006" cy="1588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EEFE0DE1-FC0C-4319-B28A-291A06062E02}"/>
                  </a:ext>
                </a:extLst>
              </p:cNvPr>
              <p:cNvCxnSpPr/>
              <p:nvPr/>
            </p:nvCxnSpPr>
            <p:spPr>
              <a:xfrm rot="5400000">
                <a:off x="2401094" y="4610100"/>
                <a:ext cx="1447800" cy="1588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70B3294-CCA6-4031-AE76-1E3D8518129F}"/>
                  </a:ext>
                </a:extLst>
              </p:cNvPr>
              <p:cNvCxnSpPr/>
              <p:nvPr/>
            </p:nvCxnSpPr>
            <p:spPr>
              <a:xfrm rot="5400000">
                <a:off x="3772694" y="4609306"/>
                <a:ext cx="1447800" cy="1588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3649689-9A7F-41CF-9047-146552379885}"/>
                  </a:ext>
                </a:extLst>
              </p:cNvPr>
              <p:cNvCxnSpPr/>
              <p:nvPr/>
            </p:nvCxnSpPr>
            <p:spPr>
              <a:xfrm rot="5400000">
                <a:off x="5218906" y="4609306"/>
                <a:ext cx="1447800" cy="1588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0F35FF0-CDD5-4609-B246-33AFB98952A7}"/>
                  </a:ext>
                </a:extLst>
              </p:cNvPr>
              <p:cNvCxnSpPr/>
              <p:nvPr/>
            </p:nvCxnSpPr>
            <p:spPr>
              <a:xfrm rot="5400000">
                <a:off x="6515894" y="4609306"/>
                <a:ext cx="1447800" cy="1588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6E332FB-1B8D-41B4-88EB-74D2CD051A98}"/>
                </a:ext>
              </a:extLst>
            </p:cNvPr>
            <p:cNvCxnSpPr/>
            <p:nvPr/>
          </p:nvCxnSpPr>
          <p:spPr>
            <a:xfrm>
              <a:off x="1828800" y="4495800"/>
              <a:ext cx="6781800" cy="1588"/>
            </a:xfrm>
            <a:prstGeom prst="line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1E4AFDCA-7D28-4282-943C-83CF5DFE85E1}"/>
              </a:ext>
            </a:extLst>
          </p:cNvPr>
          <p:cNvSpPr/>
          <p:nvPr/>
        </p:nvSpPr>
        <p:spPr>
          <a:xfrm>
            <a:off x="3351506" y="2304695"/>
            <a:ext cx="1258594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/>
                <a:cs typeface="Times New Roman"/>
              </a:rPr>
              <a:t>−1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EF2C1F-4F2D-46B3-9D12-D3F372B05252}"/>
              </a:ext>
            </a:extLst>
          </p:cNvPr>
          <p:cNvSpPr/>
          <p:nvPr/>
        </p:nvSpPr>
        <p:spPr>
          <a:xfrm>
            <a:off x="4647604" y="2313296"/>
            <a:ext cx="1365102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2616D0-6412-494B-B44F-7C1FB6B2CF0A}"/>
              </a:ext>
            </a:extLst>
          </p:cNvPr>
          <p:cNvSpPr/>
          <p:nvPr/>
        </p:nvSpPr>
        <p:spPr>
          <a:xfrm>
            <a:off x="6015709" y="2299648"/>
            <a:ext cx="1221090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2C6A61-B08D-4B57-A81C-B966EB13DE1E}"/>
              </a:ext>
            </a:extLst>
          </p:cNvPr>
          <p:cNvSpPr/>
          <p:nvPr/>
        </p:nvSpPr>
        <p:spPr>
          <a:xfrm>
            <a:off x="7239803" y="2313296"/>
            <a:ext cx="1294598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2B8887-1927-4D00-9C5C-0C8A0079B307}"/>
              </a:ext>
            </a:extLst>
          </p:cNvPr>
          <p:cNvSpPr/>
          <p:nvPr/>
        </p:nvSpPr>
        <p:spPr>
          <a:xfrm>
            <a:off x="3351506" y="3025914"/>
            <a:ext cx="1256340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/>
                <a:cs typeface="Times New Roman"/>
              </a:rPr>
              <a:t>−10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AB1C54-D6F3-49F8-9030-D3F164B2E306}"/>
              </a:ext>
            </a:extLst>
          </p:cNvPr>
          <p:cNvSpPr/>
          <p:nvPr/>
        </p:nvSpPr>
        <p:spPr>
          <a:xfrm>
            <a:off x="4610100" y="3025914"/>
            <a:ext cx="1405610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/>
                <a:cs typeface="Times New Roman"/>
              </a:rPr>
              <a:t>−1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CBDDFD0-1ED1-4CCC-BD55-BD69A8C74257}"/>
              </a:ext>
            </a:extLst>
          </p:cNvPr>
          <p:cNvSpPr/>
          <p:nvPr/>
        </p:nvSpPr>
        <p:spPr>
          <a:xfrm>
            <a:off x="6015710" y="3025914"/>
            <a:ext cx="1221090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4E61E8-7D27-4461-8366-8FB24A61C9F0}"/>
              </a:ext>
            </a:extLst>
          </p:cNvPr>
          <p:cNvSpPr/>
          <p:nvPr/>
        </p:nvSpPr>
        <p:spPr>
          <a:xfrm>
            <a:off x="7236799" y="3034352"/>
            <a:ext cx="1297602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B84F1E-493C-4BB7-AC73-6B21AD6B5221}"/>
              </a:ext>
            </a:extLst>
          </p:cNvPr>
          <p:cNvSpPr/>
          <p:nvPr/>
        </p:nvSpPr>
        <p:spPr>
          <a:xfrm>
            <a:off x="2127411" y="2313296"/>
            <a:ext cx="1221091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374347-5681-4556-A1B6-5B3BCFD17304}"/>
              </a:ext>
            </a:extLst>
          </p:cNvPr>
          <p:cNvSpPr/>
          <p:nvPr/>
        </p:nvSpPr>
        <p:spPr>
          <a:xfrm>
            <a:off x="2127411" y="3025914"/>
            <a:ext cx="1221841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DA7EA77-F064-4324-86B0-2253FD42EF14}"/>
              </a:ext>
            </a:extLst>
          </p:cNvPr>
          <p:cNvGrpSpPr/>
          <p:nvPr/>
        </p:nvGrpSpPr>
        <p:grpSpPr>
          <a:xfrm>
            <a:off x="685800" y="3962400"/>
            <a:ext cx="7848600" cy="1447800"/>
            <a:chOff x="457200" y="3886200"/>
            <a:chExt cx="8305800" cy="1447800"/>
          </a:xfrm>
          <a:noFill/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715883C-DD2B-4D4D-B5B4-D555B5A05C82}"/>
                </a:ext>
              </a:extLst>
            </p:cNvPr>
            <p:cNvGrpSpPr/>
            <p:nvPr/>
          </p:nvGrpSpPr>
          <p:grpSpPr>
            <a:xfrm>
              <a:off x="457200" y="3886200"/>
              <a:ext cx="8305800" cy="1447800"/>
              <a:chOff x="304800" y="5257800"/>
              <a:chExt cx="8305800" cy="1447800"/>
            </a:xfrm>
            <a:grpFill/>
          </p:grpSpPr>
          <p:sp>
            <p:nvSpPr>
              <p:cNvPr id="27" name="Rounded Rectangle 19">
                <a:extLst>
                  <a:ext uri="{FF2B5EF4-FFF2-40B4-BE49-F238E27FC236}">
                    <a16:creationId xmlns:a16="http://schemas.microsoft.com/office/drawing/2014/main" id="{D6025112-FB67-448E-8ACA-AEBE7A7CA8E9}"/>
                  </a:ext>
                </a:extLst>
              </p:cNvPr>
              <p:cNvSpPr/>
              <p:nvPr/>
            </p:nvSpPr>
            <p:spPr>
              <a:xfrm>
                <a:off x="304800" y="5257800"/>
                <a:ext cx="8305800" cy="1447800"/>
              </a:xfrm>
              <a:prstGeom prst="roundRect">
                <a:avLst>
                  <a:gd name="adj" fmla="val 0"/>
                </a:avLst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4967D387-5275-4DCB-B23A-90DFD0403B7D}"/>
                  </a:ext>
                </a:extLst>
              </p:cNvPr>
              <p:cNvCxnSpPr/>
              <p:nvPr/>
            </p:nvCxnSpPr>
            <p:spPr>
              <a:xfrm rot="5400000">
                <a:off x="1106091" y="5980509"/>
                <a:ext cx="1447006" cy="1588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23CC8CFE-4276-4D1B-877F-59943A311185}"/>
                  </a:ext>
                </a:extLst>
              </p:cNvPr>
              <p:cNvCxnSpPr>
                <a:endCxn id="27" idx="3"/>
              </p:cNvCxnSpPr>
              <p:nvPr/>
            </p:nvCxnSpPr>
            <p:spPr>
              <a:xfrm>
                <a:off x="1828800" y="5981700"/>
                <a:ext cx="678180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5E83634-196A-44F8-B9A9-75FD9DCCAA9D}"/>
                  </a:ext>
                </a:extLst>
              </p:cNvPr>
              <p:cNvCxnSpPr/>
              <p:nvPr/>
            </p:nvCxnSpPr>
            <p:spPr>
              <a:xfrm rot="5400000">
                <a:off x="2399903" y="5980509"/>
                <a:ext cx="1447006" cy="1588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44FA91AA-4EAC-4787-BB22-E594AC730577}"/>
                  </a:ext>
                </a:extLst>
              </p:cNvPr>
              <p:cNvCxnSpPr/>
              <p:nvPr/>
            </p:nvCxnSpPr>
            <p:spPr>
              <a:xfrm rot="5400000">
                <a:off x="3771503" y="5981303"/>
                <a:ext cx="1447006" cy="1588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D2458D4-CAE0-4134-9B46-1304B3744236}"/>
                  </a:ext>
                </a:extLst>
              </p:cNvPr>
              <p:cNvCxnSpPr/>
              <p:nvPr/>
            </p:nvCxnSpPr>
            <p:spPr>
              <a:xfrm rot="5400000">
                <a:off x="5219303" y="5981303"/>
                <a:ext cx="1447006" cy="1588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CEB7BE13-A0E9-4DE4-B7F2-E1CC8B4EA542}"/>
                  </a:ext>
                </a:extLst>
              </p:cNvPr>
              <p:cNvCxnSpPr/>
              <p:nvPr/>
            </p:nvCxnSpPr>
            <p:spPr>
              <a:xfrm rot="5400000">
                <a:off x="5220891" y="5981303"/>
                <a:ext cx="1447006" cy="1588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BAF0A3E-8BCC-4E6F-B625-88FB40C0AAFA}"/>
                  </a:ext>
                </a:extLst>
              </p:cNvPr>
              <p:cNvCxnSpPr/>
              <p:nvPr/>
            </p:nvCxnSpPr>
            <p:spPr>
              <a:xfrm rot="5400000">
                <a:off x="6514702" y="5981303"/>
                <a:ext cx="1447006" cy="1588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Flowchart: Connector 25">
              <a:extLst>
                <a:ext uri="{FF2B5EF4-FFF2-40B4-BE49-F238E27FC236}">
                  <a16:creationId xmlns:a16="http://schemas.microsoft.com/office/drawing/2014/main" id="{9BDD2266-660E-434B-8CBE-27DA08BB8403}"/>
                </a:ext>
              </a:extLst>
            </p:cNvPr>
            <p:cNvSpPr/>
            <p:nvPr/>
          </p:nvSpPr>
          <p:spPr>
            <a:xfrm>
              <a:off x="653143" y="4076303"/>
              <a:ext cx="1066800" cy="1066800"/>
            </a:xfrm>
            <a:prstGeom prst="flowChartConnector">
              <a:avLst/>
            </a:pr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ii</a:t>
              </a:r>
              <a:endParaRPr lang="en-US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1E39D5BA-A585-417F-9B8A-DCFE5C972D28}"/>
              </a:ext>
            </a:extLst>
          </p:cNvPr>
          <p:cNvSpPr/>
          <p:nvPr/>
        </p:nvSpPr>
        <p:spPr>
          <a:xfrm>
            <a:off x="2127411" y="3962400"/>
            <a:ext cx="1221091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688D3F5-2407-40B6-92E8-90B157BE8FE3}"/>
              </a:ext>
            </a:extLst>
          </p:cNvPr>
          <p:cNvSpPr/>
          <p:nvPr/>
        </p:nvSpPr>
        <p:spPr>
          <a:xfrm>
            <a:off x="2127411" y="4702314"/>
            <a:ext cx="1221091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27711B2-C412-437F-96AB-ACE02414955B}"/>
              </a:ext>
            </a:extLst>
          </p:cNvPr>
          <p:cNvSpPr/>
          <p:nvPr/>
        </p:nvSpPr>
        <p:spPr>
          <a:xfrm>
            <a:off x="4686301" y="3962400"/>
            <a:ext cx="1326406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D3AF3A2-4E0E-4295-BA08-A8FAECDF43D3}"/>
              </a:ext>
            </a:extLst>
          </p:cNvPr>
          <p:cNvSpPr/>
          <p:nvPr/>
        </p:nvSpPr>
        <p:spPr>
          <a:xfrm>
            <a:off x="4665944" y="4690887"/>
            <a:ext cx="1365101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/>
                <a:cs typeface="Times New Roman"/>
              </a:rPr>
              <a:t>−1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1835E0B-F157-433F-ABFD-6E162C9DCC38}"/>
              </a:ext>
            </a:extLst>
          </p:cNvPr>
          <p:cNvSpPr/>
          <p:nvPr/>
        </p:nvSpPr>
        <p:spPr>
          <a:xfrm>
            <a:off x="3365154" y="3980780"/>
            <a:ext cx="1293095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/>
                <a:cs typeface="Times New Roman"/>
              </a:rPr>
              <a:t>−1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D0E3729-74D4-4ED3-960C-C4FF7BBEFB8A}"/>
              </a:ext>
            </a:extLst>
          </p:cNvPr>
          <p:cNvSpPr/>
          <p:nvPr/>
        </p:nvSpPr>
        <p:spPr>
          <a:xfrm>
            <a:off x="3378802" y="4702314"/>
            <a:ext cx="1258594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Times New Roman"/>
                <a:cs typeface="Times New Roman"/>
              </a:rPr>
              <a:t>   </a:t>
            </a:r>
            <a:r>
              <a:rPr lang="en-US" sz="4000" b="1" dirty="0">
                <a:latin typeface="Times New Roman"/>
                <a:cs typeface="Times New Roman"/>
              </a:rPr>
              <a:t>3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0C8F01-62D9-4E6D-BE92-6CA566CB83FD}"/>
              </a:ext>
            </a:extLst>
          </p:cNvPr>
          <p:cNvSpPr/>
          <p:nvPr/>
        </p:nvSpPr>
        <p:spPr>
          <a:xfrm>
            <a:off x="6015710" y="3962400"/>
            <a:ext cx="1221089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132A1C2-4EB8-4732-963F-E38E774F3703}"/>
              </a:ext>
            </a:extLst>
          </p:cNvPr>
          <p:cNvSpPr/>
          <p:nvPr/>
        </p:nvSpPr>
        <p:spPr>
          <a:xfrm>
            <a:off x="6015710" y="4695680"/>
            <a:ext cx="1221089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/>
                <a:cs typeface="Times New Roman"/>
              </a:rPr>
              <a:t>–5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3DD581B-4613-4B0F-BCC1-83F967B178CE}"/>
              </a:ext>
            </a:extLst>
          </p:cNvPr>
          <p:cNvSpPr/>
          <p:nvPr/>
        </p:nvSpPr>
        <p:spPr>
          <a:xfrm>
            <a:off x="7239803" y="3951514"/>
            <a:ext cx="1294597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–4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08E2672-7D0A-4B51-88CF-90597A673D92}"/>
              </a:ext>
            </a:extLst>
          </p:cNvPr>
          <p:cNvSpPr/>
          <p:nvPr/>
        </p:nvSpPr>
        <p:spPr>
          <a:xfrm>
            <a:off x="7239803" y="4670286"/>
            <a:ext cx="1294597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B1CAA07-582D-4729-AC99-0AF3F7524846}"/>
              </a:ext>
            </a:extLst>
          </p:cNvPr>
          <p:cNvSpPr txBox="1"/>
          <p:nvPr/>
        </p:nvSpPr>
        <p:spPr>
          <a:xfrm>
            <a:off x="685801" y="5638800"/>
            <a:ext cx="3958800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P = (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x,y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)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D1ED833-6EDE-4199-800D-89DF412A9229}"/>
              </a:ext>
            </a:extLst>
          </p:cNvPr>
          <p:cNvSpPr/>
          <p:nvPr/>
        </p:nvSpPr>
        <p:spPr>
          <a:xfrm>
            <a:off x="685800" y="609600"/>
            <a:ext cx="7848600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y = 3x </a:t>
            </a:r>
            <a:r>
              <a:rPr lang="en-US" sz="3600" dirty="0">
                <a:latin typeface="Times New Roman"/>
                <a:cs typeface="Times New Roman"/>
              </a:rPr>
              <a:t>− 7……………......(i)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1C98AFC-667E-4478-87B0-E3F3F416A425}"/>
              </a:ext>
            </a:extLst>
          </p:cNvPr>
          <p:cNvSpPr/>
          <p:nvPr/>
        </p:nvSpPr>
        <p:spPr>
          <a:xfrm>
            <a:off x="685800" y="1411069"/>
            <a:ext cx="7848600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4x </a:t>
            </a:r>
            <a:r>
              <a:rPr lang="en-US" sz="3600" dirty="0">
                <a:latin typeface="Times New Roman"/>
                <a:cs typeface="Times New Roman"/>
              </a:rPr>
              <a:t>+ 3y = 5………………(ii)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562A798-EA5A-4DCF-BC2F-E9A5A6572514}"/>
              </a:ext>
            </a:extLst>
          </p:cNvPr>
          <p:cNvSpPr txBox="1"/>
          <p:nvPr/>
        </p:nvSpPr>
        <p:spPr>
          <a:xfrm>
            <a:off x="4647604" y="5638800"/>
            <a:ext cx="3886797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  <a:sym typeface="Symbol"/>
              </a:rPr>
              <a:t>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en-US" sz="4000" b="1" dirty="0" err="1">
                <a:latin typeface="Times New Roman" pitchFamily="18" charset="0"/>
                <a:cs typeface="Times New Roman" pitchFamily="18" charset="0"/>
              </a:rPr>
              <a:t>x,y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) = (2, </a:t>
            </a:r>
            <a:r>
              <a:rPr lang="en-US" sz="4000" b="1" dirty="0">
                <a:latin typeface="Times New Roman"/>
                <a:cs typeface="Times New Roman"/>
              </a:rPr>
              <a:t>–1)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60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5" presetID="3" presetClass="emph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5" grpId="1" animBg="1"/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  <p:bldP spid="21" grpId="0" animBg="1"/>
      <p:bldP spid="22" grpId="0" animBg="1"/>
      <p:bldP spid="23" grpId="0" animBg="1"/>
      <p:bldP spid="35" grpId="0" animBg="1"/>
      <p:bldP spid="36" grpId="0" animBg="1"/>
      <p:bldP spid="37" grpId="0" animBg="1"/>
      <p:bldP spid="37" grpId="1" animBg="1"/>
      <p:bldP spid="38" grpId="0" animBg="1"/>
      <p:bldP spid="38" grpId="1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A45EF8D-1DDB-4052-B997-0C7F82423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1CC4AD-B90B-4CCB-87D5-F955F05F2ACA}"/>
              </a:ext>
            </a:extLst>
          </p:cNvPr>
          <p:cNvSpPr txBox="1"/>
          <p:nvPr/>
        </p:nvSpPr>
        <p:spPr>
          <a:xfrm>
            <a:off x="838201" y="457200"/>
            <a:ext cx="7543798" cy="11079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BCDB9C-7794-420D-AA43-AEC9852BF306}"/>
              </a:ext>
            </a:extLst>
          </p:cNvPr>
          <p:cNvSpPr txBox="1"/>
          <p:nvPr/>
        </p:nvSpPr>
        <p:spPr>
          <a:xfrm>
            <a:off x="838201" y="5200471"/>
            <a:ext cx="7543799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2. 3x + 4y =14 ,  4x –3y = 2</a:t>
            </a:r>
          </a:p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 এর লেখচিত্র অংকন করে সমাধান কর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CD6E1F-DD36-443A-8A50-C16D6F7FCDC6}"/>
              </a:ext>
            </a:extLst>
          </p:cNvPr>
          <p:cNvSpPr txBox="1"/>
          <p:nvPr/>
        </p:nvSpPr>
        <p:spPr>
          <a:xfrm>
            <a:off x="838202" y="3905071"/>
            <a:ext cx="7543799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1. 4x + 3y = 8, 3x + 2y = 6</a:t>
            </a:r>
          </a:p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 এর লেখচিত্র অংকন কর এবং (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x,y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নির্ণয় কর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E53567-09E0-4611-9421-E556AA993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3" y="1676400"/>
            <a:ext cx="7543798" cy="2133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37AD961-43AE-408C-B5B4-A119F583969C}"/>
              </a:ext>
            </a:extLst>
          </p:cNvPr>
          <p:cNvCxnSpPr/>
          <p:nvPr/>
        </p:nvCxnSpPr>
        <p:spPr>
          <a:xfrm flipV="1">
            <a:off x="1143000" y="1676400"/>
            <a:ext cx="7086600" cy="2133600"/>
          </a:xfrm>
          <a:prstGeom prst="straightConnector1">
            <a:avLst/>
          </a:prstGeom>
          <a:ln w="38100">
            <a:solidFill>
              <a:srgbClr val="3333FF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68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animBg="1"/>
      <p:bldP spid="5" grpId="0" uiExpand="1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5DC82E7-FDC4-4BDC-ABF7-38A1911D6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99" y="327546"/>
            <a:ext cx="8557146" cy="61687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2A13A6-6D20-432B-8DFD-17EF0CB617AE}"/>
              </a:ext>
            </a:extLst>
          </p:cNvPr>
          <p:cNvSpPr/>
          <p:nvPr/>
        </p:nvSpPr>
        <p:spPr>
          <a:xfrm>
            <a:off x="3381588" y="2675397"/>
            <a:ext cx="35814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1500" dirty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EB7E70-EEB8-4932-975F-7700F0DA0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78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" presetClass="emph" presetSubtype="1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cw">
                                      <p:cBhvr override="childStyl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</TotalTime>
  <Words>697</Words>
  <Application>Microsoft Office PowerPoint</Application>
  <PresentationFormat>On-screen Show (4:3)</PresentationFormat>
  <Paragraphs>239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Joynal Abedin</dc:creator>
  <cp:lastModifiedBy>Md Joynal Abedin</cp:lastModifiedBy>
  <cp:revision>35</cp:revision>
  <dcterms:created xsi:type="dcterms:W3CDTF">2019-10-27T05:06:07Z</dcterms:created>
  <dcterms:modified xsi:type="dcterms:W3CDTF">2019-10-27T10:29:35Z</dcterms:modified>
</cp:coreProperties>
</file>