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90" r:id="rId2"/>
    <p:sldId id="291" r:id="rId3"/>
    <p:sldId id="264" r:id="rId4"/>
    <p:sldId id="293" r:id="rId5"/>
    <p:sldId id="287" r:id="rId6"/>
    <p:sldId id="266" r:id="rId7"/>
    <p:sldId id="268" r:id="rId8"/>
    <p:sldId id="288" r:id="rId9"/>
    <p:sldId id="294" r:id="rId10"/>
    <p:sldId id="295" r:id="rId11"/>
    <p:sldId id="278" r:id="rId12"/>
    <p:sldId id="296" r:id="rId13"/>
    <p:sldId id="286" r:id="rId14"/>
    <p:sldId id="297" r:id="rId15"/>
    <p:sldId id="270" r:id="rId16"/>
    <p:sldId id="273" r:id="rId17"/>
    <p:sldId id="28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66"/>
    <a:srgbClr val="990000"/>
    <a:srgbClr val="FFFFCC"/>
    <a:srgbClr val="6600CC"/>
    <a:srgbClr val="FF0066"/>
    <a:srgbClr val="CC00CC"/>
    <a:srgbClr val="009900"/>
    <a:srgbClr val="6600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9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A9C1C-9EB9-4AA8-8954-9589D51DB8A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1A62B-2439-4E52-AB49-24B2CE9BA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33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1A62B-2439-4E52-AB49-24B2CE9BA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73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সঠিক</a:t>
            </a:r>
            <a:r>
              <a:rPr lang="en-US" dirty="0" smtClean="0"/>
              <a:t> </a:t>
            </a:r>
            <a:r>
              <a:rPr lang="en-US" dirty="0" err="1" smtClean="0"/>
              <a:t>উত্তর</a:t>
            </a:r>
            <a:r>
              <a:rPr lang="en-US" baseline="0" dirty="0" err="1" smtClean="0"/>
              <a:t>গুলোতে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এনিমেশন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1A62B-2439-4E52-AB49-24B2CE9BA8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4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34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1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8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9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4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4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0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3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4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0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6386A-C218-4717-8CFD-25E5E6A10DDF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78C12-BB01-4078-AB90-9D59B38F3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3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foizahmedrana@gmail.com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752600"/>
            <a:ext cx="3657600" cy="93518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5" y="-47625"/>
            <a:ext cx="3476625" cy="1929527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5577840"/>
            <a:ext cx="1645920" cy="128016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45920" cy="128016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80" y="0"/>
            <a:ext cx="1645920" cy="128016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Picture 8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7840"/>
            <a:ext cx="1645920" cy="128016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058" y="-152400"/>
            <a:ext cx="1843829" cy="23622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822960" y="2743200"/>
            <a:ext cx="8016240" cy="2819400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ফয়েজ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আহমেদ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নোয়ান্নই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বাঁধেরহাট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নোয়াখালী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০1812422288</a:t>
            </a:r>
          </a:p>
          <a:p>
            <a:pPr algn="l"/>
            <a:r>
              <a:rPr lang="en-US" sz="3000" dirty="0" smtClean="0"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3000" dirty="0" smtClean="0">
                <a:latin typeface="NikoshBAN" pitchFamily="2" charset="0"/>
                <a:cs typeface="NikoshBAN" pitchFamily="2" charset="0"/>
                <a:hlinkClick r:id="rId8"/>
              </a:rPr>
              <a:t>foizahmedrana@gmail.com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971800"/>
            <a:ext cx="1524000" cy="193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5077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r="1737"/>
          <a:stretch/>
        </p:blipFill>
        <p:spPr bwMode="auto">
          <a:xfrm>
            <a:off x="2743200" y="0"/>
            <a:ext cx="6326875" cy="68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2345"/>
            <a:ext cx="2743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</a:p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ষ্ঠ</a:t>
            </a:r>
            <a:endParaRPr lang="en-US" sz="7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#</a:t>
            </a:r>
          </a:p>
          <a:p>
            <a:pPr algn="ctr"/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</a:p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ধ্যা</a:t>
            </a:r>
            <a:endParaRPr lang="en-US" sz="7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</p:txBody>
      </p:sp>
    </p:spTree>
    <p:extLst>
      <p:ext uri="{BB962C8B-B14F-4D97-AF65-F5344CB8AC3E}">
        <p14:creationId xmlns:p14="http://schemas.microsoft.com/office/powerpoint/2010/main" val="46243854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09700" y="153650"/>
            <a:ext cx="6324600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8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8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8" r="8103"/>
          <a:stretch/>
        </p:blipFill>
        <p:spPr>
          <a:xfrm>
            <a:off x="-1" y="1752600"/>
            <a:ext cx="5875361" cy="38542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0" r="27633" b="3909"/>
          <a:stretch/>
        </p:blipFill>
        <p:spPr>
          <a:xfrm>
            <a:off x="5875361" y="1752600"/>
            <a:ext cx="3268639" cy="38542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09700" y="5715000"/>
            <a:ext cx="63246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লভ্যাংশ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09306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" y="54592"/>
            <a:ext cx="9144001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" r="7720"/>
          <a:stretch/>
        </p:blipFill>
        <p:spPr>
          <a:xfrm>
            <a:off x="1" y="1039504"/>
            <a:ext cx="9143999" cy="2971800"/>
          </a:xfrm>
          <a:prstGeom prst="rect">
            <a:avLst/>
          </a:prstGeom>
        </p:spPr>
      </p:pic>
      <p:pic>
        <p:nvPicPr>
          <p:cNvPr id="5" name="Picture 4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023360"/>
            <a:ext cx="9144002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2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446074"/>
            <a:ext cx="2743199" cy="175432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1" y="1446074"/>
            <a:ext cx="6553199" cy="1754326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অংকের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অংশগুলো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884474"/>
            <a:ext cx="3048000" cy="1754326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প্রচলিত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981200" y="0"/>
            <a:ext cx="4572000" cy="1143000"/>
          </a:xfrm>
          <a:solidFill>
            <a:schemeClr val="bg1">
              <a:lumMod val="9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7300" b="1" dirty="0" err="1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7300" b="1" dirty="0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00" b="1" dirty="0" err="1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dirty="0">
              <a:solidFill>
                <a:schemeClr val="bg2">
                  <a:lumMod val="9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1" y="3884474"/>
            <a:ext cx="6553199" cy="1754326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0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94" y="152400"/>
            <a:ext cx="9107606" cy="16763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000" b="1" u="sng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8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u="sng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8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u="sng" dirty="0" err="1" smtClean="0"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sz="8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u="sng" dirty="0" err="1" smtClean="0">
                <a:latin typeface="NikoshBAN" pitchFamily="2" charset="0"/>
                <a:cs typeface="NikoshBAN" pitchFamily="2" charset="0"/>
              </a:rPr>
              <a:t>ব্যয়</a:t>
            </a:r>
            <a:endParaRPr lang="en-US" sz="80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2041478"/>
            <a:ext cx="9107606" cy="466412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7453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144" cy="6858000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1981200" y="228600"/>
            <a:ext cx="45720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73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7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7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35258" y="3215691"/>
            <a:ext cx="9032542" cy="318510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ব্যয়ের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5256" y="2292824"/>
            <a:ext cx="9032544" cy="838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7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73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73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300" b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7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 rot="5400000">
            <a:off x="3867150" y="1511774"/>
            <a:ext cx="838200" cy="723900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16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tmFilter="0,0; .5, 1; 1, 1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667000" y="263604"/>
            <a:ext cx="64008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458283"/>
            <a:ext cx="9144000" cy="42473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latin typeface="NikoshBAN" pitchFamily="2" charset="0"/>
                <a:cs typeface="NikoshBAN" pitchFamily="2" charset="0"/>
              </a:rPr>
              <a:t>কোম্পানি আইন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অনুযা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য়ী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>
                <a:latin typeface="NikoshBAN" pitchFamily="2" charset="0"/>
                <a:cs typeface="NikoshBAN" pitchFamily="2" charset="0"/>
              </a:rPr>
              <a:t>যে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শে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5400" b="1" dirty="0">
                <a:latin typeface="NikoshBAN" pitchFamily="2" charset="0"/>
                <a:cs typeface="NikoshBAN" pitchFamily="2" charset="0"/>
              </a:rPr>
              <a:t>মালিকদের অধিকার,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দা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য়ীত্ব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>
                <a:latin typeface="NikoshBAN" pitchFamily="2" charset="0"/>
                <a:cs typeface="NikoshBAN" pitchFamily="2" charset="0"/>
              </a:rPr>
              <a:t>ও কর্তব্য কোম্পানিতে অধিক থাকে অথচ সাধারণ ভিত্তিতে লভ্যাংশ ভোগ করে এবং মূলধন ফেরত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য়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তাকে </a:t>
            </a:r>
            <a:r>
              <a:rPr lang="as-IN" sz="5400" b="1" dirty="0"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শে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য়ার</a:t>
            </a:r>
            <a:r>
              <a:rPr lang="as-IN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>
                <a:latin typeface="NikoshBAN" pitchFamily="2" charset="0"/>
                <a:cs typeface="NikoshBAN" pitchFamily="2" charset="0"/>
              </a:rPr>
              <a:t>বলে।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1771" y="76200"/>
            <a:ext cx="2536371" cy="1406188"/>
          </a:xfrm>
          <a:prstGeom prst="rightArrow">
            <a:avLst/>
          </a:prstGeom>
          <a:noFill/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প্রাসঙ্গিক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53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6394" y="76200"/>
            <a:ext cx="9031406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1771" y="5212140"/>
            <a:ext cx="91440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as-IN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বিক্রির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সংগৃহিত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মূলধনের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as-IN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as-IN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as-IN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29" y="1295400"/>
            <a:ext cx="6629400" cy="3790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80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6394" y="76200"/>
            <a:ext cx="9031406" cy="11079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94" y="3733800"/>
            <a:ext cx="9107606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800" b="1" u="sng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স্থিরহারে</a:t>
            </a:r>
            <a:r>
              <a:rPr lang="en-US" sz="4800" b="1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800" b="1" u="sng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800" b="1" u="sng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পদ্ধতিঃ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সমহারে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95" y="1295400"/>
            <a:ext cx="8955206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800" b="1" u="sng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শূণ্য</a:t>
            </a:r>
            <a:r>
              <a:rPr lang="en-US" sz="4800" b="1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800" b="1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800" b="1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800" b="1" u="sng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আগামী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বছরগুলোতেও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পদ্রান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59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828800" y="152400"/>
            <a:ext cx="54864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লিখ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24" y="1706308"/>
                <a:ext cx="9149500" cy="217989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শূণ্য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লভ্যাংশ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বৃদ্ধির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ক্ষেত্রে</a:t>
                </a:r>
                <a:r>
                  <a:rPr lang="en-US" sz="48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  <a:endParaRPr lang="en-US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সাধারণ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শেয়ার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ব্যয়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/>
                          </a:rPr>
                          <m:t>লভ্যাংশ</m:t>
                        </m:r>
                        <m:r>
                          <a:rPr lang="en-US" sz="4800" b="0" i="1" baseline="-25000" smtClean="0">
                            <a:latin typeface="Cambria Math"/>
                          </a:rPr>
                          <m:t>০</m:t>
                        </m:r>
                      </m:num>
                      <m:den>
                        <m:r>
                          <a:rPr lang="en-US" sz="4800" i="1" smtClean="0">
                            <a:latin typeface="Cambria Math"/>
                          </a:rPr>
                          <m:t>শ</m:t>
                        </m:r>
                        <m:r>
                          <a:rPr lang="en-US" sz="4800" b="0" i="1" smtClean="0">
                            <a:latin typeface="Cambria Math"/>
                          </a:rPr>
                          <m:t>েয়ার</m:t>
                        </m:r>
                        <m:r>
                          <a:rPr lang="en-US" sz="4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4800" b="0" i="1" smtClean="0">
                            <a:latin typeface="Cambria Math"/>
                          </a:rPr>
                          <m:t>মূল্য</m:t>
                        </m:r>
                        <m:r>
                          <a:rPr lang="en-US" sz="4800" b="0" i="1" baseline="-25000" smtClean="0">
                            <a:latin typeface="Cambria Math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4800" dirty="0"/>
                  <a:t> × </a:t>
                </a:r>
                <a:r>
                  <a:rPr lang="en-US" sz="4800" dirty="0">
                    <a:latin typeface="NikoshBAN" pitchFamily="2" charset="0"/>
                    <a:cs typeface="NikoshBAN" pitchFamily="2" charset="0"/>
                  </a:rPr>
                  <a:t>100</a:t>
                </a:r>
                <a:endParaRPr lang="en-US" sz="48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" y="1706308"/>
                <a:ext cx="9149500" cy="217989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824" y="4038600"/>
                <a:ext cx="9149500" cy="2553969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স্থিরহারে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লভ্যাংশ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বৃদ্ধির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ক্ষেত্রে</a:t>
                </a:r>
                <a:r>
                  <a:rPr lang="en-US" sz="48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</a:t>
                </a:r>
                <a:endParaRPr lang="en-US" sz="4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সাধারণ</a:t>
                </a:r>
                <a:r>
                  <a:rPr lang="en-US" sz="36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শেয়ার</a:t>
                </a:r>
                <a:r>
                  <a:rPr lang="en-US" sz="36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ব্যয়</a:t>
                </a:r>
                <a:r>
                  <a:rPr lang="en-US" sz="36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r>
                  <a:rPr lang="en-US" sz="36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4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{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লভ্যাংশ</m:t>
                        </m:r>
                        <m:r>
                          <a:rPr lang="en-US" sz="3600" b="0" i="1" baseline="-25000" smtClean="0">
                            <a:latin typeface="Cambria Math"/>
                          </a:rPr>
                          <m:t>০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(</m:t>
                        </m:r>
                        <m:r>
                          <a:rPr lang="en-US" sz="3600" b="0" i="1" smtClean="0">
                            <a:latin typeface="Cambria Math"/>
                          </a:rPr>
                          <m:t>১</m:t>
                        </m:r>
                        <m:r>
                          <a:rPr lang="en-US" sz="3600" b="0" i="1" smtClean="0">
                            <a:latin typeface="Cambria Math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/>
                          </a:rPr>
                          <m:t>বৃদ্ধির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/>
                          </a:rPr>
                          <m:t>হার</m:t>
                        </m:r>
                        <m:r>
                          <a:rPr lang="en-US" sz="3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3600" i="1" smtClean="0">
                            <a:latin typeface="Cambria Math"/>
                          </a:rPr>
                          <m:t>শ</m:t>
                        </m:r>
                        <m:r>
                          <a:rPr lang="en-US" sz="3600" b="0" i="1" smtClean="0">
                            <a:latin typeface="Cambria Math"/>
                          </a:rPr>
                          <m:t>েয়ার</m:t>
                        </m:r>
                        <m:r>
                          <a:rPr lang="en-US" sz="3600" b="0" i="1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smtClean="0">
                            <a:latin typeface="Cambria Math"/>
                          </a:rPr>
                          <m:t>মূল্য</m:t>
                        </m:r>
                        <m:r>
                          <a:rPr lang="en-US" sz="3600" b="0" i="1" baseline="-25000" smtClean="0">
                            <a:latin typeface="Cambria Math"/>
                          </a:rPr>
                          <m:t>০</m:t>
                        </m:r>
                      </m:den>
                    </m:f>
                  </m:oMath>
                </a14:m>
                <a:r>
                  <a:rPr lang="en-US" sz="4800" dirty="0" smtClean="0"/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বৃদ্ধির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হার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}</a:t>
                </a:r>
                <a:r>
                  <a:rPr lang="en-US" sz="4800" dirty="0" smtClean="0"/>
                  <a:t> </a:t>
                </a:r>
                <a:r>
                  <a:rPr lang="en-US" sz="3600" dirty="0"/>
                  <a:t>×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100</a:t>
                </a:r>
                <a:endParaRPr lang="en-US" sz="44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4" y="4038600"/>
                <a:ext cx="9149500" cy="255396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24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19" name="Title 2"/>
          <p:cNvSpPr txBox="1">
            <a:spLocks/>
          </p:cNvSpPr>
          <p:nvPr/>
        </p:nvSpPr>
        <p:spPr>
          <a:xfrm>
            <a:off x="95534" y="76200"/>
            <a:ext cx="8911988" cy="7563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 err="1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দূর্বল</a:t>
            </a:r>
            <a:r>
              <a:rPr lang="en-US" sz="4400" b="1" dirty="0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bg2">
                    <a:lumMod val="90000"/>
                  </a:schemeClr>
                </a:solidFill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09022"/>
            <a:ext cx="3210778" cy="3210778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0" y="990600"/>
            <a:ext cx="9144001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১১০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2743200" y="6096000"/>
            <a:ext cx="2971800" cy="6380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1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-2750" y="3048000"/>
            <a:ext cx="9149500" cy="3584314"/>
            <a:chOff x="-2750" y="3629167"/>
            <a:chExt cx="9149500" cy="35843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-2750" y="4343400"/>
                  <a:ext cx="9149500" cy="2870081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সাধারণ </a:t>
                  </a:r>
                  <a:r>
                    <a:rPr lang="en-US" sz="3200" b="1" dirty="0" err="1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শেয়ার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ব্যয়</a:t>
                  </a:r>
                  <a:r>
                    <a:rPr lang="en-US" sz="40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লভ্যাংশ</m:t>
                          </m:r>
                          <m:r>
                            <a:rPr lang="en-US" sz="32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শেয়ার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মূল্য</m:t>
                          </m:r>
                          <m:r>
                            <a:rPr lang="en-US" sz="32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</m:den>
                      </m:f>
                    </m:oMath>
                  </a14:m>
                  <a:r>
                    <a:rPr lang="en-US" sz="3200" dirty="0">
                      <a:solidFill>
                        <a:schemeClr val="tx1"/>
                      </a:solidFill>
                    </a:rPr>
                    <a:t> ×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  <a:endParaRPr lang="en-US" sz="2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8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r>
                    <a:rPr lang="en-US" sz="36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১০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১১০</m:t>
                          </m:r>
                        </m:den>
                      </m:f>
                    </m:oMath>
                  </a14:m>
                  <a:r>
                    <a:rPr lang="en-US" sz="3200" dirty="0">
                      <a:solidFill>
                        <a:schemeClr val="tx1"/>
                      </a:solidFill>
                    </a:rPr>
                    <a:t> ×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  <a:endParaRPr lang="en-US" sz="2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4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r>
                    <a:rPr lang="en-US" sz="36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0.091 </a:t>
                  </a:r>
                  <a:r>
                    <a:rPr lang="en-US" sz="3200" dirty="0">
                      <a:solidFill>
                        <a:schemeClr val="tx1"/>
                      </a:solidFill>
                    </a:rPr>
                    <a:t>×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100</a:t>
                  </a:r>
                  <a:endPara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8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r>
                    <a:rPr lang="en-US" sz="36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9.10%</a:t>
                  </a:r>
                  <a:endPara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750" y="4343400"/>
                  <a:ext cx="9149500" cy="287008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itle 2"/>
            <p:cNvSpPr txBox="1">
              <a:spLocks/>
            </p:cNvSpPr>
            <p:nvPr/>
          </p:nvSpPr>
          <p:spPr>
            <a:xfrm>
              <a:off x="3086100" y="3629167"/>
              <a:ext cx="2971800" cy="63803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6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মিলিয়ে</a:t>
              </a:r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নাও</a:t>
              </a:r>
              <a:endParaRPr lang="en-US" sz="1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33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24348"/>
            <a:ext cx="9107606" cy="6833652"/>
          </a:xfrm>
          <a:prstGeom prst="rect">
            <a:avLst/>
          </a:prstGeom>
          <a:ln w="28575">
            <a:noFill/>
          </a:ln>
        </p:spPr>
      </p:pic>
      <p:sp>
        <p:nvSpPr>
          <p:cNvPr id="19" name="Title 2"/>
          <p:cNvSpPr txBox="1">
            <a:spLocks/>
          </p:cNvSpPr>
          <p:nvPr/>
        </p:nvSpPr>
        <p:spPr>
          <a:xfrm>
            <a:off x="0" y="76200"/>
            <a:ext cx="9144000" cy="7563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মেধাবী</a:t>
            </a:r>
            <a:r>
              <a:rPr lang="en-US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4876800" y="6019800"/>
            <a:ext cx="2971800" cy="6380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1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25" y="4772025"/>
            <a:ext cx="2238375" cy="22383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0" y="838200"/>
            <a:ext cx="9144001" cy="41549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বাজার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১৫০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সদ্য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সমাপ্ত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১৫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অতীত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রেকর্ড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পর্যালোচনা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৫%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2688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 preferRelativeResize="0">
            <a:picLocks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4" y="0"/>
            <a:ext cx="9107606" cy="6833652"/>
          </a:xfrm>
          <a:prstGeom prst="rect">
            <a:avLst/>
          </a:prstGeom>
          <a:ln w="28575"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-2750" y="304800"/>
            <a:ext cx="9149500" cy="6218176"/>
            <a:chOff x="-2750" y="3629167"/>
            <a:chExt cx="9149500" cy="62181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-2750" y="4343400"/>
                  <a:ext cx="9149500" cy="5503943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আমরা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জানি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,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স্থিরহারে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লভ্যাংশ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বৃদ্ধির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ক্ষেত্রে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,</a:t>
                  </a:r>
                </a:p>
                <a:p>
                  <a:endParaRPr lang="en-US" sz="12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সাধারণ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শেয়ার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ব্যয়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</a:t>
                  </a:r>
                  <a:r>
                    <a:rPr lang="en-US" sz="40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{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লভ্যাংশ</m:t>
                          </m:r>
                          <m:r>
                            <a:rPr lang="en-US" sz="32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(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বৃদ্ধির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হার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শেয়ার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মূল্য</m:t>
                          </m:r>
                          <m:r>
                            <a:rPr lang="en-US" sz="3200" b="0" i="1" baseline="-2500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</m:den>
                      </m:f>
                    </m:oMath>
                  </a14:m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+বৃদ্ধির </a:t>
                  </a:r>
                  <a:r>
                    <a:rPr lang="en-US" sz="3200" dirty="0" err="1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হার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}</a:t>
                  </a:r>
                  <a:r>
                    <a:rPr lang="en-US" sz="3200" dirty="0" smtClean="0">
                      <a:solidFill>
                        <a:schemeClr val="tx1"/>
                      </a:solidFill>
                    </a:rPr>
                    <a:t>×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  <a:endParaRPr lang="en-US" sz="2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1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endParaRPr lang="en-US" sz="12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8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</a:t>
                  </a:r>
                  <a:r>
                    <a:rPr lang="en-US" sz="28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</a:t>
                  </a:r>
                  <a:r>
                    <a:rPr lang="en-US" sz="36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{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১৫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(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০৫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৫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</m:den>
                      </m:f>
                    </m:oMath>
                  </a14:m>
                  <a:r>
                    <a:rPr lang="en-US" sz="32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sz="3200" dirty="0" smtClean="0">
                      <a:solidFill>
                        <a:schemeClr val="tx1"/>
                      </a:solidFill>
                    </a:rPr>
                    <a:t>+ ০.০৫</a:t>
                  </a:r>
                  <a:r>
                    <a:rPr lang="en-US" sz="3200" b="1" dirty="0" smtClean="0">
                      <a:solidFill>
                        <a:schemeClr val="tx1"/>
                      </a:solidFill>
                    </a:rPr>
                    <a:t>}</a:t>
                  </a:r>
                  <a:r>
                    <a:rPr lang="en-US" sz="3200" dirty="0" smtClean="0">
                      <a:solidFill>
                        <a:schemeClr val="tx1"/>
                      </a:solidFill>
                    </a:rPr>
                    <a:t>× 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</a:p>
                <a:p>
                  <a:endParaRPr lang="en-US" sz="1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=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{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১৫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(</m:t>
                          </m:r>
                          <m:r>
                            <a:rPr lang="en-US" sz="32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০৫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১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৫</m:t>
                          </m:r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০</m:t>
                          </m:r>
                        </m:den>
                      </m:f>
                    </m:oMath>
                  </a14:m>
                  <a:r>
                    <a:rPr lang="en-US" sz="3600" dirty="0">
                      <a:solidFill>
                        <a:schemeClr val="tx1"/>
                      </a:solidFill>
                    </a:rPr>
                    <a:t> </a:t>
                  </a:r>
                  <a:r>
                    <a:rPr lang="en-US" sz="3200" dirty="0">
                      <a:solidFill>
                        <a:schemeClr val="tx1"/>
                      </a:solidFill>
                    </a:rPr>
                    <a:t>+ ০.০৫</a:t>
                  </a:r>
                  <a:r>
                    <a:rPr lang="en-US" sz="3200" b="1" dirty="0">
                      <a:solidFill>
                        <a:schemeClr val="tx1"/>
                      </a:solidFill>
                    </a:rPr>
                    <a:t>}</a:t>
                  </a:r>
                  <a:r>
                    <a:rPr lang="en-US" sz="3200" dirty="0">
                      <a:solidFill>
                        <a:schemeClr val="tx1"/>
                      </a:solidFill>
                    </a:rPr>
                    <a:t>× 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</a:t>
                  </a:r>
                  <a:r>
                    <a:rPr lang="en-US" sz="36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0</a:t>
                  </a:r>
                </a:p>
                <a:p>
                  <a:endParaRPr lang="en-US" sz="1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  <a:p>
                  <a:r>
                    <a:rPr lang="en-US" sz="20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{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0.105+0.05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} </a:t>
                  </a:r>
                  <a:r>
                    <a:rPr lang="en-US" sz="3200" dirty="0">
                      <a:solidFill>
                        <a:schemeClr val="tx1"/>
                      </a:solidFill>
                    </a:rPr>
                    <a:t>×</a:t>
                  </a:r>
                  <a:r>
                    <a:rPr lang="en-US" sz="32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</a:p>
                <a:p>
                  <a:r>
                    <a:rPr lang="en-US" sz="20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</a:t>
                  </a:r>
                  <a:r>
                    <a:rPr lang="en-US" sz="36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0.155</a:t>
                  </a:r>
                  <a:r>
                    <a:rPr lang="en-US" sz="3200" dirty="0" smtClean="0">
                      <a:solidFill>
                        <a:schemeClr val="tx1"/>
                      </a:solidFill>
                    </a:rPr>
                    <a:t>×</a:t>
                  </a:r>
                  <a:r>
                    <a:rPr lang="en-US" sz="3200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32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100</a:t>
                  </a:r>
                </a:p>
                <a:p>
                  <a:r>
                    <a:rPr lang="en-US" sz="2800" b="1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			</a:t>
                  </a:r>
                  <a:r>
                    <a:rPr lang="en-US" sz="36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= </a:t>
                  </a:r>
                  <a:r>
                    <a:rPr lang="en-US" sz="3200" b="1" dirty="0" smtClean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rPr>
                    <a:t>15.5%</a:t>
                  </a:r>
                  <a:endParaRPr lang="en-US" sz="32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750" y="4343400"/>
                  <a:ext cx="9149500" cy="550394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itle 2"/>
            <p:cNvSpPr txBox="1">
              <a:spLocks/>
            </p:cNvSpPr>
            <p:nvPr/>
          </p:nvSpPr>
          <p:spPr>
            <a:xfrm>
              <a:off x="3086100" y="3629167"/>
              <a:ext cx="2971800" cy="638033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0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en-US" sz="36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মিলিয়ে</a:t>
              </a:r>
              <a:r>
                <a:rPr lang="en-US" sz="36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নাও</a:t>
              </a:r>
              <a:endParaRPr lang="en-US" sz="1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99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2588526" y="152400"/>
            <a:ext cx="3966949" cy="762000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5400" b="1" dirty="0" err="1" smtClean="0">
                <a:solidFill>
                  <a:schemeClr val="bg1">
                    <a:lumMod val="6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800" dirty="0">
              <a:solidFill>
                <a:schemeClr val="bg1">
                  <a:lumMod val="6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43218" y="304800"/>
            <a:ext cx="902458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মালিকদের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প্রত্যাশিত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457200" y="1066800"/>
            <a:ext cx="12954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3328" y="11327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2988860" y="1066800"/>
            <a:ext cx="1371600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590800" y="11327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5588758" y="1066800"/>
            <a:ext cx="1116842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সীমিত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5177051" y="11327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8027158" y="1066800"/>
            <a:ext cx="1116842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অসীম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612039" y="11327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2"/>
          <p:cNvSpPr txBox="1">
            <a:spLocks/>
          </p:cNvSpPr>
          <p:nvPr/>
        </p:nvSpPr>
        <p:spPr>
          <a:xfrm>
            <a:off x="43218" y="1981200"/>
            <a:ext cx="902458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itle 2"/>
          <p:cNvSpPr txBox="1">
            <a:spLocks/>
          </p:cNvSpPr>
          <p:nvPr/>
        </p:nvSpPr>
        <p:spPr>
          <a:xfrm>
            <a:off x="457200" y="2743200"/>
            <a:ext cx="12954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3328" y="2809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2"/>
          <p:cNvSpPr txBox="1">
            <a:spLocks/>
          </p:cNvSpPr>
          <p:nvPr/>
        </p:nvSpPr>
        <p:spPr>
          <a:xfrm>
            <a:off x="2988860" y="2743200"/>
            <a:ext cx="1371600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590800" y="2809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itle 2"/>
          <p:cNvSpPr txBox="1">
            <a:spLocks/>
          </p:cNvSpPr>
          <p:nvPr/>
        </p:nvSpPr>
        <p:spPr>
          <a:xfrm>
            <a:off x="5588758" y="2743200"/>
            <a:ext cx="1116842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177051" y="2809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2"/>
          <p:cNvSpPr txBox="1">
            <a:spLocks/>
          </p:cNvSpPr>
          <p:nvPr/>
        </p:nvSpPr>
        <p:spPr>
          <a:xfrm>
            <a:off x="8027158" y="2743200"/>
            <a:ext cx="1116842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পাঁচটি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7612039" y="2809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itle 2"/>
          <p:cNvSpPr txBox="1">
            <a:spLocks/>
          </p:cNvSpPr>
          <p:nvPr/>
        </p:nvSpPr>
        <p:spPr>
          <a:xfrm>
            <a:off x="43218" y="3581400"/>
            <a:ext cx="9024582" cy="533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প্রযোজ্য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itle 2"/>
          <p:cNvSpPr txBox="1">
            <a:spLocks/>
          </p:cNvSpPr>
          <p:nvPr/>
        </p:nvSpPr>
        <p:spPr>
          <a:xfrm>
            <a:off x="457200" y="6172200"/>
            <a:ext cx="1295400" cy="533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ও ii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3328" y="6238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itle 2"/>
          <p:cNvSpPr txBox="1">
            <a:spLocks/>
          </p:cNvSpPr>
          <p:nvPr/>
        </p:nvSpPr>
        <p:spPr>
          <a:xfrm>
            <a:off x="2590800" y="6172200"/>
            <a:ext cx="1371600" cy="533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ও iii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2192740" y="6238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itle 2"/>
          <p:cNvSpPr txBox="1">
            <a:spLocks/>
          </p:cNvSpPr>
          <p:nvPr/>
        </p:nvSpPr>
        <p:spPr>
          <a:xfrm>
            <a:off x="4902958" y="6172200"/>
            <a:ext cx="1421642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ও iii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4491251" y="6238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itle 2"/>
          <p:cNvSpPr txBox="1">
            <a:spLocks/>
          </p:cNvSpPr>
          <p:nvPr/>
        </p:nvSpPr>
        <p:spPr>
          <a:xfrm>
            <a:off x="7120718" y="6172200"/>
            <a:ext cx="1870881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i, ii ও iii</a:t>
            </a:r>
            <a:endParaRPr lang="en-US" sz="1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705600" y="6238164"/>
            <a:ext cx="388961" cy="4537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itle 2"/>
          <p:cNvSpPr txBox="1">
            <a:spLocks/>
          </p:cNvSpPr>
          <p:nvPr/>
        </p:nvSpPr>
        <p:spPr>
          <a:xfrm>
            <a:off x="685800" y="4191000"/>
            <a:ext cx="8382000" cy="1752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বাধ্য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(ii)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সবসময়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(iii)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ঝুঁকিপূর্ণ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অত্যন্ত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লাভজনক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5" name="Oval 54"/>
          <p:cNvSpPr/>
          <p:nvPr/>
        </p:nvSpPr>
        <p:spPr>
          <a:xfrm>
            <a:off x="2582839" y="1129352"/>
            <a:ext cx="388961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6200" y="2805752"/>
            <a:ext cx="388961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718109" y="6238164"/>
            <a:ext cx="388961" cy="4537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" grpId="0" animBg="1"/>
      <p:bldP spid="15" grpId="0" animBg="1"/>
      <p:bldP spid="20" grpId="0" animBg="1"/>
      <p:bldP spid="16" grpId="0" animBg="1"/>
      <p:bldP spid="21" grpId="0" animBg="1"/>
      <p:bldP spid="18" grpId="0" animBg="1"/>
      <p:bldP spid="2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5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8" grpId="0" animBg="1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4313"/>
            <a:ext cx="9143998" cy="67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2"/>
          <p:cNvSpPr txBox="1">
            <a:spLocks/>
          </p:cNvSpPr>
          <p:nvPr/>
        </p:nvSpPr>
        <p:spPr>
          <a:xfrm>
            <a:off x="0" y="762000"/>
            <a:ext cx="9144000" cy="50292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/>
            <a:r>
              <a:rPr lang="en-US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উদ্দিপকটি</a:t>
            </a:r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পড়</a:t>
            </a:r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...</a:t>
            </a:r>
          </a:p>
          <a:p>
            <a:pPr marL="45720" algn="just"/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প্রিয়ন্তী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টেক্সটাইল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লিঃ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পরিশোধিত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মূল্যের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মূলধন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কোটি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৬%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অগ্রাধিকার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৮%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ঋণমূলধন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লভ্যাংশ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১০%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2276" y="5791200"/>
            <a:ext cx="9144000" cy="990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শেয়ার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0" y="0"/>
            <a:ext cx="3055504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3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914400" y="457200"/>
            <a:ext cx="6477000" cy="2667000"/>
          </a:xfrm>
          <a:prstGeom prst="rect">
            <a:avLst/>
          </a:prstGeom>
          <a:noFill/>
        </p:spPr>
        <p:txBody>
          <a:bodyPr numCol="1">
            <a:prstTxWarp prst="textDeflate">
              <a:avLst/>
            </a:prstTxWarp>
            <a:noAutofit/>
            <a:scene3d>
              <a:camera prst="perspectiveLef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err="1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b="1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b="1" dirty="0">
              <a:ln>
                <a:solidFill>
                  <a:srgbClr val="0000FF"/>
                </a:solidFill>
              </a:ln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8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7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375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375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</TotalTime>
  <Words>517</Words>
  <Application>Microsoft Office PowerPoint</Application>
  <PresentationFormat>On-screen Show (4:3)</PresentationFormat>
  <Paragraphs>95</Paragraphs>
  <Slides>17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সবাইকে স্বাগতম</vt:lpstr>
      <vt:lpstr>PowerPoint Presentation</vt:lpstr>
      <vt:lpstr>PowerPoint Presentation</vt:lpstr>
      <vt:lpstr>PowerPoint Presentation</vt:lpstr>
      <vt:lpstr>পূর্বজ্ঞান যাচাই</vt:lpstr>
      <vt:lpstr>সাধারণ শেয়ার মূলধন ব্যয়</vt:lpstr>
      <vt:lpstr>শিখন ফল-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পরম করুণাময় আল্লাহর নামে আরম্ভ</dc:title>
  <dc:creator>Foiz</dc:creator>
  <cp:lastModifiedBy>Rana</cp:lastModifiedBy>
  <cp:revision>587</cp:revision>
  <dcterms:created xsi:type="dcterms:W3CDTF">2014-09-22T05:32:39Z</dcterms:created>
  <dcterms:modified xsi:type="dcterms:W3CDTF">2019-10-27T16:09:54Z</dcterms:modified>
</cp:coreProperties>
</file>