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6" r:id="rId19"/>
    <p:sldId id="272" r:id="rId20"/>
  </p:sldIdLst>
  <p:sldSz cx="9144000" cy="5143500" type="screen16x9"/>
  <p:notesSz cx="6858000" cy="9144000"/>
  <p:embeddedFontLst>
    <p:embeddedFont>
      <p:font typeface="NikoshBAN" panose="02000000000000000000" pitchFamily="2" charset="0"/>
      <p:regular r:id="rId22"/>
    </p:embeddedFont>
    <p:embeddedFont>
      <p:font typeface="Vrinda" panose="020B0502040204020203" pitchFamily="34" charset="0"/>
      <p:regular r:id="rId23"/>
      <p:bold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NikoshLight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3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393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3f1028390d49c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3f1028390d49c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1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c4efc3ed5b819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c4efc3ed5b819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10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b89209f68273d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b89209f68273d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42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b89209f68273d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b89209f68273d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07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86df172d844d2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86df172d844d20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84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86df172d844d20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86df172d844d20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4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89e96be3e0dcac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89e96be3e0dcac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7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900cff380445fb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900cff380445fb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1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42f54aab8e1127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42f54aab8e1127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81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3f1028390d49c6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3f1028390d49c6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64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3f1028390d49c6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3f1028390d49c6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74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3f1028390d49c6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3f1028390d49c6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75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3f1028390d49c6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3f1028390d49c6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2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c4efc3ed5b819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c4efc3ed5b819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26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c4efc3ed5b819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c4efc3ed5b819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30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65603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3605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7685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11368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3119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91496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2849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0549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59075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8499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83131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06103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86662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2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27947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85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DB47-0D00-4415-BE6D-278100EA761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287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 flipH="1">
            <a:off x="3104157" y="153290"/>
            <a:ext cx="2671435" cy="99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" sz="4000" dirty="0">
                <a:solidFill>
                  <a:schemeClr val="accent5"/>
                </a:solidFill>
              </a:rPr>
              <a:t> </a:t>
            </a:r>
            <a:endParaRPr sz="4000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30" y="1461355"/>
            <a:ext cx="6594580" cy="35280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ctrTitle"/>
          </p:nvPr>
        </p:nvSpPr>
        <p:spPr>
          <a:xfrm>
            <a:off x="2885821" y="593452"/>
            <a:ext cx="3783111" cy="738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</a:t>
            </a:r>
            <a:r>
              <a:rPr lang="en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" name="Google Shape;337;p22"/>
          <p:cNvSpPr txBox="1">
            <a:spLocks noGrp="1"/>
          </p:cNvSpPr>
          <p:nvPr>
            <p:ph type="subTitle" idx="1"/>
          </p:nvPr>
        </p:nvSpPr>
        <p:spPr>
          <a:xfrm>
            <a:off x="2177301" y="1590033"/>
            <a:ext cx="4361002" cy="28857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60400" lvl="0" indent="-5715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q"/>
            </a:pPr>
            <a:r>
              <a:rPr lang="e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endParaRPr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0400" lvl="0" indent="-5715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q"/>
            </a:pPr>
            <a:r>
              <a:rPr lang="e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 ও স্বীকৃতি</a:t>
            </a:r>
            <a:endParaRPr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0400" lvl="0" indent="-5715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q"/>
            </a:pPr>
            <a:r>
              <a:rPr lang="e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সুস্পষ্টতা</a:t>
            </a:r>
            <a:endParaRPr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0400" lvl="0" indent="-5715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q"/>
            </a:pPr>
            <a:r>
              <a:rPr lang="e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 আচরণ নিয়ন্ত্রণ</a:t>
            </a:r>
            <a:endParaRPr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0400" lvl="0" indent="-5715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q"/>
            </a:pPr>
            <a:r>
              <a:rPr lang="e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স্বীকৃত </a:t>
            </a:r>
            <a:endParaRPr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ctrTitle"/>
          </p:nvPr>
        </p:nvSpPr>
        <p:spPr>
          <a:xfrm>
            <a:off x="2929995" y="1095569"/>
            <a:ext cx="2687033" cy="684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ubTitle" idx="1"/>
          </p:nvPr>
        </p:nvSpPr>
        <p:spPr>
          <a:xfrm>
            <a:off x="1127531" y="2029589"/>
            <a:ext cx="7665834" cy="17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BD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ctrTitle"/>
          </p:nvPr>
        </p:nvSpPr>
        <p:spPr>
          <a:xfrm>
            <a:off x="2118082" y="162504"/>
            <a:ext cx="4878619" cy="669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মান্য করার </a:t>
            </a:r>
            <a:r>
              <a:rPr lang="e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1"/>
          </p:nvPr>
        </p:nvSpPr>
        <p:spPr>
          <a:xfrm>
            <a:off x="330009" y="1161907"/>
            <a:ext cx="8614611" cy="374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ব্রাইস (Lord Bryce) আইন মান্য করার পেছনে</a:t>
            </a:r>
            <a:r>
              <a:rPr lang="e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উল্লেখ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নির্লিপ্ততা</a:t>
            </a:r>
            <a:endParaRPr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শ্রদ্ধাবোধ</a:t>
            </a:r>
            <a:endParaRPr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</a:t>
            </a:r>
            <a:endParaRPr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 </a:t>
            </a:r>
            <a:r>
              <a:rPr lang="e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 </a:t>
            </a:r>
            <a:endParaRPr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>
            <a:spLocks noGrp="1"/>
          </p:cNvSpPr>
          <p:nvPr>
            <p:ph type="ctrTitle"/>
          </p:nvPr>
        </p:nvSpPr>
        <p:spPr>
          <a:xfrm>
            <a:off x="231446" y="666314"/>
            <a:ext cx="2883014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3203912" y="666314"/>
            <a:ext cx="5535763" cy="39951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457200" algn="l" rtl="0">
              <a:spcBef>
                <a:spcPts val="0"/>
              </a:spcBef>
              <a:spcAft>
                <a:spcPts val="0"/>
              </a:spcAft>
              <a:buSzPts val="1700"/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ব্যক্তিস্বাধীনতা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সংরক্ষণ: 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 rtl="0">
              <a:spcBef>
                <a:spcPts val="0"/>
              </a:spcBef>
              <a:spcAft>
                <a:spcPts val="0"/>
              </a:spcAft>
              <a:buSzPts val="1700"/>
              <a:buFont typeface="Wingdings" panose="05000000000000000000" pitchFamily="2" charset="2"/>
              <a:buChar char="Ø"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 rtl="0">
              <a:spcBef>
                <a:spcPts val="0"/>
              </a:spcBef>
              <a:spcAft>
                <a:spcPts val="0"/>
              </a:spcAft>
              <a:buSzPts val="1700"/>
              <a:buFont typeface="Wingdings" panose="05000000000000000000" pitchFamily="2" charset="2"/>
              <a:buChar char="Ø"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আত্মবিকাশ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বিবেকবোধ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সংরক্ষণ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উপযোগিতা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 পরিবেশ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650" lvl="0" algn="l">
              <a:spcBef>
                <a:spcPts val="0"/>
              </a:spcBef>
              <a:buSzPts val="1700"/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7850" lvl="0" indent="-457200" algn="l">
              <a:spcBef>
                <a:spcPts val="0"/>
              </a:spcBef>
              <a:buSzPts val="1700"/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650" lvl="0" algn="l">
              <a:spcBef>
                <a:spcPts val="0"/>
              </a:spcBef>
              <a:buSzPts val="1700"/>
            </a:pPr>
            <a:r>
              <a:rPr lang="as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1104914"/>
            <a:ext cx="327946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>
            <a:spLocks noGrp="1"/>
          </p:cNvSpPr>
          <p:nvPr>
            <p:ph type="ctrTitle"/>
          </p:nvPr>
        </p:nvSpPr>
        <p:spPr>
          <a:xfrm>
            <a:off x="3130487" y="412191"/>
            <a:ext cx="2620106" cy="10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1" name="Google Shape;361;p26"/>
          <p:cNvSpPr txBox="1">
            <a:spLocks noGrp="1"/>
          </p:cNvSpPr>
          <p:nvPr>
            <p:ph type="subTitle" idx="1"/>
          </p:nvPr>
        </p:nvSpPr>
        <p:spPr>
          <a:xfrm>
            <a:off x="1026133" y="1743924"/>
            <a:ext cx="7418146" cy="16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" lvl="0" algn="l" rtl="0">
              <a:spcBef>
                <a:spcPts val="0"/>
              </a:spcBef>
              <a:spcAft>
                <a:spcPts val="0"/>
              </a:spcAft>
              <a:buSzPts val="2900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e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অমান্য করলে সমাজে কী ধরণের প্রভাব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4450" lvl="0" algn="l" rtl="0">
              <a:spcBef>
                <a:spcPts val="0"/>
              </a:spcBef>
              <a:spcAft>
                <a:spcPts val="0"/>
              </a:spcAft>
              <a:buSzPts val="2900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e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কর।</a:t>
            </a:r>
            <a:endParaRPr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679" y="334618"/>
            <a:ext cx="4042611" cy="97854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সার-সংক্ষেপ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680" y="1581293"/>
            <a:ext cx="4193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ধারণা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সংজ্ঞা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মনীষীর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বৈশিষ্ট্য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মান্য করার কারণ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272" y="365440"/>
            <a:ext cx="3269287" cy="971941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025" y="1760322"/>
            <a:ext cx="7489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‘আইন’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কোন ভাষা থেকে এসেছে?</a:t>
            </a:r>
          </a:p>
          <a:p>
            <a:pPr marL="1028700" lvl="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lag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28700" lvl="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0" indent="-571500">
              <a:buFont typeface="Wingdings" panose="05000000000000000000" pitchFamily="2" charset="2"/>
              <a:buChar char="ü"/>
            </a:pP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লর্ড </a:t>
            </a:r>
            <a:r>
              <a:rPr lang="e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ব্রাইস আইন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মান্য করার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lvl="0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রেন? 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ctrTitle"/>
          </p:nvPr>
        </p:nvSpPr>
        <p:spPr>
          <a:xfrm>
            <a:off x="1758204" y="502271"/>
            <a:ext cx="2513132" cy="9273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7" name="Google Shape;367;p27"/>
          <p:cNvSpPr txBox="1">
            <a:spLocks noGrp="1"/>
          </p:cNvSpPr>
          <p:nvPr>
            <p:ph type="subTitle" idx="1"/>
          </p:nvPr>
        </p:nvSpPr>
        <p:spPr>
          <a:xfrm>
            <a:off x="71919" y="2755952"/>
            <a:ext cx="7202030" cy="2189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>
              <a:buSzPts val="2900"/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‘আইন </a:t>
            </a:r>
            <a:r>
              <a:rPr lang="e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বাহ্যিক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0" algn="l">
              <a:buSzPts val="2900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যথার্থতা নিরূপণ করো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34" y="460637"/>
            <a:ext cx="3552429" cy="240631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63795"/>
            <a:ext cx="6029540" cy="55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462215" y="2321960"/>
            <a:ext cx="20625" cy="28215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468" y="246344"/>
            <a:ext cx="2197052" cy="9941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415" y="1520473"/>
            <a:ext cx="5985281" cy="326350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পৌরনীতি ও সুশাসন ১ম পত্র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ড. আব্দুল ওদুদ ভূঁইয়া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পৌরনীতি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ড. বিলকিস সুলতানা 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>
            <a:spLocks noGrp="1"/>
          </p:cNvSpPr>
          <p:nvPr>
            <p:ph type="ctrTitle"/>
          </p:nvPr>
        </p:nvSpPr>
        <p:spPr>
          <a:xfrm>
            <a:off x="2890021" y="138019"/>
            <a:ext cx="3012230" cy="9099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14" y="1280731"/>
            <a:ext cx="5632645" cy="374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ctrTitle"/>
          </p:nvPr>
        </p:nvSpPr>
        <p:spPr>
          <a:xfrm>
            <a:off x="4397" y="639392"/>
            <a:ext cx="3623386" cy="40494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অহিদুজ্জামান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রাষ্ট্রবিজ্ঞান</a:t>
            </a:r>
            <a:br>
              <a:rPr lang="e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খান সরকারি মডেল স্কুল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এণ্ড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কলেজ।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তিতাস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মুঠোফোন</a:t>
            </a:r>
            <a:r>
              <a:rPr lang="e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০১৭১৭৪২৫৮২৬</a:t>
            </a:r>
            <a:r>
              <a:rPr lang="e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ই-মেইল: </a:t>
            </a:r>
            <a:r>
              <a:rPr lang="en" sz="1100" dirty="0" smtClean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ahid199176@gmail.com</a:t>
            </a:r>
            <a:r>
              <a:rPr lang="e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" sz="3200" dirty="0" smtClean="0">
                <a:solidFill>
                  <a:srgbClr val="7030A0"/>
                </a:solidFill>
              </a:rPr>
              <a:t> 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61305" y="639393"/>
            <a:ext cx="3482695" cy="4049486"/>
          </a:xfrm>
          <a:ln>
            <a:solidFill>
              <a:srgbClr val="002060"/>
            </a:solidFill>
          </a:ln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6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7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7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7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</a:t>
            </a:r>
          </a:p>
          <a:p>
            <a:pPr algn="l"/>
            <a:r>
              <a:rPr lang="bn-BD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তৃতীয়</a:t>
            </a:r>
          </a:p>
          <a:p>
            <a:pPr algn="l"/>
            <a:r>
              <a:rPr lang="bn-BD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সংখ্যা: </a:t>
            </a:r>
            <a:r>
              <a:rPr lang="en-US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endParaRPr lang="bn-BD" sz="7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7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৬০ মিনিট </a:t>
            </a:r>
          </a:p>
          <a:p>
            <a:pPr algn="l"/>
            <a:r>
              <a:rPr lang="bn-BD" sz="7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 ২১/১০/২০১৯</a:t>
            </a:r>
          </a:p>
          <a:p>
            <a:pPr algn="l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97" y="1502228"/>
            <a:ext cx="2672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76922" y="1368162"/>
            <a:ext cx="261257" cy="268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61305" y="1502228"/>
            <a:ext cx="2884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561123" y="1368162"/>
            <a:ext cx="247507" cy="2440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48" y="1636294"/>
            <a:ext cx="1958057" cy="1846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5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437431" y="2602606"/>
            <a:ext cx="3392049" cy="196996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437431" y="389874"/>
            <a:ext cx="3357673" cy="1839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94" name="Google Shape;294;p15"/>
          <p:cNvPicPr preferRelativeResize="0"/>
          <p:nvPr/>
        </p:nvPicPr>
        <p:blipFill rotWithShape="1">
          <a:blip r:embed="rId5">
            <a:alphaModFix/>
          </a:blip>
          <a:srcRect t="9565" b="9573"/>
          <a:stretch/>
        </p:blipFill>
        <p:spPr>
          <a:xfrm flipH="1">
            <a:off x="5154672" y="389873"/>
            <a:ext cx="3476833" cy="18393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95" name="Google Shape;2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4672" y="2566685"/>
            <a:ext cx="3476833" cy="20418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Google Shape;460;p15"/>
          <p:cNvPicPr preferRelativeResize="0"/>
          <p:nvPr/>
        </p:nvPicPr>
        <p:blipFill rotWithShape="1">
          <a:blip r:embed="rId7">
            <a:alphaModFix/>
          </a:blip>
          <a:srcRect l="6930" t="-8610" r="13861" b="8609"/>
          <a:stretch/>
        </p:blipFill>
        <p:spPr>
          <a:xfrm>
            <a:off x="3829480" y="1630298"/>
            <a:ext cx="1290816" cy="135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2375713" y="1381913"/>
            <a:ext cx="4815735" cy="234602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" sz="8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 </a:t>
            </a:r>
            <a:r>
              <a:rPr lang="en" sz="8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" sz="6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LAW</a:t>
            </a:r>
            <a:endParaRPr sz="6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895" y="400693"/>
            <a:ext cx="242470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শিখনফল</a:t>
            </a:r>
            <a:r>
              <a:rPr lang="bn-BD" sz="54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54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045" y="1715784"/>
            <a:ext cx="75001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 আজকের পাঠ শেষে শিক্ষার্থীরা ...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 আইনের সংজ্ঞা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 আইনের বৈশিষ্ট্য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 আইন মান্য করার কারণ বিশ্লেষণ করতে পারবে।</a:t>
            </a:r>
            <a:r>
              <a:rPr lang="bn-BD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7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/>
        </p:nvSpPr>
        <p:spPr>
          <a:xfrm>
            <a:off x="2426243" y="485140"/>
            <a:ext cx="3141192" cy="7279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ধারণা</a:t>
            </a:r>
            <a:endParaRPr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099335" y="1715784"/>
            <a:ext cx="7425897" cy="333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আইন” শব্দটি এসেছে ফার্সি শব্দ থেকে। যার অর্থ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বিধি।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প্রতিশব্দ হচ্ছে Law। Law  শব্দটি </a:t>
            </a: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টিউটনিক শব্দ </a:t>
            </a:r>
            <a:r>
              <a:rPr lang="e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Lag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থেকে। যার অর্থ স্হির বা </a:t>
            </a: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অপরিবর্তনশীল।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অর্থে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হচ্ছে কতগুলো বিধিবদ্ধ </a:t>
            </a:r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</a:pP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সকলের জন্য সমানভাবে প্রযোজ্য</a:t>
            </a:r>
            <a:r>
              <a:rPr lang="e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 b="1" dirty="0">
              <a:solidFill>
                <a:schemeClr val="lt1"/>
              </a:solidFill>
            </a:endParaRPr>
          </a:p>
        </p:txBody>
      </p:sp>
      <p:cxnSp>
        <p:nvCxnSpPr>
          <p:cNvPr id="3" name="Straight Connector 2"/>
          <p:cNvCxnSpPr>
            <a:endCxn id="4" idx="2"/>
          </p:cNvCxnSpPr>
          <p:nvPr/>
        </p:nvCxnSpPr>
        <p:spPr>
          <a:xfrm>
            <a:off x="2311685" y="1462629"/>
            <a:ext cx="3302950" cy="1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614635" y="1326941"/>
            <a:ext cx="220006" cy="275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/>
        </p:nvSpPr>
        <p:spPr>
          <a:xfrm>
            <a:off x="1319516" y="294544"/>
            <a:ext cx="53278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সম্পর্কে বিভিন্ন মনীষীর সংজ্ঞা </a:t>
            </a:r>
            <a:endParaRPr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05032" y="1017527"/>
            <a:ext cx="9038968" cy="490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 দার্শনিক  অ্যারিস্টটল (</a:t>
            </a:r>
            <a:r>
              <a:rPr lang="e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Aristotle</a:t>
            </a:r>
            <a:r>
              <a:rPr lang="e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বলেন, 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‘আইন </a:t>
            </a:r>
            <a:r>
              <a:rPr lang="e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আবেগবর্জিত যুক্তি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 </a:t>
            </a:r>
            <a:r>
              <a:rPr lang="e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(Law is the passionless reason</a:t>
            </a:r>
            <a:r>
              <a:rPr lang="e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endParaRPr lang="en" sz="16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endParaRPr lang="e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 </a:t>
            </a:r>
            <a:r>
              <a:rPr lang="e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আইনবিদ জন অস্টিনের </a:t>
            </a:r>
            <a:r>
              <a:rPr lang="e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John Austine</a:t>
            </a:r>
            <a:r>
              <a:rPr lang="e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‘আইন </a:t>
            </a:r>
            <a:r>
              <a:rPr lang="e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 </a:t>
            </a:r>
            <a:r>
              <a:rPr lang="e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আদেশবিশেষ’      </a:t>
            </a:r>
            <a:r>
              <a:rPr lang="e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Law is  the command of the political superior sovereign to the political inferior </a:t>
            </a:r>
            <a:r>
              <a:rPr lang="e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87098" y="884529"/>
            <a:ext cx="8301600" cy="4079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হল্যান্ড বলেন</a:t>
            </a: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র্বভৌম </a:t>
            </a:r>
            <a:r>
              <a:rPr lang="e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কর্তৃপক্ষ কর্তৃক মানুষের বাহ্যিক আচরণ নিয়ন্ত্রণের জন্য প্রয়োগকৃত সাধারণ নিয়মই হলো আইন।” </a:t>
            </a: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(Law is a general rule of external  human action enforced by the sovereign political authority.) </a:t>
            </a:r>
            <a:endParaRPr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সুতরাং  </a:t>
            </a: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হলো মানুষের বাহ্যিক আচরণ নিয়ন্ত্রণকারী </a:t>
            </a: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বিধিবিধান </a:t>
            </a: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পিছনে রাষ্ট্রের সমর্থন রয়েছে এবং বিধি বিধান </a:t>
            </a:r>
            <a:endParaRPr lang="e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ভঙ্গ </a:t>
            </a:r>
            <a:r>
              <a:rPr lang="e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 শাস্তি প্রদানের ব্যবস্হা রয়েছে। </a:t>
            </a:r>
            <a:endParaRPr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1947613" y="134518"/>
            <a:ext cx="5544232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সম্পর্কে বিভিন্ন মনীষীর সংজ্ঞা </a:t>
            </a:r>
            <a:endParaRPr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ctrTitle"/>
          </p:nvPr>
        </p:nvSpPr>
        <p:spPr>
          <a:xfrm>
            <a:off x="2470201" y="229569"/>
            <a:ext cx="3160037" cy="9628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1"/>
          </p:nvPr>
        </p:nvSpPr>
        <p:spPr>
          <a:xfrm>
            <a:off x="323134" y="2137636"/>
            <a:ext cx="8085221" cy="20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এরিষ্টটল</a:t>
            </a:r>
            <a:r>
              <a:rPr lang="e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আইনের সংজ্ঞাটি </a:t>
            </a:r>
            <a:r>
              <a:rPr lang="e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461</Words>
  <Application>Microsoft Office PowerPoint</Application>
  <PresentationFormat>On-screen Show (16:9)</PresentationFormat>
  <Paragraphs>95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Wingdings</vt:lpstr>
      <vt:lpstr>NikoshBAN</vt:lpstr>
      <vt:lpstr>Vrinda</vt:lpstr>
      <vt:lpstr>Trebuchet MS</vt:lpstr>
      <vt:lpstr>Wingdings 3</vt:lpstr>
      <vt:lpstr>NikoshLight</vt:lpstr>
      <vt:lpstr>Facet</vt:lpstr>
      <vt:lpstr>স্বাগতম </vt:lpstr>
      <vt:lpstr>শিক্ষক পরিচিতি   মোহাম্মদ অহিদুজ্জামান  প্রভাষক, রাষ্ট্রবিজ্ঞান গাজীপুর খান সরকারি মডেল স্কুল  এণ্ড কলেজ।  তিতাস, কুমিল্লা  মুঠোফোন: ০১৭১৭৪২৫৮২৬ ই-মেইল:  ahid199176@gmail.com  </vt:lpstr>
      <vt:lpstr>PowerPoint Presentation</vt:lpstr>
      <vt:lpstr>আইন / LAW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আইনের বৈশিষ্ট্য</vt:lpstr>
      <vt:lpstr>জোড়ায়  কাজ</vt:lpstr>
      <vt:lpstr>আইন মান্য করার কারণ</vt:lpstr>
      <vt:lpstr>অন্যান্য কারণ:</vt:lpstr>
      <vt:lpstr>দলীয় কাজ.</vt:lpstr>
      <vt:lpstr>সার-সংক্ষেপ</vt:lpstr>
      <vt:lpstr>মূল্যায়ন</vt:lpstr>
      <vt:lpstr>বাড়ির কাজ</vt:lpstr>
      <vt:lpstr>সহায়ক গ্রন্থ 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cp:lastModifiedBy>Pc-Net</cp:lastModifiedBy>
  <cp:revision>44</cp:revision>
  <dcterms:modified xsi:type="dcterms:W3CDTF">2019-10-27T15:38:19Z</dcterms:modified>
</cp:coreProperties>
</file>