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66" r:id="rId3"/>
    <p:sldId id="275" r:id="rId4"/>
    <p:sldId id="270" r:id="rId5"/>
    <p:sldId id="271" r:id="rId6"/>
    <p:sldId id="267" r:id="rId7"/>
    <p:sldId id="279" r:id="rId8"/>
    <p:sldId id="276" r:id="rId9"/>
    <p:sldId id="285" r:id="rId10"/>
    <p:sldId id="286" r:id="rId11"/>
    <p:sldId id="287" r:id="rId12"/>
    <p:sldId id="288" r:id="rId13"/>
    <p:sldId id="280" r:id="rId14"/>
    <p:sldId id="272" r:id="rId15"/>
    <p:sldId id="284" r:id="rId16"/>
    <p:sldId id="291" r:id="rId17"/>
    <p:sldId id="261" r:id="rId18"/>
    <p:sldId id="283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B05C"/>
    <a:srgbClr val="F76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1E3C-DE1E-40F3-B28E-9E92A0858A4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BFD3B-B5DC-49A3-BFDA-8F2F64DDC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0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2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97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9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79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55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33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34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4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3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5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0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63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7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1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9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28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BFD3B-B5DC-49A3-BFDA-8F2F64DDC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2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EFBD-F0B5-4A42-A42F-D7CC2F0A15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3176-5178-4B9F-BF78-2AAA5C7F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4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EFBD-F0B5-4A42-A42F-D7CC2F0A15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3176-5178-4B9F-BF78-2AAA5C7F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1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EFBD-F0B5-4A42-A42F-D7CC2F0A15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3176-5178-4B9F-BF78-2AAA5C7F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EFBD-F0B5-4A42-A42F-D7CC2F0A15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3176-5178-4B9F-BF78-2AAA5C7F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EFBD-F0B5-4A42-A42F-D7CC2F0A15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3176-5178-4B9F-BF78-2AAA5C7F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7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EFBD-F0B5-4A42-A42F-D7CC2F0A15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3176-5178-4B9F-BF78-2AAA5C7F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5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EFBD-F0B5-4A42-A42F-D7CC2F0A15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3176-5178-4B9F-BF78-2AAA5C7F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EFBD-F0B5-4A42-A42F-D7CC2F0A15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3176-5178-4B9F-BF78-2AAA5C7F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0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EFBD-F0B5-4A42-A42F-D7CC2F0A15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3176-5178-4B9F-BF78-2AAA5C7F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7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EFBD-F0B5-4A42-A42F-D7CC2F0A15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3176-5178-4B9F-BF78-2AAA5C7F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6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EFBD-F0B5-4A42-A42F-D7CC2F0A15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3176-5178-4B9F-BF78-2AAA5C7F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5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3EFBD-F0B5-4A42-A42F-D7CC2F0A15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3176-5178-4B9F-BF78-2AAA5C7F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1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9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.gif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502920" y="5235379"/>
            <a:ext cx="5715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5235379"/>
            <a:ext cx="5715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79920" y="114739"/>
            <a:ext cx="5715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04800" y="526219"/>
            <a:ext cx="5715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3" y="0"/>
            <a:ext cx="76793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3702" y="0"/>
            <a:ext cx="3773978" cy="13009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কাজের সমাধান</a:t>
            </a:r>
          </a:p>
          <a:p>
            <a:pPr algn="ctr"/>
            <a:endParaRPr lang="en-US" sz="4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05527" y="5761115"/>
            <a:ext cx="918009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NikoshBAN"/>
                <a:ea typeface="Vrinda" panose="020B0502040204020203" pitchFamily="34" charset="0"/>
              </a:rPr>
              <a:t>পূজা শব্দের অর্থ প্রশংসা করা বা</a:t>
            </a:r>
            <a:r>
              <a:rPr lang="en-US" sz="4800" dirty="0">
                <a:latin typeface="NikoshBAN"/>
                <a:ea typeface="Vrinda" panose="020B0502040204020203" pitchFamily="34" charset="0"/>
              </a:rPr>
              <a:t> 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NikoshBAN"/>
                <a:ea typeface="Vrinda" panose="020B0502040204020203" pitchFamily="34" charset="0"/>
              </a:rPr>
              <a:t>শ্রদ্ধা করা।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1431757"/>
            <a:ext cx="6610350" cy="41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4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59255" y="3799196"/>
            <a:ext cx="6852385" cy="240065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400" dirty="0">
              <a:latin typeface="Calibri Light" panose="020F0302020204030204" pitchFamily="34" charset="0"/>
              <a:ea typeface="Vrinda" panose="020B0502040204020203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dirty="0" smtClean="0">
              <a:ln>
                <a:noFill/>
              </a:ln>
              <a:effectLst/>
              <a:latin typeface="Calibri Light" panose="020F0302020204030204" pitchFamily="34" charset="0"/>
              <a:ea typeface="Vrinda" panose="020B0502040204020203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effectLst/>
                <a:latin typeface="Calibri Light" panose="020F0302020204030204" pitchFamily="34" charset="0"/>
                <a:ea typeface="Vrinda" panose="020B0502040204020203" pitchFamily="34" charset="0"/>
              </a:rPr>
              <a:t>      পঞ্চদেবতার নাম লিখ।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effectLst/>
                <a:latin typeface="Calibri Light" panose="020F0302020204030204" pitchFamily="34" charset="0"/>
              </a:rPr>
              <a:t/>
            </a:r>
            <a:br>
              <a:rPr kumimoji="0" lang="en-US" sz="5400" b="0" i="0" u="none" strike="noStrike" cap="none" normalizeH="0" baseline="0" dirty="0" smtClean="0">
                <a:ln>
                  <a:noFill/>
                </a:ln>
                <a:effectLst/>
                <a:latin typeface="Calibri Light" panose="020F0302020204030204" pitchFamily="34" charset="0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14801" y="136940"/>
            <a:ext cx="2971799" cy="10228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জোড়ায় 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62418" y="1295400"/>
            <a:ext cx="2779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NikoshBAN"/>
                <a:ea typeface="Vrinda" panose="020B0502040204020203" pitchFamily="34" charset="0"/>
              </a:rPr>
              <a:t>সময়ঃ ৫ </a:t>
            </a:r>
            <a:r>
              <a:rPr lang="en-US" sz="3600" dirty="0" smtClean="0">
                <a:latin typeface="NikoshBAN"/>
                <a:ea typeface="Vrinda" panose="020B0502040204020203" pitchFamily="34" charset="0"/>
              </a:rPr>
              <a:t>মিনিট</a:t>
            </a:r>
            <a:endParaRPr lang="en-US" sz="1200" dirty="0">
              <a:latin typeface="NikoshB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87680" y="1396118"/>
            <a:ext cx="8088630" cy="1998345"/>
            <a:chOff x="794385" y="1911251"/>
            <a:chExt cx="8088630" cy="19983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385" y="1941731"/>
              <a:ext cx="2343150" cy="19526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785" y="1956971"/>
              <a:ext cx="2343150" cy="19526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865" y="1911251"/>
              <a:ext cx="2343150" cy="1952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38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50921" y="0"/>
            <a:ext cx="5227319" cy="10228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জোড়ায় কাজের সমাধান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6333" y="1540044"/>
            <a:ext cx="10515600" cy="46247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latin typeface="NikoshBAN"/>
                <a:ea typeface="Vrinda" panose="020B0502040204020203" pitchFamily="34" charset="0"/>
              </a:rPr>
              <a:t>শিব,বিষ্ণু,সূর্য,অগ্নি,ও কালী এই</a:t>
            </a:r>
            <a:br>
              <a:rPr lang="en-US" sz="8000" dirty="0" smtClean="0">
                <a:latin typeface="NikoshBAN"/>
                <a:ea typeface="Vrinda" panose="020B0502040204020203" pitchFamily="34" charset="0"/>
              </a:rPr>
            </a:br>
            <a:r>
              <a:rPr lang="en-US" sz="8000" dirty="0" smtClean="0">
                <a:latin typeface="NikoshBAN"/>
                <a:ea typeface="Vrinda" panose="020B0502040204020203" pitchFamily="34" charset="0"/>
              </a:rPr>
              <a:t>পাঁচ জনকে বলা হয় পঞ্চদেবতা। </a:t>
            </a:r>
            <a:r>
              <a:rPr lang="en-US" sz="8000" dirty="0" smtClean="0">
                <a:latin typeface="NikoshBAN"/>
              </a:rPr>
              <a:t/>
            </a:r>
            <a:br>
              <a:rPr lang="en-US" sz="8000" dirty="0" smtClean="0">
                <a:latin typeface="NikoshBAN"/>
              </a:rPr>
            </a:b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736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8" y="1237290"/>
            <a:ext cx="2779283" cy="151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08" y="92039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99" y="1021414"/>
            <a:ext cx="2600325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00" y="2832454"/>
            <a:ext cx="2699308" cy="1631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" y="2864217"/>
            <a:ext cx="2857500" cy="1600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6363" y="55953"/>
            <a:ext cx="4394462" cy="8412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পূজার উপকরন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62" y="2738330"/>
            <a:ext cx="2710720" cy="1726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" y="4559826"/>
            <a:ext cx="2857500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47" y="1138130"/>
            <a:ext cx="2847975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52" y="2862580"/>
            <a:ext cx="2839069" cy="1601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09" y="4559825"/>
            <a:ext cx="2904710" cy="174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25" y="4559826"/>
            <a:ext cx="2800350" cy="1743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00" y="4555182"/>
            <a:ext cx="2699308" cy="17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04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40172" y="99526"/>
            <a:ext cx="4552266" cy="8412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পূজার উপকরন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an 2"/>
          <p:cNvSpPr/>
          <p:nvPr/>
        </p:nvSpPr>
        <p:spPr>
          <a:xfrm>
            <a:off x="600502" y="1187355"/>
            <a:ext cx="10631606" cy="5554637"/>
          </a:xfrm>
          <a:prstGeom prst="can">
            <a:avLst>
              <a:gd name="adj" fmla="val 714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000" b="1" dirty="0"/>
              <a:t>পূজার উপকরণ</a:t>
            </a:r>
            <a:r>
              <a:rPr lang="as-IN" sz="4000" dirty="0"/>
              <a:t> তত্ত্ব: </a:t>
            </a:r>
            <a:r>
              <a:rPr lang="as-IN" sz="4000" b="1" dirty="0"/>
              <a:t>পূজার উপকরণ</a:t>
            </a:r>
            <a:r>
              <a:rPr lang="as-IN" sz="4000" dirty="0"/>
              <a:t> পঞ্চবিধ,দশবিধ এবং ষোড়শবিধ। মহাপূজা মানে ষোড়শাপচার । উপাচারগুলি হল--- আসন,স্বাগত,পাদ্য, অর্ঘ্য, আচমনীয়, মধুপর্ক, পুনরাচমন, স্নান, বস্ত্র, অলঙ্কার, গন্ধ, পুষ্প, ধূপ, দীপ, নৈবেদ্য ও পুনরাচমন।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5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62503" y="0"/>
            <a:ext cx="2991173" cy="10228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163465" y="4764376"/>
            <a:ext cx="11873552" cy="1579582"/>
          </a:xfrm>
          <a:prstGeom prst="can">
            <a:avLst>
              <a:gd name="adj" fmla="val 9184"/>
            </a:avLst>
          </a:prstGeom>
          <a:solidFill>
            <a:srgbClr val="FFC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dirty="0" smtClean="0">
                <a:solidFill>
                  <a:schemeClr val="tx1"/>
                </a:solidFill>
              </a:rPr>
              <a:t>লক্ষী দেবীর পরিচয় বর্ণনা কর।</a:t>
            </a:r>
            <a:endParaRPr lang="en-US" sz="54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17433" y="1333903"/>
            <a:ext cx="10335220" cy="3143808"/>
            <a:chOff x="1017433" y="1333903"/>
            <a:chExt cx="10335220" cy="31438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433" y="1620568"/>
              <a:ext cx="2857143" cy="28571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474" y="1504385"/>
              <a:ext cx="2857143" cy="285714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510" y="1333903"/>
              <a:ext cx="2857143" cy="285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415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22321" y="0"/>
            <a:ext cx="5151120" cy="10228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সমাধান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510953" y="2172101"/>
            <a:ext cx="11873552" cy="4036194"/>
          </a:xfrm>
          <a:prstGeom prst="can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sz="2800" dirty="0">
                <a:latin typeface="NikoshBAN"/>
              </a:rPr>
              <a:t>দেবী লক্ষী সম্পদ বৃদ্ধি ও সৌভাগ্যের দেবী৷ তিনি সুন্দরী ও মাধুর্য্যময় দেবী৷ তিনি পূজারীদের ধন সম্পদ দান করে থাকেন৷ দেবী লক্ষী শ্রী হিসেবে পরিচিত ৷</a:t>
            </a:r>
            <a:r>
              <a:rPr lang="en-US" sz="2800" dirty="0">
                <a:latin typeface="NikoshBAN"/>
              </a:rPr>
              <a:t> </a:t>
            </a:r>
            <a:r>
              <a:rPr lang="as-IN" sz="2800" dirty="0">
                <a:latin typeface="NikoshBAN"/>
              </a:rPr>
              <a:t>কেননা তিনি সৌন্দর্য ও স্নিগ্ধতার প্রতীক ৷</a:t>
            </a:r>
            <a:r>
              <a:rPr lang="en-US" sz="2800" dirty="0">
                <a:latin typeface="NikoshBAN"/>
              </a:rPr>
              <a:t> </a:t>
            </a:r>
            <a:r>
              <a:rPr lang="as-IN" sz="2800" dirty="0">
                <a:latin typeface="NikoshBAN"/>
              </a:rPr>
              <a:t>তিনি ভগবান বিষ্ণুর সহধর্মিনী৷ 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29C1C5-D1D1-4FB6-969D-3F8DE3424B25}"/>
              </a:ext>
            </a:extLst>
          </p:cNvPr>
          <p:cNvSpPr txBox="1"/>
          <p:nvPr/>
        </p:nvSpPr>
        <p:spPr>
          <a:xfrm>
            <a:off x="3643315" y="1472035"/>
            <a:ext cx="467050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লিখ;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16D3CE-9C5F-478F-B391-F0CF0D820B81}"/>
              </a:ext>
            </a:extLst>
          </p:cNvPr>
          <p:cNvSpPr txBox="1"/>
          <p:nvPr/>
        </p:nvSpPr>
        <p:spPr>
          <a:xfrm>
            <a:off x="744746" y="2226075"/>
            <a:ext cx="561033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লক্ষী পুজা শুরু থেকে কত দেবতার পুজা করতে 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016FD74-AAC1-4D47-A04F-02E8C3693CD1}"/>
              </a:ext>
            </a:extLst>
          </p:cNvPr>
          <p:cNvSpPr txBox="1"/>
          <p:nvPr/>
        </p:nvSpPr>
        <p:spPr>
          <a:xfrm>
            <a:off x="497678" y="2688323"/>
            <a:ext cx="1142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 দেবতার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	(খ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ষষ্ঠ দেবতার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পঞ্চ দেবতার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একাদশ দেবতার 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2FF2FD-67B5-46C7-B441-6E63B5F0BBE1}"/>
              </a:ext>
            </a:extLst>
          </p:cNvPr>
          <p:cNvSpPr txBox="1"/>
          <p:nvPr/>
        </p:nvSpPr>
        <p:spPr>
          <a:xfrm>
            <a:off x="742669" y="3195317"/>
            <a:ext cx="366089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লক্ষী কিসের দেবতা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16DA76-9841-4646-9122-8B7DE90C3370}"/>
              </a:ext>
            </a:extLst>
          </p:cNvPr>
          <p:cNvSpPr txBox="1"/>
          <p:nvPr/>
        </p:nvSpPr>
        <p:spPr>
          <a:xfrm>
            <a:off x="789119" y="3936826"/>
            <a:ext cx="871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ধন-সম্পদ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(খ) 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বিদ্যার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শক্তির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স্পতির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8081E3E-406F-409C-861E-D12AE9249F91}"/>
              </a:ext>
            </a:extLst>
          </p:cNvPr>
          <p:cNvSpPr txBox="1"/>
          <p:nvPr/>
        </p:nvSpPr>
        <p:spPr>
          <a:xfrm>
            <a:off x="786713" y="4506055"/>
            <a:ext cx="347533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বিধিবিধান বলতে কী বুঝায়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7EEAFBE-AF9C-4A7E-9935-7CD511A89178}"/>
              </a:ext>
            </a:extLst>
          </p:cNvPr>
          <p:cNvSpPr txBox="1"/>
          <p:nvPr/>
        </p:nvSpPr>
        <p:spPr>
          <a:xfrm>
            <a:off x="688419" y="5177895"/>
            <a:ext cx="958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ভাগ্য লিখন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নিয়ম নীতি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পুস্তক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একটিও না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B93F34-5075-4149-8BCB-1022B672C117}"/>
              </a:ext>
            </a:extLst>
          </p:cNvPr>
          <p:cNvSpPr txBox="1"/>
          <p:nvPr/>
        </p:nvSpPr>
        <p:spPr>
          <a:xfrm>
            <a:off x="742669" y="5712101"/>
            <a:ext cx="445047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পূজা সামগ্রীকে কি বলে অভিহিত করা হয়-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D793BA-2E85-42D9-848A-FAB18FC90498}"/>
              </a:ext>
            </a:extLst>
          </p:cNvPr>
          <p:cNvSpPr txBox="1"/>
          <p:nvPr/>
        </p:nvSpPr>
        <p:spPr>
          <a:xfrm>
            <a:off x="650517" y="6288578"/>
            <a:ext cx="1087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আচার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অনাচার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দুরাচার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উপাচার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="" xmlns:a16="http://schemas.microsoft.com/office/drawing/2014/main" id="{44C3B132-0D5B-4F82-8552-CEC7D1CDF9CD}"/>
              </a:ext>
            </a:extLst>
          </p:cNvPr>
          <p:cNvSpPr/>
          <p:nvPr/>
        </p:nvSpPr>
        <p:spPr>
          <a:xfrm rot="12501848">
            <a:off x="4063025" y="2623337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="" xmlns:a16="http://schemas.microsoft.com/office/drawing/2014/main" id="{AE9A8071-74CF-49EB-BB62-F0F9B042D154}"/>
              </a:ext>
            </a:extLst>
          </p:cNvPr>
          <p:cNvSpPr/>
          <p:nvPr/>
        </p:nvSpPr>
        <p:spPr>
          <a:xfrm rot="12501848">
            <a:off x="954134" y="3777920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="" xmlns:a16="http://schemas.microsoft.com/office/drawing/2014/main" id="{270F7FF5-F127-42B1-BD8E-FE6C02919F36}"/>
              </a:ext>
            </a:extLst>
          </p:cNvPr>
          <p:cNvSpPr/>
          <p:nvPr/>
        </p:nvSpPr>
        <p:spPr>
          <a:xfrm rot="12501848">
            <a:off x="2700128" y="5025534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="" xmlns:a16="http://schemas.microsoft.com/office/drawing/2014/main" id="{04144147-6BA8-4A13-9DE7-D98A17D4CCC7}"/>
              </a:ext>
            </a:extLst>
          </p:cNvPr>
          <p:cNvSpPr/>
          <p:nvPr/>
        </p:nvSpPr>
        <p:spPr>
          <a:xfrm rot="12501848">
            <a:off x="3921502" y="6109489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82464" y="0"/>
            <a:ext cx="3750085" cy="10228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মুল্যায়ন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0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28213" y="33867"/>
            <a:ext cx="3752668" cy="10228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163465" y="4764376"/>
            <a:ext cx="11873552" cy="1579582"/>
          </a:xfrm>
          <a:prstGeom prst="can">
            <a:avLst>
              <a:gd name="adj" fmla="val 918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7200" dirty="0" smtClean="0">
                <a:solidFill>
                  <a:schemeClr val="tx1"/>
                </a:solidFill>
              </a:rPr>
              <a:t>  সমাজজীবনে পূজা গুরুত্ব ব্যাখ্যা কর।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89" y="1227220"/>
            <a:ext cx="6063916" cy="33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10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02" y="-200331"/>
            <a:ext cx="1269714" cy="1269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747" y="3407109"/>
            <a:ext cx="2844805" cy="426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227" y="3307081"/>
            <a:ext cx="2783841" cy="417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185" y="3444234"/>
            <a:ext cx="2692406" cy="40386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344" y="3284216"/>
            <a:ext cx="2905762" cy="43586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4829" y="4633047"/>
            <a:ext cx="10421078" cy="221599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1500" b="1" dirty="0">
              <a:solidFill>
                <a:srgbClr val="7030A0"/>
              </a:solidFill>
            </a:endParaRPr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28" y="0"/>
            <a:ext cx="9397880" cy="46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8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4 -0.02824 C 0.24922 -0.02824 0.42591 0.17222 0.42591 0.41898 C 0.42591 0.66574 0.24922 0.86643 0.03164 0.86643 C -0.18581 0.86643 -0.36198 0.66574 -0.36198 0.41898 C -0.36198 0.17222 -0.18581 -0.02824 0.03164 -0.02824 Z " pathEditMode="relative" rAng="0" ptsTypes="AAAAA">
                                      <p:cBhvr>
                                        <p:cTn id="6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entr" presetSubtype="0" repeatCount="4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99869 0.000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35" y="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92513 0.011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63" y="57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7.40741E-7 L -0.90638 -0.006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26" y="-30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5E-6 -3.7037E-7 L -0.8138 -0.000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9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 rot="16200000">
            <a:off x="6625771" y="1520494"/>
            <a:ext cx="4572003" cy="4529872"/>
          </a:xfrm>
          <a:prstGeom prst="flowChartDelay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994342" y="482770"/>
            <a:ext cx="5446676" cy="8769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6646836" y="3422283"/>
            <a:ext cx="4529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</a:t>
            </a:r>
            <a:r>
              <a:rPr lang="en-US" sz="32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BD" sz="3200" kern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হিন্দু ধর্ম ও নৈতিক শিক্ষা</a:t>
            </a:r>
            <a:endParaRPr lang="en-US" sz="3200" kern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</a:t>
            </a:r>
            <a:r>
              <a:rPr lang="bn-BD" sz="2800" kern="0" dirty="0" smtClean="0">
                <a:ln w="0"/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Miriam" panose="020B0502050101010101" pitchFamily="34" charset="-79"/>
                <a:cs typeface="NikoshBAN" panose="02000000000000000000" pitchFamily="2" charset="0"/>
              </a:rPr>
              <a:t>পঞ্চম</a:t>
            </a:r>
            <a:r>
              <a:rPr lang="en-US" sz="2800" kern="0" dirty="0" smtClean="0">
                <a:ln w="0"/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Miriam" panose="020B0502050101010101" pitchFamily="34" charset="-79"/>
                <a:cs typeface="Miriam" panose="020B0502050101010101" pitchFamily="34" charset="-79"/>
              </a:rPr>
              <a:t>, দেব-দেবী </a:t>
            </a:r>
            <a:r>
              <a:rPr lang="en-US" sz="2800" kern="0" dirty="0">
                <a:ln w="0"/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Miriam" panose="020B0502050101010101" pitchFamily="34" charset="-79"/>
                <a:cs typeface="Miriam" panose="020B0502050101010101" pitchFamily="34" charset="-79"/>
              </a:rPr>
              <a:t>ও পূজা-পার্বণ </a:t>
            </a:r>
            <a:r>
              <a:rPr lang="bn-BD" sz="3200" kern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BD" sz="32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kern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32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lvl="0" algn="ctr">
              <a:defRPr/>
            </a:pPr>
            <a:r>
              <a:rPr lang="bn-BD" sz="32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3200" kern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২৭।</a:t>
            </a:r>
            <a:r>
              <a:rPr lang="en-US" sz="3200" kern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১০।২০১৯</a:t>
            </a:r>
            <a:r>
              <a:rPr lang="bn-BD" sz="3200" kern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Miriam" panose="020B0502050101010101" pitchFamily="34" charset="-79"/>
                <a:cs typeface="NikoshBAN" panose="02000000000000000000" pitchFamily="2" charset="0"/>
              </a:rPr>
              <a:t>ইং</a:t>
            </a:r>
            <a:endParaRPr lang="en-US" sz="3200" kern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7666" y="484654"/>
            <a:ext cx="5446676" cy="8769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43912"/>
              </p:ext>
            </p:extLst>
          </p:nvPr>
        </p:nvGraphicFramePr>
        <p:xfrm>
          <a:off x="8086272" y="1750119"/>
          <a:ext cx="1651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" r:id="rId4" imgW="1650600" imgH="1676160" progId="">
                  <p:embed/>
                </p:oleObj>
              </mc:Choice>
              <mc:Fallback>
                <p:oleObj r:id="rId4" imgW="1650600" imgH="1676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86272" y="1750119"/>
                        <a:ext cx="16510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4395" y="2683619"/>
            <a:ext cx="3443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সূচী সাহা অমি </a:t>
            </a:r>
          </a:p>
          <a:p>
            <a:r>
              <a:rPr lang="en-US" sz="3200" dirty="0" smtClean="0">
                <a:solidFill>
                  <a:schemeClr val="accent5"/>
                </a:solidFill>
              </a:rPr>
              <a:t>সহকারি শিক্ষক </a:t>
            </a:r>
          </a:p>
          <a:p>
            <a:r>
              <a:rPr lang="en-US" sz="3200" dirty="0" smtClean="0">
                <a:solidFill>
                  <a:schemeClr val="accent5"/>
                </a:solidFill>
              </a:rPr>
              <a:t>কুরচাই এম পি এম হাই স্কুল</a:t>
            </a:r>
          </a:p>
          <a:p>
            <a:r>
              <a:rPr lang="en-US" sz="3200" dirty="0" smtClean="0">
                <a:solidFill>
                  <a:schemeClr val="accent5"/>
                </a:solidFill>
              </a:rPr>
              <a:t>পাগলা, গফরগাঁও</a:t>
            </a:r>
          </a:p>
          <a:p>
            <a:r>
              <a:rPr lang="en-US" sz="3200" dirty="0" smtClean="0">
                <a:solidFill>
                  <a:schemeClr val="accent5"/>
                </a:solidFill>
              </a:rPr>
              <a:t>ময়মনসিংহ।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5" y="841211"/>
            <a:ext cx="3233188" cy="3132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73" y="841211"/>
            <a:ext cx="3974269" cy="3240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21" y="3973362"/>
            <a:ext cx="3998642" cy="2728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84" y="913151"/>
            <a:ext cx="4045202" cy="3029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5" y="4081863"/>
            <a:ext cx="3233188" cy="2620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53" y="3973362"/>
            <a:ext cx="3979411" cy="2728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789" y="71770"/>
            <a:ext cx="7825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ছবিতে কি দেখতে পাচছ?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08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5" y="841211"/>
            <a:ext cx="3233188" cy="3132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24" y="3973362"/>
            <a:ext cx="3998642" cy="2728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66" y="919413"/>
            <a:ext cx="4045202" cy="3029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5" y="4040298"/>
            <a:ext cx="3233188" cy="2620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53" y="3973362"/>
            <a:ext cx="3979411" cy="272895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008594" y="3991"/>
            <a:ext cx="6619164" cy="8412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 দেখ এবং নাম বল</a:t>
            </a: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90" y="889113"/>
            <a:ext cx="3974269" cy="30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87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77243" y="136940"/>
            <a:ext cx="5424407" cy="95756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091" y="1993880"/>
            <a:ext cx="11518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দেব-দেবী ও 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পূজা-পার্ব</a:t>
            </a:r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28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10546" y="153691"/>
            <a:ext cx="3107432" cy="95756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FF0000"/>
              </a:solidFill>
            </a:endParaRPr>
          </a:p>
          <a:p>
            <a:pPr algn="ctr"/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4895" y="2683042"/>
            <a:ext cx="8241632" cy="347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১।দেব-দেবী কাকে বলে জানতে পারব।</a:t>
            </a:r>
          </a:p>
          <a:p>
            <a:r>
              <a:rPr lang="en-US" sz="4400" dirty="0" smtClean="0"/>
              <a:t>২।দেব-দেবীর নাম বলতে পারব।</a:t>
            </a:r>
          </a:p>
          <a:p>
            <a:r>
              <a:rPr lang="en-US" sz="4400" dirty="0" smtClean="0"/>
              <a:t>৩।পূজা কি অথবা কাকে বলে</a:t>
            </a:r>
            <a:r>
              <a:rPr lang="en-US" sz="4400" dirty="0"/>
              <a:t> </a:t>
            </a:r>
            <a:r>
              <a:rPr lang="en-US" sz="4400" dirty="0" smtClean="0"/>
              <a:t>জানতে </a:t>
            </a:r>
            <a:r>
              <a:rPr lang="en-US" sz="4400" dirty="0" smtClean="0"/>
              <a:t>পারব।</a:t>
            </a:r>
            <a:endParaRPr lang="en-US" sz="4400" dirty="0" smtClean="0"/>
          </a:p>
          <a:p>
            <a:r>
              <a:rPr lang="en-US" sz="4400" dirty="0" smtClean="0"/>
              <a:t>৪।পাবন কি তা জানতে </a:t>
            </a:r>
            <a:r>
              <a:rPr lang="en-US" sz="4400" dirty="0" smtClean="0"/>
              <a:t>পারব।</a:t>
            </a:r>
            <a:endParaRPr lang="en-US" sz="4400" dirty="0" smtClean="0"/>
          </a:p>
          <a:p>
            <a:r>
              <a:rPr lang="en-US" sz="4400" dirty="0" smtClean="0"/>
              <a:t>৫।পূজার </a:t>
            </a:r>
            <a:r>
              <a:rPr lang="en-US" sz="4400" dirty="0" smtClean="0"/>
              <a:t>উপকরন </a:t>
            </a:r>
            <a:r>
              <a:rPr lang="en-US" sz="4400" dirty="0" smtClean="0"/>
              <a:t>ও পদ্ধতি জানতে </a:t>
            </a:r>
            <a:r>
              <a:rPr lang="en-US" sz="4400" dirty="0" smtClean="0"/>
              <a:t>পারব।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6793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14801" y="136940"/>
            <a:ext cx="4063395" cy="10228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পূজা ও পার্বণ</a:t>
            </a:r>
            <a:endParaRPr lang="bn-BD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an 3"/>
          <p:cNvSpPr/>
          <p:nvPr/>
        </p:nvSpPr>
        <p:spPr>
          <a:xfrm>
            <a:off x="600502" y="1405719"/>
            <a:ext cx="10631606" cy="5109163"/>
          </a:xfrm>
          <a:prstGeom prst="can">
            <a:avLst>
              <a:gd name="adj" fmla="val 683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পূজা- পূজা মানে শ্রদ্ধা জ্ঞাপন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দেব দেবীকে পুস্পপত্র, নৈবেদ্য ইত্যাদি দিয়ে শ্রদ্ধা জ্ঞাপন করা কে পূজা বলে ।</a:t>
            </a:r>
          </a:p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পার্বণ- পার্বণ শব্দের অর্থ পর্ব বা উৎসব। উৎসব মানে আনন্দানুষ্ঠান । হিন্দু ধর্মের বিধিবিধান অনুসারে বিভিন্ন দেব-দেবীর পূজায় বিভিন্ন ধরনের উৎসবের আয়োজন করা হয় । পূজাকে কেন্দ্র করে যে আনন্দ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পরিবেশের সৃষ্টি হয় তাই পার্বণ ।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30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71356" y="113173"/>
            <a:ext cx="5492330" cy="8412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ঈশ্বর নিরাকার হলেও সাকার</a:t>
            </a:r>
            <a:endParaRPr lang="bn-BD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600502" y="1070811"/>
            <a:ext cx="10631606" cy="5444071"/>
          </a:xfrm>
          <a:prstGeom prst="can">
            <a:avLst>
              <a:gd name="adj" fmla="val 595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ঈশ্ব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নিরাকার হলেও মানবকল্যানের জন্য তিনি বিভিন্ন সময় বিভিন্ন রূপে পৃথিবীতে আবির্ভূত হয়ে থাকেন।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61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60120" y="4716066"/>
            <a:ext cx="10561320" cy="17235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1" u="none" strike="noStrike" cap="none" normalizeH="0" baseline="0" dirty="0" smtClean="0">
                <a:ln>
                  <a:noFill/>
                </a:ln>
                <a:effectLst/>
                <a:latin typeface="NikoshBAN"/>
                <a:ea typeface="Vrinda" panose="020B0502040204020203" pitchFamily="34" charset="0"/>
              </a:rPr>
              <a:t>            ১ । </a:t>
            </a:r>
            <a:r>
              <a:rPr kumimoji="0" lang="en-US" sz="7200" b="1" i="1" u="none" strike="noStrike" cap="none" normalizeH="0" baseline="0" dirty="0" smtClean="0">
                <a:ln>
                  <a:noFill/>
                </a:ln>
                <a:effectLst/>
                <a:latin typeface="NikoshBAN"/>
                <a:ea typeface="Vrinda" panose="020B0502040204020203" pitchFamily="34" charset="0"/>
              </a:rPr>
              <a:t>পূজা </a:t>
            </a:r>
            <a:r>
              <a:rPr kumimoji="0" lang="en-US" sz="6600" b="1" i="1" u="none" strike="noStrike" cap="none" normalizeH="0" baseline="0" dirty="0" smtClean="0">
                <a:ln>
                  <a:noFill/>
                </a:ln>
                <a:effectLst/>
                <a:latin typeface="NikoshBAN"/>
                <a:ea typeface="Vrinda" panose="020B0502040204020203" pitchFamily="34" charset="0"/>
              </a:rPr>
              <a:t>কি ?</a:t>
            </a:r>
            <a:r>
              <a:rPr kumimoji="0" lang="en-US" sz="3400" b="1" i="1" u="none" strike="noStrike" cap="none" normalizeH="0" baseline="0" dirty="0" smtClean="0">
                <a:ln>
                  <a:noFill/>
                </a:ln>
                <a:effectLst/>
                <a:latin typeface="NikoshBAN"/>
                <a:ea typeface="Vrinda" panose="020B0502040204020203" pitchFamily="34" charset="0"/>
              </a:rPr>
              <a:t/>
            </a:r>
            <a:br>
              <a:rPr kumimoji="0" lang="en-US" sz="3400" b="1" i="1" u="none" strike="noStrike" cap="none" normalizeH="0" baseline="0" dirty="0" smtClean="0">
                <a:ln>
                  <a:noFill/>
                </a:ln>
                <a:effectLst/>
                <a:latin typeface="NikoshBAN"/>
                <a:ea typeface="Vrinda" panose="020B0502040204020203" pitchFamily="34" charset="0"/>
              </a:rPr>
            </a:b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rgbClr val="843C0C"/>
                </a:solidFill>
                <a:effectLst/>
                <a:latin typeface="Calibri Light" panose="020F0302020204030204" pitchFamily="34" charset="0"/>
                <a:ea typeface="Vrinda" panose="020B0502040204020203" pitchFamily="34" charset="0"/>
              </a:rPr>
              <a:t>                                         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14801" y="136940"/>
            <a:ext cx="2971799" cy="10228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একক 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69934" y="1446014"/>
            <a:ext cx="29153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843C0C"/>
                </a:solidFill>
                <a:latin typeface="NikoshBAN"/>
                <a:ea typeface="Vrinda" panose="020B0502040204020203" pitchFamily="34" charset="0"/>
              </a:rPr>
              <a:t>সময়ঃ ২ </a:t>
            </a:r>
            <a:r>
              <a:rPr lang="en-US" sz="4400" b="1" i="1" dirty="0" smtClean="0">
                <a:solidFill>
                  <a:srgbClr val="843C0C"/>
                </a:solidFill>
                <a:latin typeface="NikoshBAN"/>
                <a:ea typeface="Vrinda" panose="020B0502040204020203" pitchFamily="34" charset="0"/>
              </a:rPr>
              <a:t>মিনি</a:t>
            </a:r>
            <a:r>
              <a:rPr lang="en-US" sz="4400" b="1" i="1" dirty="0">
                <a:solidFill>
                  <a:srgbClr val="843C0C"/>
                </a:solidFill>
                <a:latin typeface="NikoshBAN"/>
                <a:ea typeface="Vrinda" panose="020B0502040204020203" pitchFamily="34" charset="0"/>
              </a:rPr>
              <a:t>ট</a:t>
            </a:r>
            <a:endParaRPr lang="en-US" sz="1600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07" y="1327968"/>
            <a:ext cx="5788821" cy="32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391</Words>
  <Application>Microsoft Office PowerPoint</Application>
  <PresentationFormat>Widescreen</PresentationFormat>
  <Paragraphs>110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Miriam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Night</dc:creator>
  <cp:lastModifiedBy>uitrce</cp:lastModifiedBy>
  <cp:revision>385</cp:revision>
  <dcterms:created xsi:type="dcterms:W3CDTF">2019-09-03T07:54:05Z</dcterms:created>
  <dcterms:modified xsi:type="dcterms:W3CDTF">2019-10-26T17:36:28Z</dcterms:modified>
</cp:coreProperties>
</file>