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9" r:id="rId3"/>
    <p:sldId id="258" r:id="rId4"/>
    <p:sldId id="259" r:id="rId5"/>
    <p:sldId id="270" r:id="rId6"/>
    <p:sldId id="260" r:id="rId7"/>
    <p:sldId id="272" r:id="rId8"/>
    <p:sldId id="273" r:id="rId9"/>
    <p:sldId id="268" r:id="rId10"/>
    <p:sldId id="266" r:id="rId11"/>
    <p:sldId id="274" r:id="rId12"/>
    <p:sldId id="263" r:id="rId13"/>
    <p:sldId id="265" r:id="rId14"/>
    <p:sldId id="262" r:id="rId15"/>
    <p:sldId id="267" r:id="rId16"/>
    <p:sldId id="261" r:id="rId17"/>
    <p:sldId id="275" r:id="rId18"/>
    <p:sldId id="276" r:id="rId19"/>
    <p:sldId id="277" r:id="rId20"/>
    <p:sldId id="26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3366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AA76A4-11ED-43B3-BD24-94DB1556BDAB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119827-728C-4E0B-91DD-28E6A8BF3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758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ABE4A-06F9-4186-A68E-4649A3D01DF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389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ABE4A-06F9-4186-A68E-4649A3D01DF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897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Teacher will give short notes about them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19827-728C-4E0B-91DD-28E6A8BF30B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476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Teacher will give short note about them.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19827-728C-4E0B-91DD-28E6A8BF30B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6876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75BE2-5F6C-4541-B71D-0D678389C8E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7650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75BE2-5F6C-4541-B71D-0D678389C8E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60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54878-2947-4C2F-9970-8D790585E24A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388BE-7B5F-4688-8815-1DC9405A7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425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54878-2947-4C2F-9970-8D790585E24A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388BE-7B5F-4688-8815-1DC9405A7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363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54878-2947-4C2F-9970-8D790585E24A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388BE-7B5F-4688-8815-1DC9405A7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881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54878-2947-4C2F-9970-8D790585E24A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388BE-7B5F-4688-8815-1DC9405A7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36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54878-2947-4C2F-9970-8D790585E24A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388BE-7B5F-4688-8815-1DC9405A7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989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54878-2947-4C2F-9970-8D790585E24A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388BE-7B5F-4688-8815-1DC9405A7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963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54878-2947-4C2F-9970-8D790585E24A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388BE-7B5F-4688-8815-1DC9405A7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696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54878-2947-4C2F-9970-8D790585E24A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388BE-7B5F-4688-8815-1DC9405A7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403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54878-2947-4C2F-9970-8D790585E24A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388BE-7B5F-4688-8815-1DC9405A7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988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54878-2947-4C2F-9970-8D790585E24A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388BE-7B5F-4688-8815-1DC9405A7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509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54878-2947-4C2F-9970-8D790585E24A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388BE-7B5F-4688-8815-1DC9405A7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669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54878-2947-4C2F-9970-8D790585E24A}" type="datetimeFigureOut">
              <a:rPr lang="en-US" smtClean="0"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388BE-7B5F-4688-8815-1DC9405A7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203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27.jpeg"/><Relationship Id="rId4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jpe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11" Type="http://schemas.openxmlformats.org/officeDocument/2006/relationships/image" Target="../media/image17.jpg"/><Relationship Id="rId5" Type="http://schemas.microsoft.com/office/2007/relationships/hdphoto" Target="../media/hdphoto1.wdp"/><Relationship Id="rId10" Type="http://schemas.openxmlformats.org/officeDocument/2006/relationships/image" Target="../media/image16.jpg"/><Relationship Id="rId4" Type="http://schemas.openxmlformats.org/officeDocument/2006/relationships/image" Target="../media/image11.jpeg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1.jpe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pJOG64d0SI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4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218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2201" y="478346"/>
            <a:ext cx="9001125" cy="1245317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Welcome to English class</a:t>
            </a:r>
            <a:r>
              <a:rPr lang="en-US" sz="3600" b="1" dirty="0" smtClean="0">
                <a:solidFill>
                  <a:srgbClr val="C00000"/>
                </a:solidFill>
                <a:latin typeface="Book Antiqua" pitchFamily="18" charset="0"/>
              </a:rPr>
              <a:t>.</a:t>
            </a:r>
            <a:endParaRPr lang="en-US" sz="3600" b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1" y="1723663"/>
            <a:ext cx="11499273" cy="477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01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4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218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091" y="2259097"/>
            <a:ext cx="11637817" cy="403187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Folk song are songs sung in the traditional style of a community or country. Here the traditional style includes the theme, words and tunes of the songs that have existed for a long time among the common people.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have a rich history and collection of folk songs in Bangladesh. Of them </a:t>
            </a:r>
            <a:r>
              <a:rPr lang="en-US" sz="3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Bhatiali,Bhawaiya,Jari</a:t>
            </a:r>
            <a:r>
              <a:rPr 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Sari,Gambhira</a:t>
            </a:r>
            <a:r>
              <a:rPr 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Lalongiti</a:t>
            </a:r>
            <a:r>
              <a:rPr 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Palagaan</a:t>
            </a:r>
            <a:r>
              <a:rPr 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songs of </a:t>
            </a:r>
            <a:r>
              <a:rPr lang="en-US" sz="3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Hason</a:t>
            </a:r>
            <a:r>
              <a:rPr 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Raja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very popular. The Traditional musical Instruments are usually played with these songs.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58" b="39956"/>
          <a:stretch/>
        </p:blipFill>
        <p:spPr>
          <a:xfrm>
            <a:off x="2514599" y="180109"/>
            <a:ext cx="7162800" cy="1371600"/>
          </a:xfrm>
          <a:prstGeom prst="rect">
            <a:avLst/>
          </a:prstGeom>
          <a:ln w="28575">
            <a:solidFill>
              <a:srgbClr val="6600FF"/>
            </a:solidFill>
          </a:ln>
        </p:spPr>
      </p:pic>
    </p:spTree>
    <p:extLst>
      <p:ext uri="{BB962C8B-B14F-4D97-AF65-F5344CB8AC3E}">
        <p14:creationId xmlns:p14="http://schemas.microsoft.com/office/powerpoint/2010/main" val="27244079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05656" y="973015"/>
            <a:ext cx="7543800" cy="457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Word   :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Traditional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Up Arrow Callout 4"/>
          <p:cNvSpPr/>
          <p:nvPr/>
        </p:nvSpPr>
        <p:spPr>
          <a:xfrm>
            <a:off x="1989488" y="1371600"/>
            <a:ext cx="7543801" cy="914400"/>
          </a:xfrm>
          <a:prstGeom prst="upArrowCallou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Meaning  :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Conventional/Customary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981" y="2362200"/>
            <a:ext cx="5444197" cy="31242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88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Up Arrow Callout 1"/>
          <p:cNvSpPr/>
          <p:nvPr/>
        </p:nvSpPr>
        <p:spPr>
          <a:xfrm>
            <a:off x="498763" y="5330483"/>
            <a:ext cx="11194473" cy="1371600"/>
          </a:xfrm>
          <a:prstGeom prst="upArrowCallou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Sentence : 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People like to eat traditional food on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Pahela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Boishakh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8" name="Rectangle 7"/>
          <p:cNvSpPr/>
          <p:nvPr/>
        </p:nvSpPr>
        <p:spPr>
          <a:xfrm>
            <a:off x="1328307" y="304800"/>
            <a:ext cx="8631620" cy="457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meaning and sentence making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18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4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218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20291" y="1991590"/>
            <a:ext cx="4668981" cy="324196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7276" t="-7494" r="-7483" b="-6782"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324100" y="304800"/>
            <a:ext cx="7543800" cy="457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Word   : 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ommon people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Up Arrow Callout 5"/>
          <p:cNvSpPr/>
          <p:nvPr/>
        </p:nvSpPr>
        <p:spPr>
          <a:xfrm>
            <a:off x="373834" y="762000"/>
            <a:ext cx="11333257" cy="914400"/>
          </a:xfrm>
          <a:prstGeom prst="upArrowCallou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Meaning: People of different classes 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occupations/ civil people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Up Arrow Callout 3"/>
          <p:cNvSpPr/>
          <p:nvPr/>
        </p:nvSpPr>
        <p:spPr>
          <a:xfrm>
            <a:off x="1097280" y="5233555"/>
            <a:ext cx="8770620" cy="914400"/>
          </a:xfrm>
          <a:prstGeom prst="upArrow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Sentence : Common people love folk songs.</a:t>
            </a:r>
          </a:p>
        </p:txBody>
      </p:sp>
    </p:spTree>
    <p:extLst>
      <p:ext uri="{BB962C8B-B14F-4D97-AF65-F5344CB8AC3E}">
        <p14:creationId xmlns:p14="http://schemas.microsoft.com/office/powerpoint/2010/main" val="306288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4">
                <a:lumMod val="60000"/>
                <a:lumOff val="40000"/>
              </a:schemeClr>
            </a:gs>
            <a:gs pos="19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218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305" y="1996353"/>
            <a:ext cx="6333259" cy="3545898"/>
          </a:xfrm>
          <a:prstGeom prst="rect">
            <a:avLst/>
          </a:prstGeom>
          <a:solidFill>
            <a:srgbClr val="000066"/>
          </a:solidFill>
          <a:ln w="28575">
            <a:solidFill>
              <a:srgbClr val="00206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2324100" y="304800"/>
            <a:ext cx="7543800" cy="457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Word   :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Community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Up Arrow Callout 6"/>
          <p:cNvSpPr/>
          <p:nvPr/>
        </p:nvSpPr>
        <p:spPr>
          <a:xfrm>
            <a:off x="747908" y="762000"/>
            <a:ext cx="9494066" cy="914400"/>
          </a:xfrm>
          <a:prstGeom prst="upArrow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Meaning: A particular classes of people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Up Arrow Callout 7"/>
          <p:cNvSpPr/>
          <p:nvPr/>
        </p:nvSpPr>
        <p:spPr>
          <a:xfrm>
            <a:off x="365760" y="5605466"/>
            <a:ext cx="11043138" cy="914400"/>
          </a:xfrm>
          <a:prstGeom prst="upArrowCallou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Sentence : People of certain community live and work together.</a:t>
            </a:r>
          </a:p>
        </p:txBody>
      </p:sp>
    </p:spTree>
    <p:extLst>
      <p:ext uri="{BB962C8B-B14F-4D97-AF65-F5344CB8AC3E}">
        <p14:creationId xmlns:p14="http://schemas.microsoft.com/office/powerpoint/2010/main" val="4076911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4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218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75681" y="2080623"/>
            <a:ext cx="11265920" cy="3452000"/>
            <a:chOff x="475681" y="2050473"/>
            <a:chExt cx="11265920" cy="3452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3298" y="2080622"/>
              <a:ext cx="2737793" cy="342185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7377" y="2080622"/>
              <a:ext cx="2538736" cy="331123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693"/>
            <a:stretch/>
          </p:blipFill>
          <p:spPr>
            <a:xfrm>
              <a:off x="475681" y="2050473"/>
              <a:ext cx="2599124" cy="331123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28276" y="2080622"/>
              <a:ext cx="2713325" cy="342185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7" name="TextBox 6"/>
          <p:cNvSpPr txBox="1"/>
          <p:nvPr/>
        </p:nvSpPr>
        <p:spPr>
          <a:xfrm>
            <a:off x="173057" y="347814"/>
            <a:ext cx="11568544" cy="1384995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are many popular folk song composers in Bangladesh. Among them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Lalon Shah,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Hason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Raja,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Polli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kobi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Jasimuddin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Shas Abdul Karim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very famous.  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1105" y="5739673"/>
            <a:ext cx="2303836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Lalon 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Shah 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3179796" y="5799971"/>
            <a:ext cx="2350323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Hason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Raja 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6079677" y="5656702"/>
            <a:ext cx="2741414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Pollikobi</a:t>
            </a:r>
            <a:endParaRPr lang="en-US" sz="3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Jasimuddin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9111659" y="5656702"/>
            <a:ext cx="2908532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Shah Abdul</a:t>
            </a:r>
          </a:p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Karim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51816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4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218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4814" y="329187"/>
            <a:ext cx="3356642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Group work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2109" y="5805055"/>
            <a:ext cx="993370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 group will write a short description of a singer.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57770" y="1392603"/>
            <a:ext cx="11111921" cy="4080848"/>
            <a:chOff x="563759" y="1523151"/>
            <a:chExt cx="11177968" cy="421583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759" y="1639516"/>
              <a:ext cx="3737233" cy="409947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24" r="24705"/>
            <a:stretch/>
          </p:blipFill>
          <p:spPr>
            <a:xfrm>
              <a:off x="4673928" y="1551850"/>
              <a:ext cx="3546568" cy="4109648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1627" y="1523151"/>
              <a:ext cx="3340100" cy="398678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8" name="TextBox 7"/>
            <p:cNvSpPr txBox="1"/>
            <p:nvPr/>
          </p:nvSpPr>
          <p:spPr>
            <a:xfrm>
              <a:off x="2607120" y="1639516"/>
              <a:ext cx="1731818" cy="58477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Group-A</a:t>
              </a:r>
              <a:endParaRPr lang="en-US" sz="3200" dirty="0">
                <a:solidFill>
                  <a:srgbClr val="00206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488678" y="1523151"/>
              <a:ext cx="1731818" cy="58477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Group-B</a:t>
              </a:r>
              <a:endParaRPr lang="en-US" sz="3200" dirty="0">
                <a:solidFill>
                  <a:srgbClr val="00206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009909" y="4874817"/>
              <a:ext cx="1731818" cy="58477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Group-C</a:t>
              </a:r>
              <a:endParaRPr lang="en-US" sz="3200" dirty="0">
                <a:solidFill>
                  <a:srgbClr val="002060"/>
                </a:solidFill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3965737" y="175298"/>
            <a:ext cx="7931981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many popular folk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singers in Bangladesh who make the folk songs famous.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427796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4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218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3454" y="2488766"/>
            <a:ext cx="10667999" cy="283154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Who usually likes our folk songs?</a:t>
            </a:r>
          </a:p>
          <a:p>
            <a:pPr algn="just"/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2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Can you name some well known folk singers?</a:t>
            </a:r>
          </a:p>
          <a:p>
            <a:pPr algn="just"/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3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Do you like folk songs? </a:t>
            </a:r>
          </a:p>
          <a:p>
            <a:pPr algn="just"/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4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Who is your 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favorites 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singers? </a:t>
            </a:r>
            <a:endParaRPr lang="en-US" sz="320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5. Which song or songs do you like most?</a:t>
            </a:r>
            <a:endParaRPr lang="en-US" sz="3200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117095" y="287477"/>
            <a:ext cx="2622706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/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Work in pair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06463" y="1161255"/>
            <a:ext cx="8410373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Ask the following questions to your partner. 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018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94543"/>
            <a:ext cx="80772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66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                           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57400" y="1567292"/>
            <a:ext cx="81534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66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The word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‘traditional’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stands for-----------.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1749" y="2315272"/>
            <a:ext cx="1175934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66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48326" y="2353797"/>
            <a:ext cx="1903351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66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modern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74070" y="2315271"/>
            <a:ext cx="1627859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66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iii. new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34852" y="2293710"/>
            <a:ext cx="1327042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66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iv.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rare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28818" y="2338539"/>
            <a:ext cx="2721546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66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conventional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777" y="2315271"/>
            <a:ext cx="1175934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66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25790" y="2353796"/>
            <a:ext cx="2715357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66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conventional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7400" y="887058"/>
            <a:ext cx="80772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66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Choose the best answer from the alternatives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48326" y="3136612"/>
            <a:ext cx="8685831" cy="584775"/>
          </a:xfrm>
          <a:prstGeom prst="rect">
            <a:avLst/>
          </a:prstGeom>
          <a:solidFill>
            <a:schemeClr val="bg2"/>
          </a:solidFill>
          <a:ln w="6350">
            <a:solidFill>
              <a:srgbClr val="6600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Folk songs are usually sung by the……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7376" y="3998780"/>
            <a:ext cx="1175934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66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4218" y="4021123"/>
            <a:ext cx="1175934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66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20152" y="3993022"/>
            <a:ext cx="2868560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66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ommon mass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21426" y="4014037"/>
            <a:ext cx="2721131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66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intellectuals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42113" y="4012714"/>
            <a:ext cx="2522239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66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iii. foreigners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763908" y="4030993"/>
            <a:ext cx="2010750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66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iv. students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53310" y="4014037"/>
            <a:ext cx="2868560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66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ommon mass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Frame 20"/>
          <p:cNvSpPr/>
          <p:nvPr/>
        </p:nvSpPr>
        <p:spPr>
          <a:xfrm>
            <a:off x="52778" y="-1"/>
            <a:ext cx="12192000" cy="6858000"/>
          </a:xfrm>
          <a:prstGeom prst="frame">
            <a:avLst>
              <a:gd name="adj1" fmla="val 1355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55129" y="4842520"/>
            <a:ext cx="9458325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Exist refers to……..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9299" y="5812666"/>
            <a:ext cx="1175934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66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27561" y="5812665"/>
            <a:ext cx="1175934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66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074426" y="5852701"/>
            <a:ext cx="1787763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66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remain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33237" y="5632247"/>
            <a:ext cx="184156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66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remove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652446" y="5628328"/>
            <a:ext cx="1756282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66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remain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11600" y="5688449"/>
            <a:ext cx="203873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66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iii. reduce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788510" y="5688449"/>
            <a:ext cx="203873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66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iv. emit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01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4" grpId="0" animBg="1"/>
      <p:bldP spid="5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13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20152" y="470327"/>
            <a:ext cx="9270438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66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What does the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‘theme’ refer to 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9299" y="1525545"/>
            <a:ext cx="1175934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66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35914" y="1525545"/>
            <a:ext cx="1903351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66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price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71597" y="1493205"/>
            <a:ext cx="1627859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66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iii. value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78419" y="1456071"/>
            <a:ext cx="1855738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66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iv.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grade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89089" y="1493204"/>
            <a:ext cx="1841465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66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subject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9299" y="1525545"/>
            <a:ext cx="1175934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66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59946" y="1490866"/>
            <a:ext cx="1901962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66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subject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2185" y="2608084"/>
            <a:ext cx="8685831" cy="584775"/>
          </a:xfrm>
          <a:prstGeom prst="rect">
            <a:avLst/>
          </a:prstGeom>
          <a:solidFill>
            <a:schemeClr val="bg2"/>
          </a:solidFill>
          <a:ln w="6350">
            <a:solidFill>
              <a:srgbClr val="6600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The word ‘tune’ means--------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301" y="3523782"/>
            <a:ext cx="1175934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66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4301" y="3523782"/>
            <a:ext cx="1175934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66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60410" y="3485320"/>
            <a:ext cx="1800342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66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melody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48162" y="3467709"/>
            <a:ext cx="1576028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66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word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11600" y="3485682"/>
            <a:ext cx="1633185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66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iii. style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816499" y="3485681"/>
            <a:ext cx="2010750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66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iv. lyric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62450" y="3468205"/>
            <a:ext cx="1889996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66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melody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Frame 20"/>
          <p:cNvSpPr/>
          <p:nvPr/>
        </p:nvSpPr>
        <p:spPr>
          <a:xfrm>
            <a:off x="52778" y="-1"/>
            <a:ext cx="12192000" cy="6858000"/>
          </a:xfrm>
          <a:prstGeom prst="frame">
            <a:avLst>
              <a:gd name="adj1" fmla="val 1355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55129" y="4842520"/>
            <a:ext cx="9458325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 ). Folk songs are------- much by the common people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9299" y="5812666"/>
            <a:ext cx="1175934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66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39299" y="5812664"/>
            <a:ext cx="1175934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66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465127" y="5785875"/>
            <a:ext cx="1661056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66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liked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13059" y="5812664"/>
            <a:ext cx="1485926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66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hated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79787" y="5812663"/>
            <a:ext cx="1646395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66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liked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627371" y="5812663"/>
            <a:ext cx="2408265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66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iii. neglected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802504" y="5720117"/>
            <a:ext cx="203873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66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iv. disliked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95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5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13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ame 9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1801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4600" y="304800"/>
            <a:ext cx="685800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en-US" sz="4000">
                <a:latin typeface="Times New Roman" pitchFamily="18" charset="0"/>
                <a:cs typeface="Times New Roman" pitchFamily="18" charset="0"/>
              </a:rPr>
              <a:t>Home work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675229"/>
            <a:ext cx="3505200" cy="20816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4600" y="4235548"/>
            <a:ext cx="7601351" cy="646331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Write a paragraph on 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“Our folk song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.”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9904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4627" y="1358265"/>
            <a:ext cx="6428510" cy="31085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sz="3200" dirty="0">
                <a:solidFill>
                  <a:prstClr val="black"/>
                </a:solidFill>
                <a:latin typeface="Candara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Manik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Chandra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Majumder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32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Senior Teacher  (English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0"/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Gazirhat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High School</a:t>
            </a:r>
          </a:p>
          <a:p>
            <a:pPr lvl="0"/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Senbag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Noakhali</a:t>
            </a:r>
            <a:endParaRPr 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Mobile No: 01717155169</a:t>
            </a:r>
          </a:p>
          <a:p>
            <a:pPr lvl="0"/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Email: manikmajumder01@gmail.com</a:t>
            </a:r>
            <a:endParaRPr lang="en-US" sz="2000" dirty="0">
              <a:solidFill>
                <a:srgbClr val="002060"/>
              </a:solidFill>
              <a:latin typeface="Candar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49482" y="4581108"/>
            <a:ext cx="5410200" cy="21236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Class : 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Eight</a:t>
            </a:r>
            <a:endParaRPr lang="en-US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Subject : English 1st paper</a:t>
            </a:r>
          </a:p>
          <a:p>
            <a:pPr lvl="0"/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Time : 50 Minutes </a:t>
            </a:r>
          </a:p>
          <a:p>
            <a:pPr lvl="0"/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Date : 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00/00/2019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083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78082" y="316316"/>
            <a:ext cx="5181600" cy="894024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lIns="91440" tIns="45720" rIns="91440" bIns="45720" numCol="1">
            <a:prstTxWarp prst="textWave1">
              <a:avLst>
                <a:gd name="adj1" fmla="val 19975"/>
                <a:gd name="adj2" fmla="val 0"/>
              </a:avLst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2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IDENTITY</a:t>
            </a:r>
            <a:endParaRPr lang="en-US" sz="7200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135" y="1343891"/>
            <a:ext cx="3192463" cy="3095234"/>
          </a:xfrm>
          <a:prstGeom prst="rect">
            <a:avLst/>
          </a:prstGeom>
          <a:ln w="762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Frame 8"/>
          <p:cNvSpPr/>
          <p:nvPr/>
        </p:nvSpPr>
        <p:spPr>
          <a:xfrm>
            <a:off x="76200" y="114300"/>
            <a:ext cx="12019397" cy="6629400"/>
          </a:xfrm>
          <a:prstGeom prst="frame">
            <a:avLst>
              <a:gd name="adj1" fmla="val 142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920" y="4684183"/>
            <a:ext cx="1607129" cy="2020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27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4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218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3"/>
          <a:stretch/>
        </p:blipFill>
        <p:spPr>
          <a:xfrm>
            <a:off x="458775" y="280471"/>
            <a:ext cx="10809445" cy="52097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53847" y="5649578"/>
            <a:ext cx="9015570" cy="1245317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 bye</a:t>
            </a:r>
            <a:endParaRPr lang="en-US" sz="3600" b="1" dirty="0">
              <a:solidFill>
                <a:srgbClr val="C0000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14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4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218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07" y="1557479"/>
            <a:ext cx="3517958" cy="4003964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335" y="1595001"/>
            <a:ext cx="3588327" cy="3928920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82"/>
          <a:stretch/>
        </p:blipFill>
        <p:spPr>
          <a:xfrm>
            <a:off x="8317322" y="1557479"/>
            <a:ext cx="3283527" cy="3843484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110486" y="260922"/>
            <a:ext cx="5336332" cy="584775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are the men performing?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8021" y="260921"/>
            <a:ext cx="9425755" cy="584775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What kinds of song do you think they are performing ?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48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4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218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35" y="1502419"/>
            <a:ext cx="3414939" cy="4488955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285" y="1502419"/>
            <a:ext cx="3460875" cy="451324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8" r="20954"/>
          <a:stretch/>
        </p:blipFill>
        <p:spPr>
          <a:xfrm>
            <a:off x="8387826" y="1502419"/>
            <a:ext cx="3520715" cy="4488955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4023128" y="141230"/>
            <a:ext cx="2807878" cy="584775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are they?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70058" y="239402"/>
            <a:ext cx="4914018" cy="584775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 you familiar with them ?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8460" y="6053401"/>
            <a:ext cx="2408887" cy="58477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Lalon Shah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16477" y="6076880"/>
            <a:ext cx="2408887" cy="58477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Hason Raja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87826" y="6138621"/>
            <a:ext cx="3626490" cy="58477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Shah Abdul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arim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06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3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3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5369097" y="301758"/>
            <a:ext cx="6449218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What can you see in the pictures? 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28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772" y="3672270"/>
            <a:ext cx="2063419" cy="1789206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5331288" y="160616"/>
            <a:ext cx="4981515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Have you seen them before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66601" y="200808"/>
            <a:ext cx="4981515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 you familiar with them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0" name="Cloud Callout 9"/>
          <p:cNvSpPr/>
          <p:nvPr/>
        </p:nvSpPr>
        <p:spPr>
          <a:xfrm rot="20418001">
            <a:off x="24451" y="317591"/>
            <a:ext cx="3923596" cy="2278363"/>
          </a:xfrm>
          <a:prstGeom prst="cloudCallout">
            <a:avLst>
              <a:gd name="adj1" fmla="val -35347"/>
              <a:gd name="adj2" fmla="val -15232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 &amp; Ask the questions  to your partners.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871" b="8579"/>
          <a:stretch/>
        </p:blipFill>
        <p:spPr>
          <a:xfrm>
            <a:off x="9452376" y="1011717"/>
            <a:ext cx="2279870" cy="1871338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7"/>
          <a:stretch/>
        </p:blipFill>
        <p:spPr>
          <a:xfrm>
            <a:off x="361071" y="3553299"/>
            <a:ext cx="1783524" cy="2052181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102" y="1091356"/>
            <a:ext cx="1802079" cy="174327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97" r="30517"/>
          <a:stretch/>
        </p:blipFill>
        <p:spPr>
          <a:xfrm>
            <a:off x="6875836" y="1002745"/>
            <a:ext cx="1892421" cy="1805368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607" y="3658036"/>
            <a:ext cx="1716981" cy="1839489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651" y="3672783"/>
            <a:ext cx="1825309" cy="1937739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134" y="3658036"/>
            <a:ext cx="2464870" cy="2025942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sp>
        <p:nvSpPr>
          <p:cNvPr id="23" name="Rectangle 22"/>
          <p:cNvSpPr/>
          <p:nvPr/>
        </p:nvSpPr>
        <p:spPr>
          <a:xfrm>
            <a:off x="5406141" y="246085"/>
            <a:ext cx="4583536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What are their names?  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406141" y="291094"/>
            <a:ext cx="4261111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What are their uses? 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64896" y="2890303"/>
            <a:ext cx="1618605" cy="58477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Ek-tara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875836" y="2933314"/>
            <a:ext cx="1618605" cy="58477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Dotara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697491" y="2968524"/>
            <a:ext cx="1618605" cy="58477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Drum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63551" y="5835513"/>
            <a:ext cx="1292958" cy="58477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lute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373322" y="5922609"/>
            <a:ext cx="1348702" cy="58477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Tabla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564486" y="5779441"/>
            <a:ext cx="1644474" cy="58477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Sarinda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634775" y="5900955"/>
            <a:ext cx="1644474" cy="58477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Guitar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817772" y="5867350"/>
            <a:ext cx="2167551" cy="58477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Harmonium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40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2" grpId="0" animBg="1"/>
      <p:bldP spid="14" grpId="0" animBg="1"/>
      <p:bldP spid="10" grpId="0" animBg="1"/>
      <p:bldP spid="23" grpId="0" animBg="1"/>
      <p:bldP spid="24" grpId="0" animBg="1"/>
      <p:bldP spid="3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4">
                <a:lumMod val="60000"/>
                <a:lumOff val="40000"/>
                <a:alpha val="81000"/>
              </a:schemeClr>
            </a:gs>
            <a:gs pos="69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218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04"/>
          <a:stretch/>
        </p:blipFill>
        <p:spPr>
          <a:xfrm>
            <a:off x="6873187" y="886690"/>
            <a:ext cx="5034102" cy="5920599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74073" y="378781"/>
            <a:ext cx="5271655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 today’s topic is…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172756" y="2541251"/>
            <a:ext cx="6193409" cy="1305738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gerian" panose="04020705040A02060702" pitchFamily="82" charset="0"/>
              </a:rPr>
              <a:t>OUR FOLK SONGS</a:t>
            </a:r>
          </a:p>
        </p:txBody>
      </p:sp>
      <p:sp>
        <p:nvSpPr>
          <p:cNvPr id="7" name="Pentagon 6"/>
          <p:cNvSpPr/>
          <p:nvPr/>
        </p:nvSpPr>
        <p:spPr>
          <a:xfrm>
            <a:off x="1440873" y="4560299"/>
            <a:ext cx="3408218" cy="1305738"/>
          </a:xfrm>
          <a:prstGeom prst="homePlate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gerian" panose="04020705040A02060702" pitchFamily="82" charset="0"/>
              </a:rPr>
              <a:t>Unit-One</a:t>
            </a:r>
          </a:p>
          <a:p>
            <a:pPr algn="ctr"/>
            <a:r>
              <a:rPr lang="en-US" sz="3600" b="1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gerian" panose="04020705040A02060702" pitchFamily="82" charset="0"/>
              </a:rPr>
              <a:t>Lesson-0ne</a:t>
            </a:r>
            <a:endParaRPr lang="en-US" sz="3600" b="1" dirty="0">
              <a:ln w="1143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7712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8000">
              <a:schemeClr val="accent4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42962" y="2228671"/>
            <a:ext cx="10701338" cy="646331"/>
          </a:xfrm>
          <a:prstGeom prst="rect">
            <a:avLst/>
          </a:prstGeom>
          <a:ln w="38100">
            <a:solidFill>
              <a:schemeClr val="accent4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After </a:t>
            </a:r>
            <a:r>
              <a:rPr lang="en-US" sz="36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end of the lesson, the learners will </a:t>
            </a:r>
            <a:r>
              <a:rPr lang="en-US" sz="36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 able to</a:t>
            </a:r>
            <a:r>
              <a:rPr lang="en-US" sz="36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08622" y="3210358"/>
            <a:ext cx="983567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ask and answer 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questions,</a:t>
            </a:r>
            <a:endParaRPr lang="en-US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ell the name of musical 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instruments, 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ead and understand through silent reading,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rite the 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answers 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of the comprehensive 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questions,</a:t>
            </a:r>
            <a:endParaRPr lang="en-US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write a 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paragraph.</a:t>
            </a:r>
            <a:endParaRPr lang="en-US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b="1" i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Wave 2"/>
          <p:cNvSpPr/>
          <p:nvPr/>
        </p:nvSpPr>
        <p:spPr>
          <a:xfrm>
            <a:off x="2440993" y="379828"/>
            <a:ext cx="7441137" cy="914400"/>
          </a:xfrm>
          <a:prstGeom prst="wav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Learning Outcomes</a:t>
            </a:r>
            <a:endParaRPr lang="en-US" sz="5400" b="1" dirty="0">
              <a:solidFill>
                <a:schemeClr val="tx1"/>
              </a:solidFill>
              <a:latin typeface="Algerian" panose="04020705040A02060702" pitchFamily="82" charset="0"/>
              <a:cs typeface="Times New Roman" panose="02020603050405020304" pitchFamily="18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-145366" y="0"/>
            <a:ext cx="12337366" cy="6858000"/>
          </a:xfrm>
          <a:prstGeom prst="frame">
            <a:avLst>
              <a:gd name="adj1" fmla="val 2037"/>
            </a:avLst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42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218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535380" y="452726"/>
            <a:ext cx="9048781" cy="4699056"/>
            <a:chOff x="439822" y="1731818"/>
            <a:chExt cx="10435996" cy="489065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71" b="8579"/>
            <a:stretch/>
          </p:blipFill>
          <p:spPr>
            <a:xfrm>
              <a:off x="2885735" y="1731818"/>
              <a:ext cx="3584338" cy="2324963"/>
            </a:xfrm>
            <a:prstGeom prst="rect">
              <a:avLst/>
            </a:prstGeom>
            <a:ln w="28575">
              <a:solidFill>
                <a:srgbClr val="002060"/>
              </a:solidFill>
            </a:ln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699" t="5199" r="25437" b="4292"/>
            <a:stretch/>
          </p:blipFill>
          <p:spPr>
            <a:xfrm>
              <a:off x="439822" y="1979990"/>
              <a:ext cx="1569831" cy="4296114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pic>
          <p:nvPicPr>
            <p:cNvPr id="1029" name="Picture 102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6587" y="1911926"/>
              <a:ext cx="3737169" cy="1980593"/>
            </a:xfrm>
            <a:prstGeom prst="rect">
              <a:avLst/>
            </a:prstGeom>
          </p:spPr>
        </p:pic>
        <p:pic>
          <p:nvPicPr>
            <p:cNvPr id="1032" name="Picture 1031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777"/>
            <a:stretch/>
          </p:blipFill>
          <p:spPr>
            <a:xfrm>
              <a:off x="2729345" y="4349719"/>
              <a:ext cx="3740728" cy="2272753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6587" y="4128047"/>
              <a:ext cx="3919231" cy="2494425"/>
            </a:xfrm>
            <a:prstGeom prst="rect">
              <a:avLst/>
            </a:prstGeom>
            <a:ln w="28575">
              <a:solidFill>
                <a:srgbClr val="002060"/>
              </a:solidFill>
            </a:ln>
          </p:spPr>
        </p:pic>
      </p:grpSp>
      <p:sp>
        <p:nvSpPr>
          <p:cNvPr id="4" name="Cloud Callout 3"/>
          <p:cNvSpPr/>
          <p:nvPr/>
        </p:nvSpPr>
        <p:spPr>
          <a:xfrm rot="19852823">
            <a:off x="241199" y="475070"/>
            <a:ext cx="1604582" cy="1517202"/>
          </a:xfrm>
          <a:prstGeom prst="cloudCallout">
            <a:avLst>
              <a:gd name="adj1" fmla="val 58313"/>
              <a:gd name="adj2" fmla="val 57532"/>
            </a:avLst>
          </a:prstGeom>
          <a:solidFill>
            <a:schemeClr val="accent4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</a:t>
            </a:r>
            <a:endParaRPr lang="en-US" sz="32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8482" y="5378082"/>
            <a:ext cx="11367656" cy="138499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1.Can you sing a song? 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2.Can you play any of these musical instruments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Which instruments go well with the folk songs? 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892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4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218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28403" y="2505506"/>
            <a:ext cx="525087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https://www.youtube.com/watch?v=tpJOG64d0SI</a:t>
            </a:r>
            <a:endParaRPr lang="en-US" dirty="0"/>
          </a:p>
        </p:txBody>
      </p:sp>
      <p:sp>
        <p:nvSpPr>
          <p:cNvPr id="6" name="Cloud Callout 5"/>
          <p:cNvSpPr/>
          <p:nvPr/>
        </p:nvSpPr>
        <p:spPr>
          <a:xfrm rot="20415075">
            <a:off x="768926" y="768210"/>
            <a:ext cx="3283528" cy="1246909"/>
          </a:xfrm>
          <a:prstGeom prst="cloudCallout">
            <a:avLst>
              <a:gd name="adj1" fmla="val 16594"/>
              <a:gd name="adj2" fmla="val 79626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Observe the 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video.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05345" y="4697060"/>
            <a:ext cx="10210800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kind of song is sung in the video and what musical instruments are displayed?</a:t>
            </a:r>
            <a:endParaRPr lang="en-US" sz="32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31127" y="3429000"/>
            <a:ext cx="5347855" cy="58477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Individual work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8183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</TotalTime>
  <Words>771</Words>
  <Application>Microsoft Office PowerPoint</Application>
  <PresentationFormat>Widescreen</PresentationFormat>
  <Paragraphs>145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Algerian</vt:lpstr>
      <vt:lpstr>Arial</vt:lpstr>
      <vt:lpstr>Book Antiqua</vt:lpstr>
      <vt:lpstr>Calibri</vt:lpstr>
      <vt:lpstr>Calibri Light</vt:lpstr>
      <vt:lpstr>Candara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93</cp:revision>
  <dcterms:created xsi:type="dcterms:W3CDTF">2019-10-19T14:20:28Z</dcterms:created>
  <dcterms:modified xsi:type="dcterms:W3CDTF">2019-10-26T11:40:15Z</dcterms:modified>
</cp:coreProperties>
</file>