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9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9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5B55C-01CF-4102-9D7A-F2A71CA6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19FDF-7663-4991-AEE8-E2CE7273C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1E79D-CB47-4093-B2C0-544D636C53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E4685-4448-4F5E-BB4F-9BCBBF6AA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AABB6-D21B-4D4A-B302-7ED89998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12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A4DE-4482-4661-B990-E5B53EF39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86A95-3D3E-4245-9516-98EC78FCF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0C591-C9E1-4CFD-99D4-8B222D6A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FD39C-283D-46F9-B60F-62A9F316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6DD45-4C56-4295-A5EF-2554E6E17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5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4D94-C97E-4F9E-91D1-17777E848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73365-33A6-4EF4-B80D-7AFEA5A50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68A12-92B3-4216-B9AC-6CB242DE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7CFC5-626D-4129-8E8C-FC9343E1E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199A5-2E28-459D-B532-C8840376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0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F2B0-D86D-4117-B6D6-2585B3B9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3EAB-0A7C-407B-9C49-5BA1CB130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543BD-43D1-4F79-9C01-EC70451B9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2BD4A-6AFF-4670-A657-99DDA730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17B14-4B0C-4C54-8A40-3CCA0986B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631B4-D18B-4FC4-83B8-2B6442A4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6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8BA6-E4CD-4228-ACD5-4D1BF078A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37C16-4A96-42F2-BFCA-ECC912C1E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0F4FA-83F3-4B07-BA91-5F10528D2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370B1-0EB8-4B30-8CDD-8DCDA4160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623042-80C7-434A-9737-0076030CB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F50DFB-A704-4522-AC8A-5756CF747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24EA84-9094-4466-8B7D-BFF5F498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AE69F-4782-4DEE-B75C-BFDACF5E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4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12E28-6C0C-4FA9-94ED-63D7F58C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0E8DF5-EDBE-4C60-BA7B-D634A201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B0C49C-EB5A-48DD-BB8A-199B7F65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21998-B19E-403B-A7AD-E37C324D3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7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71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C4F8-48A3-4785-BE87-B001FE76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D356C-BD0B-4011-93EC-256FA63CF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50415-34A8-48D9-A0F5-49FF28607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846BE-B70F-4D2C-A903-10E4036F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D98AF-19D2-4892-B91D-034F5B37E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EDC00-A033-48C6-BED7-2431580B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9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4CC2A-ADC4-4E67-86A3-D4746E4C7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1CB4E-F86F-41B3-98A7-66938DA9C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4F5D2-2F81-405D-9392-2C7AC3DA1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1F3DF-B5D2-4852-88E0-7C17AE4504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17128-1CD2-4DCF-81F3-BB9767733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A105-0256-4ECF-A8A4-40D8DACA3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47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909C-A81E-4F57-B778-B4CF9A3F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804E9-A63C-47AE-B754-14FD15276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2DED2-D828-4517-9FCB-BD8344A4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AC3C4-CAFB-464A-96D7-D7F3691E6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79574-3E1C-4076-ADA2-2A880BE52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DE05B-B017-4002-B3AF-938F1D9FE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DBCFD-138D-4190-B8F3-4C5032B92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3B870-3371-4278-AD37-0491EF30B8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C419EF-A2CD-4650-BBF3-9FB72C8BC797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C6B85-CD54-4FF8-9E92-AC95A61A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006CF-9808-462D-9AAE-57EAF9C6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87C126-A220-4E40-9924-17D8021A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1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1"/>
            </a:gs>
            <a:gs pos="99000">
              <a:schemeClr val="bg1"/>
            </a:gs>
            <a:gs pos="34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862A8CC-61EF-4D0E-9DEC-C8812B835C24}"/>
              </a:ext>
            </a:extLst>
          </p:cNvPr>
          <p:cNvSpPr/>
          <p:nvPr userDrawn="1"/>
        </p:nvSpPr>
        <p:spPr>
          <a:xfrm rot="20518924">
            <a:off x="4564372" y="-1256369"/>
            <a:ext cx="7556023" cy="3388427"/>
          </a:xfrm>
          <a:custGeom>
            <a:avLst/>
            <a:gdLst>
              <a:gd name="connsiteX0" fmla="*/ 0 w 7556023"/>
              <a:gd name="connsiteY0" fmla="*/ 0 h 3360444"/>
              <a:gd name="connsiteX1" fmla="*/ 7556023 w 7556023"/>
              <a:gd name="connsiteY1" fmla="*/ 2449433 h 3360444"/>
              <a:gd name="connsiteX2" fmla="*/ 7266971 w 7556023"/>
              <a:gd name="connsiteY2" fmla="*/ 3360444 h 3360444"/>
              <a:gd name="connsiteX3" fmla="*/ 7253151 w 7556023"/>
              <a:gd name="connsiteY3" fmla="*/ 3344760 h 3360444"/>
              <a:gd name="connsiteX4" fmla="*/ 6662070 w 7556023"/>
              <a:gd name="connsiteY4" fmla="*/ 2905975 h 3360444"/>
              <a:gd name="connsiteX5" fmla="*/ 3249748 w 7556023"/>
              <a:gd name="connsiteY5" fmla="*/ 1836468 h 3360444"/>
              <a:gd name="connsiteX6" fmla="*/ 808557 w 7556023"/>
              <a:gd name="connsiteY6" fmla="*/ 825301 h 3360444"/>
              <a:gd name="connsiteX7" fmla="*/ 70656 w 7556023"/>
              <a:gd name="connsiteY7" fmla="*/ 92504 h 336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6023" h="3360444">
                <a:moveTo>
                  <a:pt x="0" y="0"/>
                </a:moveTo>
                <a:lnTo>
                  <a:pt x="7556023" y="2449433"/>
                </a:lnTo>
                <a:lnTo>
                  <a:pt x="7266971" y="3360444"/>
                </a:lnTo>
                <a:lnTo>
                  <a:pt x="7253151" y="3344760"/>
                </a:lnTo>
                <a:cubicBezTo>
                  <a:pt x="7183273" y="3256564"/>
                  <a:pt x="7050467" y="3033586"/>
                  <a:pt x="6662070" y="2905975"/>
                </a:cubicBezTo>
                <a:cubicBezTo>
                  <a:pt x="5971587" y="2679110"/>
                  <a:pt x="4225334" y="2183247"/>
                  <a:pt x="3249748" y="1836468"/>
                </a:cubicBezTo>
                <a:cubicBezTo>
                  <a:pt x="2274162" y="1489690"/>
                  <a:pt x="1326791" y="1288752"/>
                  <a:pt x="808557" y="825301"/>
                </a:cubicBezTo>
                <a:cubicBezTo>
                  <a:pt x="614220" y="651507"/>
                  <a:pt x="312342" y="375623"/>
                  <a:pt x="70656" y="92504"/>
                </a:cubicBezTo>
                <a:close/>
              </a:path>
            </a:pathLst>
          </a:custGeom>
          <a:gradFill>
            <a:gsLst>
              <a:gs pos="100000">
                <a:schemeClr val="accent6">
                  <a:lumMod val="60000"/>
                  <a:lumOff val="40000"/>
                </a:schemeClr>
              </a:gs>
              <a:gs pos="1000">
                <a:schemeClr val="bg1"/>
              </a:gs>
              <a:gs pos="69000">
                <a:schemeClr val="bg1"/>
              </a:gs>
              <a:gs pos="54000">
                <a:schemeClr val="accent5">
                  <a:lumMod val="20000"/>
                  <a:lumOff val="80000"/>
                </a:schemeClr>
              </a:gs>
            </a:gsLst>
            <a:lin ang="21594000" scaled="0"/>
          </a:gra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98450" h="6350"/>
            <a:bevelB w="57150" h="120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alf Frame 15">
            <a:extLst>
              <a:ext uri="{FF2B5EF4-FFF2-40B4-BE49-F238E27FC236}">
                <a16:creationId xmlns:a16="http://schemas.microsoft.com/office/drawing/2014/main" id="{DD33C79E-4134-4D58-B5CB-38D148784421}"/>
              </a:ext>
            </a:extLst>
          </p:cNvPr>
          <p:cNvSpPr/>
          <p:nvPr userDrawn="1"/>
        </p:nvSpPr>
        <p:spPr>
          <a:xfrm>
            <a:off x="0" y="-1"/>
            <a:ext cx="2999874" cy="4973053"/>
          </a:xfrm>
          <a:prstGeom prst="halfFrame">
            <a:avLst>
              <a:gd name="adj1" fmla="val 3581"/>
              <a:gd name="adj2" fmla="val 440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Half Frame 16">
            <a:extLst>
              <a:ext uri="{FF2B5EF4-FFF2-40B4-BE49-F238E27FC236}">
                <a16:creationId xmlns:a16="http://schemas.microsoft.com/office/drawing/2014/main" id="{24DCB459-5646-4D82-A20D-709763661232}"/>
              </a:ext>
            </a:extLst>
          </p:cNvPr>
          <p:cNvSpPr/>
          <p:nvPr userDrawn="1"/>
        </p:nvSpPr>
        <p:spPr>
          <a:xfrm flipH="1" flipV="1">
            <a:off x="2069432" y="2152620"/>
            <a:ext cx="10122568" cy="4708357"/>
          </a:xfrm>
          <a:prstGeom prst="halfFrame">
            <a:avLst>
              <a:gd name="adj1" fmla="val 3074"/>
              <a:gd name="adj2" fmla="val 270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92103-E430-479B-8556-65871C06AE4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67" y="6136563"/>
            <a:ext cx="836198" cy="8361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D4492A-B4A9-46D3-AC05-5154D285D854}"/>
              </a:ext>
            </a:extLst>
          </p:cNvPr>
          <p:cNvSpPr txBox="1"/>
          <p:nvPr userDrawn="1"/>
        </p:nvSpPr>
        <p:spPr>
          <a:xfrm>
            <a:off x="10837320" y="0"/>
            <a:ext cx="1461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Blackadder ITC" panose="04020505050007020D02" pitchFamily="82" charset="0"/>
                <a:cs typeface="Times New Roman" panose="02020603050405020304" pitchFamily="18" charset="0"/>
              </a:rPr>
              <a:t>Jakir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Blackadder ITC" panose="04020505050007020D02" pitchFamily="82" charset="0"/>
                <a:cs typeface="Times New Roman" panose="02020603050405020304" pitchFamily="18" charset="0"/>
              </a:rPr>
              <a:t> Hossain</a:t>
            </a:r>
          </a:p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  <a:latin typeface="Blackadder ITC" panose="04020505050007020D02" pitchFamily="82" charset="0"/>
                <a:cs typeface="Times New Roman" panose="02020603050405020304" pitchFamily="18" charset="0"/>
              </a:rPr>
              <a:t>Kishoreganj</a:t>
            </a:r>
            <a:endParaRPr lang="en-US" dirty="0">
              <a:solidFill>
                <a:schemeClr val="bg1">
                  <a:lumMod val="65000"/>
                </a:schemeClr>
              </a:solidFill>
              <a:latin typeface="Blackadder ITC" panose="04020505050007020D02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71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ck Arc 8">
            <a:extLst>
              <a:ext uri="{FF2B5EF4-FFF2-40B4-BE49-F238E27FC236}">
                <a16:creationId xmlns:a16="http://schemas.microsoft.com/office/drawing/2014/main" id="{1D7196D2-1DC5-40CD-B8FE-AE3464CCD52D}"/>
              </a:ext>
            </a:extLst>
          </p:cNvPr>
          <p:cNvSpPr/>
          <p:nvPr/>
        </p:nvSpPr>
        <p:spPr>
          <a:xfrm>
            <a:off x="4213951" y="4526425"/>
            <a:ext cx="8502425" cy="4350875"/>
          </a:xfrm>
          <a:prstGeom prst="blockArc">
            <a:avLst>
              <a:gd name="adj1" fmla="val 10800000"/>
              <a:gd name="adj2" fmla="val 16321849"/>
              <a:gd name="adj3" fmla="val 3780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B3CF0-C43E-484D-B1D6-F1BFEE2CAC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33" b="90134" l="2500" r="95600">
                        <a14:foregroundMark x1="6800" y1="16188" x2="7800" y2="36207"/>
                        <a14:foregroundMark x1="4300" y1="12835" x2="4300" y2="27395"/>
                        <a14:foregroundMark x1="2500" y1="14559" x2="24100" y2="9100"/>
                        <a14:foregroundMark x1="9900" y1="6705" x2="30500" y2="7759"/>
                        <a14:foregroundMark x1="20600" y1="1628" x2="24500" y2="1628"/>
                        <a14:foregroundMark x1="90300" y1="9770" x2="95600" y2="20785"/>
                        <a14:foregroundMark x1="95600" y1="20785" x2="95600" y2="21648"/>
                        <a14:foregroundMark x1="56300" y1="89080" x2="64100" y2="84674"/>
                        <a14:foregroundMark x1="72200" y1="82950" x2="70400" y2="79598"/>
                        <a14:foregroundMark x1="62700" y1="83716" x2="63400" y2="78544"/>
                        <a14:foregroundMark x1="11700" y1="89751" x2="15600" y2="86686"/>
                        <a14:foregroundMark x1="11000" y1="89464" x2="19900" y2="90134"/>
                        <a14:foregroundMark x1="28300" y1="85345" x2="32900" y2="82950"/>
                        <a14:foregroundMark x1="51300" y1="10441" x2="54500" y2="12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26"/>
          <a:stretch/>
        </p:blipFill>
        <p:spPr>
          <a:xfrm>
            <a:off x="4286494" y="2222605"/>
            <a:ext cx="3975953" cy="38260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8E6167-4CEE-4205-B4C9-64A5A7D43C21}"/>
              </a:ext>
            </a:extLst>
          </p:cNvPr>
          <p:cNvSpPr txBox="1"/>
          <p:nvPr/>
        </p:nvSpPr>
        <p:spPr>
          <a:xfrm>
            <a:off x="2943725" y="809353"/>
            <a:ext cx="73633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স্বাগতম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C5A903-9F96-4D65-A6EE-723C2076DC4E}"/>
              </a:ext>
            </a:extLst>
          </p:cNvPr>
          <p:cNvSpPr/>
          <p:nvPr/>
        </p:nvSpPr>
        <p:spPr>
          <a:xfrm>
            <a:off x="9296839" y="136481"/>
            <a:ext cx="10102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800" dirty="0"/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63376EDC-4605-4119-BA68-123BC1D711C2}"/>
              </a:ext>
            </a:extLst>
          </p:cNvPr>
          <p:cNvSpPr/>
          <p:nvPr/>
        </p:nvSpPr>
        <p:spPr>
          <a:xfrm flipH="1" flipV="1">
            <a:off x="4286494" y="1812071"/>
            <a:ext cx="7715006" cy="4350875"/>
          </a:xfrm>
          <a:prstGeom prst="blockArc">
            <a:avLst>
              <a:gd name="adj1" fmla="val 10800000"/>
              <a:gd name="adj2" fmla="val 16321849"/>
              <a:gd name="adj3" fmla="val 3780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组合 9">
            <a:extLst>
              <a:ext uri="{FF2B5EF4-FFF2-40B4-BE49-F238E27FC236}">
                <a16:creationId xmlns:a16="http://schemas.microsoft.com/office/drawing/2014/main" id="{5E2B3553-0119-4B74-BAE8-042DDFE21CE3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0">
              <a:extLst>
                <a:ext uri="{FF2B5EF4-FFF2-40B4-BE49-F238E27FC236}">
                  <a16:creationId xmlns:a16="http://schemas.microsoft.com/office/drawing/2014/main" id="{F869DBB6-E5B3-4E79-8330-7C6344DD947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3" name="椭圆 11">
              <a:extLst>
                <a:ext uri="{FF2B5EF4-FFF2-40B4-BE49-F238E27FC236}">
                  <a16:creationId xmlns:a16="http://schemas.microsoft.com/office/drawing/2014/main" id="{5FED70C0-C10C-42D3-9068-A05AE6D8DFDD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ADB70-0997-4CA4-8DA9-CF9BCF02C61A}"/>
              </a:ext>
            </a:extLst>
          </p:cNvPr>
          <p:cNvSpPr/>
          <p:nvPr/>
        </p:nvSpPr>
        <p:spPr>
          <a:xfrm>
            <a:off x="206005" y="178890"/>
            <a:ext cx="537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০১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9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604B9F-A3E9-4032-ADED-94994FB8C4DE}"/>
              </a:ext>
            </a:extLst>
          </p:cNvPr>
          <p:cNvGrpSpPr/>
          <p:nvPr/>
        </p:nvGrpSpPr>
        <p:grpSpPr>
          <a:xfrm>
            <a:off x="3343050" y="847524"/>
            <a:ext cx="2096458" cy="1392550"/>
            <a:chOff x="4152238" y="1100867"/>
            <a:chExt cx="1331536" cy="1305163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4FEEAC6-E2E9-4035-A7E3-0F79FBD60D05}"/>
                </a:ext>
              </a:extLst>
            </p:cNvPr>
            <p:cNvGrpSpPr/>
            <p:nvPr/>
          </p:nvGrpSpPr>
          <p:grpSpPr>
            <a:xfrm>
              <a:off x="4152238" y="1100867"/>
              <a:ext cx="934743" cy="1305163"/>
              <a:chOff x="4152238" y="1100867"/>
              <a:chExt cx="934743" cy="1305163"/>
            </a:xfrm>
            <a:grpFill/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F76032BC-EBC8-4996-8852-095410D9B5C1}"/>
                  </a:ext>
                </a:extLst>
              </p:cNvPr>
              <p:cNvSpPr/>
              <p:nvPr/>
            </p:nvSpPr>
            <p:spPr>
              <a:xfrm>
                <a:off x="4152238" y="1100867"/>
                <a:ext cx="934743" cy="914400"/>
              </a:xfrm>
              <a:prstGeom prst="blockArc">
                <a:avLst>
                  <a:gd name="adj1" fmla="val 10800000"/>
                  <a:gd name="adj2" fmla="val 21446914"/>
                  <a:gd name="adj3" fmla="val 440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4FEAEB7-125F-4475-AC0D-C9062F120CD8}"/>
                  </a:ext>
                </a:extLst>
              </p:cNvPr>
              <p:cNvSpPr/>
              <p:nvPr/>
            </p:nvSpPr>
            <p:spPr>
              <a:xfrm>
                <a:off x="4152238" y="1491630"/>
                <a:ext cx="45719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" name="Arrow: Down 3">
              <a:extLst>
                <a:ext uri="{FF2B5EF4-FFF2-40B4-BE49-F238E27FC236}">
                  <a16:creationId xmlns:a16="http://schemas.microsoft.com/office/drawing/2014/main" id="{320B40BD-9DCC-45E6-88BB-CF5038BC22B9}"/>
                </a:ext>
              </a:extLst>
            </p:cNvPr>
            <p:cNvSpPr/>
            <p:nvPr/>
          </p:nvSpPr>
          <p:spPr>
            <a:xfrm flipH="1">
              <a:off x="4650422" y="1542044"/>
              <a:ext cx="833352" cy="148382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47969CA-6EC0-4868-A81B-1B33C9E40F82}"/>
              </a:ext>
            </a:extLst>
          </p:cNvPr>
          <p:cNvGrpSpPr/>
          <p:nvPr/>
        </p:nvGrpSpPr>
        <p:grpSpPr>
          <a:xfrm flipH="1">
            <a:off x="6338850" y="3687710"/>
            <a:ext cx="1935156" cy="1481789"/>
            <a:chOff x="4152238" y="1100867"/>
            <a:chExt cx="1331536" cy="1305163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575665A-9F88-417B-ADC5-BCABEBBBBD55}"/>
                </a:ext>
              </a:extLst>
            </p:cNvPr>
            <p:cNvGrpSpPr/>
            <p:nvPr/>
          </p:nvGrpSpPr>
          <p:grpSpPr>
            <a:xfrm>
              <a:off x="4152238" y="1100867"/>
              <a:ext cx="934743" cy="1305163"/>
              <a:chOff x="4152238" y="1100867"/>
              <a:chExt cx="934743" cy="1305163"/>
            </a:xfrm>
            <a:grpFill/>
          </p:grpSpPr>
          <p:sp>
            <p:nvSpPr>
              <p:cNvPr id="10" name="Block Arc 9">
                <a:extLst>
                  <a:ext uri="{FF2B5EF4-FFF2-40B4-BE49-F238E27FC236}">
                    <a16:creationId xmlns:a16="http://schemas.microsoft.com/office/drawing/2014/main" id="{540541D1-617D-412B-8F9E-4111B5CEBB59}"/>
                  </a:ext>
                </a:extLst>
              </p:cNvPr>
              <p:cNvSpPr/>
              <p:nvPr/>
            </p:nvSpPr>
            <p:spPr>
              <a:xfrm>
                <a:off x="4152238" y="1100867"/>
                <a:ext cx="934743" cy="914400"/>
              </a:xfrm>
              <a:prstGeom prst="blockArc">
                <a:avLst>
                  <a:gd name="adj1" fmla="val 10800000"/>
                  <a:gd name="adj2" fmla="val 21446914"/>
                  <a:gd name="adj3" fmla="val 440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99CB17-A1BC-4734-B59A-66E3DC56B350}"/>
                  </a:ext>
                </a:extLst>
              </p:cNvPr>
              <p:cNvSpPr/>
              <p:nvPr/>
            </p:nvSpPr>
            <p:spPr>
              <a:xfrm>
                <a:off x="4152238" y="1491630"/>
                <a:ext cx="45719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898BCB81-F504-4D61-8BE2-942E8C714C19}"/>
                </a:ext>
              </a:extLst>
            </p:cNvPr>
            <p:cNvSpPr/>
            <p:nvPr/>
          </p:nvSpPr>
          <p:spPr>
            <a:xfrm flipH="1">
              <a:off x="4650422" y="1542044"/>
              <a:ext cx="833352" cy="148382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D1B1DF2-4270-4D1B-8A31-5390E0E26312}"/>
              </a:ext>
            </a:extLst>
          </p:cNvPr>
          <p:cNvSpPr txBox="1"/>
          <p:nvPr/>
        </p:nvSpPr>
        <p:spPr>
          <a:xfrm>
            <a:off x="2486918" y="1236929"/>
            <a:ext cx="46470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জাকির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হোসাইন</a:t>
            </a:r>
            <a:endParaRPr lang="bn-BD" sz="2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1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</a:t>
            </a:r>
            <a:r>
              <a:rPr lang="en-US" sz="1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BD" sz="1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/>
            <a:r>
              <a:rPr lang="en-US" sz="1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ভাদেরা</a:t>
            </a:r>
            <a:r>
              <a:rPr lang="en-US" sz="1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1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কোডঃ</a:t>
            </a:r>
            <a:r>
              <a:rPr lang="en-US" sz="1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91305040701 </a:t>
            </a:r>
            <a:endParaRPr lang="en-US" sz="1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তারাইল</a:t>
            </a:r>
            <a:r>
              <a:rPr lang="en-US" sz="1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1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1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Gmail: </a:t>
            </a:r>
            <a:r>
              <a:rPr lang="en-US" sz="14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jakir5959@gmail.com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3E09A3-6203-4E23-B1BD-EF80507F0E48}"/>
              </a:ext>
            </a:extLst>
          </p:cNvPr>
          <p:cNvSpPr txBox="1"/>
          <p:nvPr/>
        </p:nvSpPr>
        <p:spPr>
          <a:xfrm>
            <a:off x="4525203" y="4380499"/>
            <a:ext cx="45840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৫ম</a:t>
            </a:r>
            <a:r>
              <a:rPr lang="bn-IN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১০ </a:t>
            </a:r>
            <a:endParaRPr lang="bn-IN" sz="1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ওবিনিময়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৫মিনিট</a:t>
            </a:r>
            <a:endParaRPr lang="bn-IN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তারিখ: ১৮-১০-২০১৯ খ্রিঃ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5F8D49-EB70-4A88-A442-3A217804B242}"/>
              </a:ext>
            </a:extLst>
          </p:cNvPr>
          <p:cNvGrpSpPr/>
          <p:nvPr/>
        </p:nvGrpSpPr>
        <p:grpSpPr>
          <a:xfrm>
            <a:off x="1726164" y="1429328"/>
            <a:ext cx="1780786" cy="1728192"/>
            <a:chOff x="198926" y="843558"/>
            <a:chExt cx="1564762" cy="1512168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0D9EB7D-906C-4CC4-825C-D5307EA08E35}"/>
                </a:ext>
              </a:extLst>
            </p:cNvPr>
            <p:cNvSpPr/>
            <p:nvPr/>
          </p:nvSpPr>
          <p:spPr>
            <a:xfrm>
              <a:off x="198926" y="843558"/>
              <a:ext cx="1564762" cy="151216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15875">
              <a:solidFill>
                <a:schemeClr val="bg1">
                  <a:lumMod val="65000"/>
                </a:schemeClr>
              </a:solidFill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latin typeface="方正正中黑简体" pitchFamily="2" charset="-122"/>
                <a:ea typeface="方正正中黑简体" pitchFamily="2" charset="-122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736112F-1B9A-4C3B-8A00-BCCFCB22C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t="3338" r="6569" b="8266"/>
            <a:stretch>
              <a:fillRect/>
            </a:stretch>
          </p:blipFill>
          <p:spPr>
            <a:xfrm>
              <a:off x="360437" y="999884"/>
              <a:ext cx="1259235" cy="1224985"/>
            </a:xfrm>
            <a:custGeom>
              <a:avLst/>
              <a:gdLst>
                <a:gd name="connsiteX0" fmla="*/ 1556510 w 3113020"/>
                <a:gd name="connsiteY0" fmla="*/ 0 h 3028350"/>
                <a:gd name="connsiteX1" fmla="*/ 3113020 w 3113020"/>
                <a:gd name="connsiteY1" fmla="*/ 1514175 h 3028350"/>
                <a:gd name="connsiteX2" fmla="*/ 1556510 w 3113020"/>
                <a:gd name="connsiteY2" fmla="*/ 3028350 h 3028350"/>
                <a:gd name="connsiteX3" fmla="*/ 0 w 3113020"/>
                <a:gd name="connsiteY3" fmla="*/ 1514175 h 3028350"/>
                <a:gd name="connsiteX4" fmla="*/ 1556510 w 3113020"/>
                <a:gd name="connsiteY4" fmla="*/ 0 h 302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3020" h="3028350">
                  <a:moveTo>
                    <a:pt x="1556510" y="0"/>
                  </a:moveTo>
                  <a:cubicBezTo>
                    <a:pt x="2416147" y="0"/>
                    <a:pt x="3113020" y="677919"/>
                    <a:pt x="3113020" y="1514175"/>
                  </a:cubicBezTo>
                  <a:cubicBezTo>
                    <a:pt x="3113020" y="2350431"/>
                    <a:pt x="2416147" y="3028350"/>
                    <a:pt x="1556510" y="3028350"/>
                  </a:cubicBezTo>
                  <a:cubicBezTo>
                    <a:pt x="696873" y="3028350"/>
                    <a:pt x="0" y="2350431"/>
                    <a:pt x="0" y="1514175"/>
                  </a:cubicBezTo>
                  <a:cubicBezTo>
                    <a:pt x="0" y="677919"/>
                    <a:pt x="696873" y="0"/>
                    <a:pt x="1556510" y="0"/>
                  </a:cubicBezTo>
                  <a:close/>
                </a:path>
              </a:pathLst>
            </a:cu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6BDC9C1-B6CC-4F11-BC3D-2A53819F355E}"/>
              </a:ext>
            </a:extLst>
          </p:cNvPr>
          <p:cNvSpPr/>
          <p:nvPr/>
        </p:nvSpPr>
        <p:spPr>
          <a:xfrm>
            <a:off x="8919428" y="91971"/>
            <a:ext cx="1271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组合 9">
            <a:extLst>
              <a:ext uri="{FF2B5EF4-FFF2-40B4-BE49-F238E27FC236}">
                <a16:creationId xmlns:a16="http://schemas.microsoft.com/office/drawing/2014/main" id="{FC22495B-D017-47FA-89C9-655F34D74AFC}"/>
              </a:ext>
            </a:extLst>
          </p:cNvPr>
          <p:cNvGrpSpPr/>
          <p:nvPr/>
        </p:nvGrpSpPr>
        <p:grpSpPr>
          <a:xfrm>
            <a:off x="182376" y="13000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10">
              <a:extLst>
                <a:ext uri="{FF2B5EF4-FFF2-40B4-BE49-F238E27FC236}">
                  <a16:creationId xmlns:a16="http://schemas.microsoft.com/office/drawing/2014/main" id="{52008FA7-7E56-403A-A48E-6C5F5346180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24" name="椭圆 11">
              <a:extLst>
                <a:ext uri="{FF2B5EF4-FFF2-40B4-BE49-F238E27FC236}">
                  <a16:creationId xmlns:a16="http://schemas.microsoft.com/office/drawing/2014/main" id="{778A4AC5-ACAA-4535-8C0F-2296298DC574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FA410EF-7B09-4F8E-A21B-4151F6561AB4}"/>
              </a:ext>
            </a:extLst>
          </p:cNvPr>
          <p:cNvSpPr/>
          <p:nvPr/>
        </p:nvSpPr>
        <p:spPr>
          <a:xfrm>
            <a:off x="224231" y="169945"/>
            <a:ext cx="558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০২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6788CCC-61FD-466E-BA00-62F4929A305C}"/>
              </a:ext>
            </a:extLst>
          </p:cNvPr>
          <p:cNvCxnSpPr>
            <a:cxnSpLocks/>
          </p:cNvCxnSpPr>
          <p:nvPr/>
        </p:nvCxnSpPr>
        <p:spPr>
          <a:xfrm flipV="1">
            <a:off x="2486918" y="3527783"/>
            <a:ext cx="7218163" cy="55668"/>
          </a:xfrm>
          <a:prstGeom prst="line">
            <a:avLst/>
          </a:prstGeom>
          <a:noFill/>
          <a:ln w="9525" cap="flat" cmpd="sng">
            <a:solidFill>
              <a:srgbClr val="7F7F7F">
                <a:alpha val="100000"/>
              </a:srgbClr>
            </a:solidFill>
            <a:prstDash val="solid"/>
            <a:round/>
          </a:ln>
        </p:spPr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E54C239A-BD8B-4AD5-BA29-A7ABCA95A7F1}"/>
              </a:ext>
            </a:extLst>
          </p:cNvPr>
          <p:cNvSpPr/>
          <p:nvPr/>
        </p:nvSpPr>
        <p:spPr>
          <a:xfrm>
            <a:off x="2187115" y="3437843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2DA3A00-55F1-4E4B-8502-2C130FCDEF5A}"/>
              </a:ext>
            </a:extLst>
          </p:cNvPr>
          <p:cNvSpPr/>
          <p:nvPr/>
        </p:nvSpPr>
        <p:spPr>
          <a:xfrm>
            <a:off x="9555179" y="3372965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46DB359-679A-4238-AE75-BF519CC84EDC}"/>
              </a:ext>
            </a:extLst>
          </p:cNvPr>
          <p:cNvGrpSpPr/>
          <p:nvPr/>
        </p:nvGrpSpPr>
        <p:grpSpPr>
          <a:xfrm>
            <a:off x="8088954" y="4287680"/>
            <a:ext cx="1935156" cy="1826008"/>
            <a:chOff x="179824" y="3150201"/>
            <a:chExt cx="1935156" cy="1826008"/>
          </a:xfrm>
        </p:grpSpPr>
        <p:sp>
          <p:nvSpPr>
            <p:cNvPr id="33" name="椭圆 14">
              <a:extLst>
                <a:ext uri="{FF2B5EF4-FFF2-40B4-BE49-F238E27FC236}">
                  <a16:creationId xmlns:a16="http://schemas.microsoft.com/office/drawing/2014/main" id="{E6ED5F8B-98E0-4FD6-B20E-0989A7B692A9}"/>
                </a:ext>
              </a:extLst>
            </p:cNvPr>
            <p:cNvSpPr/>
            <p:nvPr/>
          </p:nvSpPr>
          <p:spPr>
            <a:xfrm flipH="1">
              <a:off x="179824" y="3150201"/>
              <a:ext cx="1935156" cy="18260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15875">
              <a:solidFill>
                <a:schemeClr val="bg1">
                  <a:lumMod val="65000"/>
                </a:schemeClr>
              </a:solidFill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latin typeface="方正正中黑简体" pitchFamily="2" charset="-122"/>
                <a:ea typeface="方正正中黑简体" pitchFamily="2" charset="-122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134AC88-2FC9-4A07-93E8-41CBF1F8D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256" t="2625" r="8283" b="2631"/>
            <a:stretch>
              <a:fillRect/>
            </a:stretch>
          </p:blipFill>
          <p:spPr>
            <a:xfrm>
              <a:off x="351692" y="3334253"/>
              <a:ext cx="1593396" cy="1481870"/>
            </a:xfrm>
            <a:custGeom>
              <a:avLst/>
              <a:gdLst>
                <a:gd name="connsiteX0" fmla="*/ 2078201 w 4156402"/>
                <a:gd name="connsiteY0" fmla="*/ 0 h 3865486"/>
                <a:gd name="connsiteX1" fmla="*/ 4156402 w 4156402"/>
                <a:gd name="connsiteY1" fmla="*/ 1932743 h 3865486"/>
                <a:gd name="connsiteX2" fmla="*/ 2078201 w 4156402"/>
                <a:gd name="connsiteY2" fmla="*/ 3865486 h 3865486"/>
                <a:gd name="connsiteX3" fmla="*/ 0 w 4156402"/>
                <a:gd name="connsiteY3" fmla="*/ 1932743 h 3865486"/>
                <a:gd name="connsiteX4" fmla="*/ 2078201 w 4156402"/>
                <a:gd name="connsiteY4" fmla="*/ 0 h 386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6402" h="3865486">
                  <a:moveTo>
                    <a:pt x="2078201" y="0"/>
                  </a:moveTo>
                  <a:cubicBezTo>
                    <a:pt x="3225960" y="0"/>
                    <a:pt x="4156402" y="865319"/>
                    <a:pt x="4156402" y="1932743"/>
                  </a:cubicBezTo>
                  <a:cubicBezTo>
                    <a:pt x="4156402" y="3000167"/>
                    <a:pt x="3225960" y="3865486"/>
                    <a:pt x="2078201" y="3865486"/>
                  </a:cubicBezTo>
                  <a:cubicBezTo>
                    <a:pt x="930442" y="3865486"/>
                    <a:pt x="0" y="3000167"/>
                    <a:pt x="0" y="1932743"/>
                  </a:cubicBezTo>
                  <a:cubicBezTo>
                    <a:pt x="0" y="865319"/>
                    <a:pt x="930442" y="0"/>
                    <a:pt x="2078201" y="0"/>
                  </a:cubicBezTo>
                  <a:close/>
                </a:path>
              </a:pathLst>
            </a:custGeom>
            <a:ln w="76200">
              <a:solidFill>
                <a:srgbClr val="2E8892"/>
              </a:solidFill>
            </a:ln>
            <a:effectLst>
              <a:innerShdw blurRad="114300">
                <a:prstClr val="black"/>
              </a:innerShdw>
            </a:effectLst>
          </p:spPr>
        </p:pic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9B5DF20-AAA2-4468-826B-44806E65814F}"/>
                </a:ext>
              </a:extLst>
            </p:cNvPr>
            <p:cNvSpPr/>
            <p:nvPr/>
          </p:nvSpPr>
          <p:spPr>
            <a:xfrm>
              <a:off x="327257" y="3310806"/>
              <a:ext cx="1629554" cy="153738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905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E2DEE8-BCA6-4DC7-96AD-E495366DCA53}"/>
              </a:ext>
            </a:extLst>
          </p:cNvPr>
          <p:cNvSpPr txBox="1"/>
          <p:nvPr/>
        </p:nvSpPr>
        <p:spPr>
          <a:xfrm>
            <a:off x="3466791" y="783036"/>
            <a:ext cx="621970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ছবিটি মনযোগ দিয়ে লক্ষ্য কর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D916D-66EE-489D-8CC3-118256FB09C3}"/>
              </a:ext>
            </a:extLst>
          </p:cNvPr>
          <p:cNvSpPr txBox="1"/>
          <p:nvPr/>
        </p:nvSpPr>
        <p:spPr>
          <a:xfrm>
            <a:off x="3331008" y="813813"/>
            <a:ext cx="589959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করছে?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组合 9">
            <a:extLst>
              <a:ext uri="{FF2B5EF4-FFF2-40B4-BE49-F238E27FC236}">
                <a16:creationId xmlns:a16="http://schemas.microsoft.com/office/drawing/2014/main" id="{53806AF9-11D6-46D8-9F4F-B6D2FCDCEA35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10">
              <a:extLst>
                <a:ext uri="{FF2B5EF4-FFF2-40B4-BE49-F238E27FC236}">
                  <a16:creationId xmlns:a16="http://schemas.microsoft.com/office/drawing/2014/main" id="{09AA1A56-6584-435E-9133-6082012EBFD0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8" name="椭圆 11">
              <a:extLst>
                <a:ext uri="{FF2B5EF4-FFF2-40B4-BE49-F238E27FC236}">
                  <a16:creationId xmlns:a16="http://schemas.microsoft.com/office/drawing/2014/main" id="{041DFD12-40A2-4598-871B-677AE9F0E630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97B4C65-8278-422A-9D60-641162C1375C}"/>
              </a:ext>
            </a:extLst>
          </p:cNvPr>
          <p:cNvSpPr/>
          <p:nvPr/>
        </p:nvSpPr>
        <p:spPr>
          <a:xfrm>
            <a:off x="206005" y="178890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০৩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7D5E43-D9B2-4CA7-AECA-E5A3C3D95E00}"/>
              </a:ext>
            </a:extLst>
          </p:cNvPr>
          <p:cNvSpPr/>
          <p:nvPr/>
        </p:nvSpPr>
        <p:spPr>
          <a:xfrm>
            <a:off x="7007922" y="87112"/>
            <a:ext cx="2237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8D00E3-64D6-4888-B843-476330ADC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882" y="1583254"/>
            <a:ext cx="7212236" cy="4298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741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BD04CE-8345-47B6-AA16-A1BAA8F2951D}"/>
              </a:ext>
            </a:extLst>
          </p:cNvPr>
          <p:cNvSpPr txBox="1"/>
          <p:nvPr/>
        </p:nvSpPr>
        <p:spPr>
          <a:xfrm>
            <a:off x="3521947" y="1127126"/>
            <a:ext cx="694429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আরো একটি ছবি দেখি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3929F6-896D-4CC3-B9B7-276FFADE6C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" r="2341"/>
          <a:stretch/>
        </p:blipFill>
        <p:spPr>
          <a:xfrm>
            <a:off x="3367410" y="2188676"/>
            <a:ext cx="5998971" cy="3571298"/>
          </a:xfrm>
          <a:prstGeom prst="rect">
            <a:avLst/>
          </a:prstGeom>
          <a:ln w="127000" cap="rnd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4E24AC-9828-4936-BE35-41EA90BB2F2D}"/>
              </a:ext>
            </a:extLst>
          </p:cNvPr>
          <p:cNvSpPr txBox="1"/>
          <p:nvPr/>
        </p:nvSpPr>
        <p:spPr>
          <a:xfrm>
            <a:off x="3466783" y="1098026"/>
            <a:ext cx="589959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ছবিতে কী দেখতে পাচ্ছি?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组合 9">
            <a:extLst>
              <a:ext uri="{FF2B5EF4-FFF2-40B4-BE49-F238E27FC236}">
                <a16:creationId xmlns:a16="http://schemas.microsoft.com/office/drawing/2014/main" id="{BF5AD610-AE43-4D3A-92C1-B15ACC29E035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10">
              <a:extLst>
                <a:ext uri="{FF2B5EF4-FFF2-40B4-BE49-F238E27FC236}">
                  <a16:creationId xmlns:a16="http://schemas.microsoft.com/office/drawing/2014/main" id="{F7E9FBB4-7610-4EDE-A2AC-0ACB52EE259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椭圆 11">
              <a:extLst>
                <a:ext uri="{FF2B5EF4-FFF2-40B4-BE49-F238E27FC236}">
                  <a16:creationId xmlns:a16="http://schemas.microsoft.com/office/drawing/2014/main" id="{9EF88784-6F64-4569-86A4-3DD5755F9C75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E1873F9-412C-4F53-A85D-B61CD45C9E95}"/>
              </a:ext>
            </a:extLst>
          </p:cNvPr>
          <p:cNvSpPr/>
          <p:nvPr/>
        </p:nvSpPr>
        <p:spPr>
          <a:xfrm>
            <a:off x="206005" y="178890"/>
            <a:ext cx="543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০৪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D12B0B-AE55-4939-9B70-23DFA9DB70C4}"/>
              </a:ext>
            </a:extLst>
          </p:cNvPr>
          <p:cNvSpPr/>
          <p:nvPr/>
        </p:nvSpPr>
        <p:spPr>
          <a:xfrm>
            <a:off x="7007922" y="87112"/>
            <a:ext cx="2237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78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9B88B1-73C6-45BC-9865-77473C034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634" y="2126856"/>
            <a:ext cx="5229225" cy="3048000"/>
          </a:xfrm>
          <a:prstGeom prst="rect">
            <a:avLst/>
          </a:prstGeom>
        </p:spPr>
      </p:pic>
      <p:sp>
        <p:nvSpPr>
          <p:cNvPr id="3" name="Left Arrow 6">
            <a:extLst>
              <a:ext uri="{FF2B5EF4-FFF2-40B4-BE49-F238E27FC236}">
                <a16:creationId xmlns:a16="http://schemas.microsoft.com/office/drawing/2014/main" id="{91A0017C-B1E9-4FBA-95DB-4CD405897A4D}"/>
              </a:ext>
            </a:extLst>
          </p:cNvPr>
          <p:cNvSpPr/>
          <p:nvPr/>
        </p:nvSpPr>
        <p:spPr>
          <a:xfrm flipH="1">
            <a:off x="3797153" y="4159264"/>
            <a:ext cx="1371600" cy="147080"/>
          </a:xfrm>
          <a:prstGeom prst="lef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831FC0-0DB9-4446-8527-0655AC563824}"/>
              </a:ext>
            </a:extLst>
          </p:cNvPr>
          <p:cNvSpPr txBox="1"/>
          <p:nvPr/>
        </p:nvSpPr>
        <p:spPr>
          <a:xfrm>
            <a:off x="2679555" y="1034161"/>
            <a:ext cx="693150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 দুটি দ্বারা কী বোঝানো হচ্ছে?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9411D-DED9-441B-BC4F-BDEAB4C9B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524" y="1311039"/>
            <a:ext cx="4510748" cy="4002427"/>
          </a:xfrm>
          <a:prstGeom prst="rect">
            <a:avLst/>
          </a:prstGeom>
        </p:spPr>
      </p:pic>
      <p:sp>
        <p:nvSpPr>
          <p:cNvPr id="7" name="圆角矩形 9">
            <a:extLst>
              <a:ext uri="{FF2B5EF4-FFF2-40B4-BE49-F238E27FC236}">
                <a16:creationId xmlns:a16="http://schemas.microsoft.com/office/drawing/2014/main" id="{7832B38B-7F00-4510-BA16-492749AF86ED}"/>
              </a:ext>
            </a:extLst>
          </p:cNvPr>
          <p:cNvSpPr/>
          <p:nvPr/>
        </p:nvSpPr>
        <p:spPr>
          <a:xfrm>
            <a:off x="578224" y="1855695"/>
            <a:ext cx="11134164" cy="3734650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8" name="组合 9">
            <a:extLst>
              <a:ext uri="{FF2B5EF4-FFF2-40B4-BE49-F238E27FC236}">
                <a16:creationId xmlns:a16="http://schemas.microsoft.com/office/drawing/2014/main" id="{48EC11B3-69A1-4371-A46B-FA645EA3FC8D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3E2276F8-4047-48C2-8061-CF478013B8C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054F7ADB-C3F6-4BC4-82EE-939105FE6CF3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2F8CCB4-68B8-4ABB-BC73-EB94F4EEB3B8}"/>
              </a:ext>
            </a:extLst>
          </p:cNvPr>
          <p:cNvSpPr/>
          <p:nvPr/>
        </p:nvSpPr>
        <p:spPr>
          <a:xfrm>
            <a:off x="206005" y="178890"/>
            <a:ext cx="5661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০৫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92A74-CA19-4B18-BE25-F8362967DBA7}"/>
              </a:ext>
            </a:extLst>
          </p:cNvPr>
          <p:cNvSpPr/>
          <p:nvPr/>
        </p:nvSpPr>
        <p:spPr>
          <a:xfrm>
            <a:off x="7007922" y="87112"/>
            <a:ext cx="2237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401BE8-0D5E-4F5F-AA74-D4E7FA8199FE}"/>
              </a:ext>
            </a:extLst>
          </p:cNvPr>
          <p:cNvSpPr txBox="1"/>
          <p:nvPr/>
        </p:nvSpPr>
        <p:spPr>
          <a:xfrm>
            <a:off x="1200118" y="1184056"/>
            <a:ext cx="10282518" cy="804066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 বন্ধুরা, আজকের পাঠ কী হতে পারে ধারণা করতে পারো?</a:t>
            </a:r>
            <a:r>
              <a:rPr lang="bn-BD" sz="3600" b="1" dirty="0">
                <a:ln w="11430">
                  <a:noFill/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n w="11430">
                  <a:noFill/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4800" b="1" dirty="0">
              <a:ln w="11430">
                <a:noFill/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133D6-942E-475F-BEC0-546ECE110C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771" y="3026868"/>
            <a:ext cx="3833448" cy="22361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E0D50A-2028-4AD1-99E2-55E197ED3C56}"/>
              </a:ext>
            </a:extLst>
          </p:cNvPr>
          <p:cNvSpPr/>
          <p:nvPr/>
        </p:nvSpPr>
        <p:spPr>
          <a:xfrm>
            <a:off x="2271192" y="2195871"/>
            <a:ext cx="81403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সংগ্রহ, তথ্য সংরক্ষণ ও তথ্য বিনিময় 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9716D-4F2A-438A-8AD6-DF42B02773B1}"/>
              </a:ext>
            </a:extLst>
          </p:cNvPr>
          <p:cNvSpPr/>
          <p:nvPr/>
        </p:nvSpPr>
        <p:spPr>
          <a:xfrm>
            <a:off x="4514218" y="1572623"/>
            <a:ext cx="29722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পাঠঃ</a:t>
            </a:r>
            <a:endParaRPr lang="en-US" sz="4800" dirty="0">
              <a:solidFill>
                <a:srgbClr val="002060"/>
              </a:solidFill>
            </a:endParaRPr>
          </a:p>
        </p:txBody>
      </p:sp>
      <p:grpSp>
        <p:nvGrpSpPr>
          <p:cNvPr id="8" name="组合 9">
            <a:extLst>
              <a:ext uri="{FF2B5EF4-FFF2-40B4-BE49-F238E27FC236}">
                <a16:creationId xmlns:a16="http://schemas.microsoft.com/office/drawing/2014/main" id="{CDF15FE5-342B-4791-BEDA-686350C0B2DB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CA7495BB-2B3A-4460-B24E-07DCC82129A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67E7AC84-3ACD-46A8-B695-EFCF3C2FBA99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D6CFEAB-6B31-4C94-A0CD-564AF248C45D}"/>
              </a:ext>
            </a:extLst>
          </p:cNvPr>
          <p:cNvSpPr/>
          <p:nvPr/>
        </p:nvSpPr>
        <p:spPr>
          <a:xfrm>
            <a:off x="206005" y="178890"/>
            <a:ext cx="588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০৬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37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5BC352-A4A3-43C0-9150-1C867FAFEDAD}"/>
              </a:ext>
            </a:extLst>
          </p:cNvPr>
          <p:cNvSpPr txBox="1"/>
          <p:nvPr/>
        </p:nvSpPr>
        <p:spPr>
          <a:xfrm>
            <a:off x="1189292" y="1177269"/>
            <a:ext cx="27666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71263-D093-4EB7-909B-AC2917CB9E25}"/>
              </a:ext>
            </a:extLst>
          </p:cNvPr>
          <p:cNvSpPr txBox="1"/>
          <p:nvPr/>
        </p:nvSpPr>
        <p:spPr>
          <a:xfrm>
            <a:off x="1608219" y="2461387"/>
            <a:ext cx="4114801" cy="5847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spc="141" dirty="0">
                <a:ln w="11430"/>
                <a:latin typeface="NikoshBAN" pitchFamily="2" charset="0"/>
                <a:cs typeface="NikoshBAN" pitchFamily="2" charset="0"/>
              </a:rPr>
              <a:t>এ</a:t>
            </a:r>
            <a:r>
              <a:rPr lang="bn-IN" sz="3200" b="1" spc="141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spc="141" dirty="0">
                <a:ln w="11430"/>
                <a:latin typeface="NikoshBAN" pitchFamily="2" charset="0"/>
                <a:cs typeface="NikoshBAN" pitchFamily="2" charset="0"/>
              </a:rPr>
              <a:t>পাঠ শেষে শিক্ষার্থীরা</a:t>
            </a:r>
            <a:r>
              <a:rPr lang="bn-IN" sz="3200" b="1" spc="141" dirty="0">
                <a:ln w="11430"/>
                <a:latin typeface="NikoshBAN" pitchFamily="2" charset="0"/>
                <a:cs typeface="NikoshBAN" pitchFamily="2" charset="0"/>
              </a:rPr>
              <a:t>...</a:t>
            </a:r>
            <a:r>
              <a:rPr lang="bn-BD" sz="3200" b="1" spc="141" dirty="0">
                <a:ln w="11430"/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9565E4-FB9E-4638-9067-503F61D24841}"/>
              </a:ext>
            </a:extLst>
          </p:cNvPr>
          <p:cNvSpPr/>
          <p:nvPr/>
        </p:nvSpPr>
        <p:spPr>
          <a:xfrm rot="10800000" flipV="1">
            <a:off x="519851" y="1899267"/>
            <a:ext cx="818669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37861-312E-4098-B4FD-23F532820C90}"/>
              </a:ext>
            </a:extLst>
          </p:cNvPr>
          <p:cNvSpPr/>
          <p:nvPr/>
        </p:nvSpPr>
        <p:spPr>
          <a:xfrm rot="10800000" flipV="1">
            <a:off x="1189292" y="1978011"/>
            <a:ext cx="10846606" cy="45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EB340-843B-4D59-B309-6266FD8B8716}"/>
              </a:ext>
            </a:extLst>
          </p:cNvPr>
          <p:cNvSpPr txBox="1"/>
          <p:nvPr/>
        </p:nvSpPr>
        <p:spPr>
          <a:xfrm>
            <a:off x="898974" y="3069666"/>
            <a:ext cx="110535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১১.২.১ ইন্টারনেট ব্যবহারের মাধ্যমে তথ্য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পারবে ও সংগৃহিত তথ্য শ্রেণিতে উপস্থাপন করতে পারবে;</a:t>
            </a:r>
            <a:endParaRPr lang="bn-IN" sz="1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১১.২.২ সংগৃহিত তথ্য সংরক্ষণের উপায় বলতে পারবে;         </a:t>
            </a:r>
            <a:endParaRPr lang="bn-IN" sz="1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১১.২.৩ প্রযুক্তি ব্যবহার করে সহপাঠী ও অন্যদের সাথে তথ্য বিনিময় করতে পারবে।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组合 9">
            <a:extLst>
              <a:ext uri="{FF2B5EF4-FFF2-40B4-BE49-F238E27FC236}">
                <a16:creationId xmlns:a16="http://schemas.microsoft.com/office/drawing/2014/main" id="{74A48F9E-2944-431D-9DB2-A602B607CE8A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10">
              <a:extLst>
                <a:ext uri="{FF2B5EF4-FFF2-40B4-BE49-F238E27FC236}">
                  <a16:creationId xmlns:a16="http://schemas.microsoft.com/office/drawing/2014/main" id="{B4B3D598-4FE3-4AF9-9A53-7BC447693416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椭圆 11">
              <a:extLst>
                <a:ext uri="{FF2B5EF4-FFF2-40B4-BE49-F238E27FC236}">
                  <a16:creationId xmlns:a16="http://schemas.microsoft.com/office/drawing/2014/main" id="{93118D0C-1B0B-4A25-A435-4D13326E25D4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4A7C24F-32E8-4787-8E1C-0E46C889B4C6}"/>
              </a:ext>
            </a:extLst>
          </p:cNvPr>
          <p:cNvSpPr/>
          <p:nvPr/>
        </p:nvSpPr>
        <p:spPr>
          <a:xfrm>
            <a:off x="206005" y="178890"/>
            <a:ext cx="5485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০৭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058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E5E17D-5400-44DC-86AF-91D666914C87}"/>
              </a:ext>
            </a:extLst>
          </p:cNvPr>
          <p:cNvSpPr txBox="1"/>
          <p:nvPr/>
        </p:nvSpPr>
        <p:spPr>
          <a:xfrm>
            <a:off x="2999650" y="931593"/>
            <a:ext cx="726480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আবারো আমরা কিছু ছবি দেখি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3592E-ABD5-4812-90E6-0913DE9DAE42}"/>
              </a:ext>
            </a:extLst>
          </p:cNvPr>
          <p:cNvSpPr txBox="1"/>
          <p:nvPr/>
        </p:nvSpPr>
        <p:spPr>
          <a:xfrm>
            <a:off x="3419797" y="969997"/>
            <a:ext cx="642451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ছবিগুলোতে কী কী দেখতে পাচ্ছি?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8B10E-CA9E-4926-821A-32307F4F07A0}"/>
              </a:ext>
            </a:extLst>
          </p:cNvPr>
          <p:cNvSpPr txBox="1"/>
          <p:nvPr/>
        </p:nvSpPr>
        <p:spPr>
          <a:xfrm>
            <a:off x="4622118" y="4637587"/>
            <a:ext cx="2902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খবরের কাগজ পড়ছে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945702-BE12-4BB5-88B3-C070DDCE3593}"/>
              </a:ext>
            </a:extLst>
          </p:cNvPr>
          <p:cNvSpPr txBox="1"/>
          <p:nvPr/>
        </p:nvSpPr>
        <p:spPr>
          <a:xfrm>
            <a:off x="9163698" y="4637587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রেডিও শুনছে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68CDB1-130D-4A61-92E2-1A6D964EE051}"/>
              </a:ext>
            </a:extLst>
          </p:cNvPr>
          <p:cNvSpPr txBox="1"/>
          <p:nvPr/>
        </p:nvSpPr>
        <p:spPr>
          <a:xfrm>
            <a:off x="797768" y="5389560"/>
            <a:ext cx="10604245" cy="5847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 পড়ে, খবরের কাগজ পড়ে ও রেডিও 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শুনে </a:t>
            </a:r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 বিভিন্ন ধরনের তথ্য পেতে পারি।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4FE502-2465-4310-A9F2-C94BA53DF844}"/>
              </a:ext>
            </a:extLst>
          </p:cNvPr>
          <p:cNvSpPr txBox="1"/>
          <p:nvPr/>
        </p:nvSpPr>
        <p:spPr>
          <a:xfrm>
            <a:off x="796965" y="4637587"/>
            <a:ext cx="2902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পড়ছে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组合 9">
            <a:extLst>
              <a:ext uri="{FF2B5EF4-FFF2-40B4-BE49-F238E27FC236}">
                <a16:creationId xmlns:a16="http://schemas.microsoft.com/office/drawing/2014/main" id="{6C2B4796-0502-406C-89CA-B463CEAD607A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0">
              <a:extLst>
                <a:ext uri="{FF2B5EF4-FFF2-40B4-BE49-F238E27FC236}">
                  <a16:creationId xmlns:a16="http://schemas.microsoft.com/office/drawing/2014/main" id="{C3D3D728-8F0A-491D-BD6F-AAD6F3E5ED5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3" name="椭圆 11">
              <a:extLst>
                <a:ext uri="{FF2B5EF4-FFF2-40B4-BE49-F238E27FC236}">
                  <a16:creationId xmlns:a16="http://schemas.microsoft.com/office/drawing/2014/main" id="{99EF9686-D337-45BD-A58A-3B7FAAE4597A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9A277B9-8DCD-4028-9F5E-3A5143844126}"/>
              </a:ext>
            </a:extLst>
          </p:cNvPr>
          <p:cNvSpPr/>
          <p:nvPr/>
        </p:nvSpPr>
        <p:spPr>
          <a:xfrm>
            <a:off x="206005" y="178890"/>
            <a:ext cx="5838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০৮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08063B-1EFC-4050-9716-B31C5D150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83" y="1795422"/>
            <a:ext cx="3610672" cy="264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83CF05-20DD-489F-8D77-4FD1EA320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7" y="1800940"/>
            <a:ext cx="3558824" cy="264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C9E5A9-E2B9-4540-ACD6-0553BBEDDB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497" y="1762728"/>
            <a:ext cx="3944146" cy="26210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80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F2D88A-3715-47E8-BC55-F109ED936A46}"/>
              </a:ext>
            </a:extLst>
          </p:cNvPr>
          <p:cNvSpPr txBox="1"/>
          <p:nvPr/>
        </p:nvSpPr>
        <p:spPr>
          <a:xfrm>
            <a:off x="3429637" y="1324630"/>
            <a:ext cx="55626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আরো কিছু ছবি দেখি: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3A4F57-CA98-4118-A3F9-414EA7BAD04C}"/>
              </a:ext>
            </a:extLst>
          </p:cNvPr>
          <p:cNvSpPr txBox="1"/>
          <p:nvPr/>
        </p:nvSpPr>
        <p:spPr>
          <a:xfrm>
            <a:off x="4421777" y="1310678"/>
            <a:ext cx="3505200" cy="64633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এগুলোর নাম কী জান?</a:t>
            </a:r>
            <a:endParaRPr lang="en-U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F4F8F7-6806-40A7-8764-E988CCF095FB}"/>
              </a:ext>
            </a:extLst>
          </p:cNvPr>
          <p:cNvSpPr txBox="1"/>
          <p:nvPr/>
        </p:nvSpPr>
        <p:spPr>
          <a:xfrm>
            <a:off x="2812670" y="4658460"/>
            <a:ext cx="54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 হলো ইন্টারনেট সার্চ ইঞ্জিন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6C9C3-7A48-4F34-87EE-91B4F0BB307C}"/>
              </a:ext>
            </a:extLst>
          </p:cNvPr>
          <p:cNvSpPr txBox="1"/>
          <p:nvPr/>
        </p:nvSpPr>
        <p:spPr>
          <a:xfrm>
            <a:off x="1527741" y="1374791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সার্চ ইঞ্জিন ব্যবহার করে আমরা কী করতে পারি?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48C330-30C4-4F87-8478-028044A8F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t="4867" r="2725" b="4877"/>
          <a:stretch/>
        </p:blipFill>
        <p:spPr>
          <a:xfrm>
            <a:off x="4180658" y="2635835"/>
            <a:ext cx="3903805" cy="167498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A0241D-03F4-4EED-BD4B-4C3B69B828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16039" b="18129"/>
          <a:stretch/>
        </p:blipFill>
        <p:spPr>
          <a:xfrm>
            <a:off x="8311097" y="3005714"/>
            <a:ext cx="3425621" cy="167498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B17E94-3BDB-4A7A-BF89-8FB39428AE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 t="9949" r="7955" b="25218"/>
          <a:stretch/>
        </p:blipFill>
        <p:spPr>
          <a:xfrm>
            <a:off x="435761" y="2382041"/>
            <a:ext cx="3505200" cy="168780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grpSp>
        <p:nvGrpSpPr>
          <p:cNvPr id="9" name="组合 9">
            <a:extLst>
              <a:ext uri="{FF2B5EF4-FFF2-40B4-BE49-F238E27FC236}">
                <a16:creationId xmlns:a16="http://schemas.microsoft.com/office/drawing/2014/main" id="{7D54E5CC-2D85-44FE-AD7F-3B1C9362D98A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10">
              <a:extLst>
                <a:ext uri="{FF2B5EF4-FFF2-40B4-BE49-F238E27FC236}">
                  <a16:creationId xmlns:a16="http://schemas.microsoft.com/office/drawing/2014/main" id="{221FC5DF-F47F-41A7-B002-882F1B6BCA35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椭圆 11">
              <a:extLst>
                <a:ext uri="{FF2B5EF4-FFF2-40B4-BE49-F238E27FC236}">
                  <a16:creationId xmlns:a16="http://schemas.microsoft.com/office/drawing/2014/main" id="{91FB54CA-EED9-45B8-8B11-36B4ED746C17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48457-BD6E-4BB8-BCD0-FE961D97EF2E}"/>
              </a:ext>
            </a:extLst>
          </p:cNvPr>
          <p:cNvSpPr/>
          <p:nvPr/>
        </p:nvSpPr>
        <p:spPr>
          <a:xfrm>
            <a:off x="206005" y="178890"/>
            <a:ext cx="564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০৯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13F41-9A2F-4D8B-9A23-2A11B78DF69E}"/>
              </a:ext>
            </a:extLst>
          </p:cNvPr>
          <p:cNvSpPr txBox="1"/>
          <p:nvPr/>
        </p:nvSpPr>
        <p:spPr>
          <a:xfrm>
            <a:off x="3169929" y="4609907"/>
            <a:ext cx="54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2776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  <p:bldP spid="3" grpId="1" animBg="1"/>
      <p:bldP spid="4" grpId="0"/>
      <p:bldP spid="4" grpId="1"/>
      <p:bldP spid="5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F4C9A9-15BC-41A9-AD9C-4DCF893D5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77" y="1496106"/>
            <a:ext cx="6702066" cy="3753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40019D-5DA6-43AB-B8B3-544426384FC0}"/>
              </a:ext>
            </a:extLst>
          </p:cNvPr>
          <p:cNvSpPr txBox="1"/>
          <p:nvPr/>
        </p:nvSpPr>
        <p:spPr>
          <a:xfrm>
            <a:off x="678656" y="788220"/>
            <a:ext cx="1083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দেখি ইন্টারনেট ব্যবহার করে আমরা কীভাবে তথ্য পেতে পারি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B7D2B-D5FF-4AAD-94CD-C4F97A7ACA8E}"/>
              </a:ext>
            </a:extLst>
          </p:cNvPr>
          <p:cNvSpPr txBox="1"/>
          <p:nvPr/>
        </p:nvSpPr>
        <p:spPr>
          <a:xfrm>
            <a:off x="892968" y="5403817"/>
            <a:ext cx="10858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বিষয়ের তথ্য অনুসন্ধান করছি সে বিষয় সম্পর্কিত “ মূল শব্দটি”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“Search Bar”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 লিখে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“Search”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লেখাটিতে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 করি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“Enter key”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চাপ দেই 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0ADCD2-1659-4D9F-98EC-910151EB64F2}"/>
              </a:ext>
            </a:extLst>
          </p:cNvPr>
          <p:cNvSpPr txBox="1"/>
          <p:nvPr/>
        </p:nvSpPr>
        <p:spPr>
          <a:xfrm>
            <a:off x="678656" y="5584872"/>
            <a:ext cx="1021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 ইঞ্জিনে ওয়েবসাইটের যে তালিকাটি আসবে সেখান থেকে ওয়েবসাইট</a:t>
            </a:r>
          </a:p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বেছে নিয়ে প্রয়োজনীয় তথ্য সংগ্রহ করি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D375F6-083B-4C93-8D31-1D5F9F3311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-903" r="34444" b="7681"/>
          <a:stretch/>
        </p:blipFill>
        <p:spPr>
          <a:xfrm>
            <a:off x="7680960" y="2685404"/>
            <a:ext cx="3989826" cy="1910332"/>
          </a:xfrm>
          <a:prstGeom prst="rect">
            <a:avLst/>
          </a:prstGeom>
        </p:spPr>
      </p:pic>
      <p:sp>
        <p:nvSpPr>
          <p:cNvPr id="7" name="Right Arrow 8">
            <a:extLst>
              <a:ext uri="{FF2B5EF4-FFF2-40B4-BE49-F238E27FC236}">
                <a16:creationId xmlns:a16="http://schemas.microsoft.com/office/drawing/2014/main" id="{5C348288-459A-4A13-BEA7-02A9A765002A}"/>
              </a:ext>
            </a:extLst>
          </p:cNvPr>
          <p:cNvSpPr/>
          <p:nvPr/>
        </p:nvSpPr>
        <p:spPr>
          <a:xfrm rot="2441061">
            <a:off x="9863540" y="2963592"/>
            <a:ext cx="1416788" cy="75322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组合 9">
            <a:extLst>
              <a:ext uri="{FF2B5EF4-FFF2-40B4-BE49-F238E27FC236}">
                <a16:creationId xmlns:a16="http://schemas.microsoft.com/office/drawing/2014/main" id="{3DFEC611-3EDF-41F7-89F0-33C11747DC73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01794FC2-31F6-449B-9BD6-623DAD739DB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38A2C73A-35F4-4AF5-A5FB-6829C84B9FB8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A5633A2-B1F1-48E8-8716-8B3B6F4D0E06}"/>
              </a:ext>
            </a:extLst>
          </p:cNvPr>
          <p:cNvSpPr/>
          <p:nvPr/>
        </p:nvSpPr>
        <p:spPr>
          <a:xfrm>
            <a:off x="206005" y="178890"/>
            <a:ext cx="537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১০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72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6F373-95A0-402B-A952-478968426852}"/>
              </a:ext>
            </a:extLst>
          </p:cNvPr>
          <p:cNvSpPr txBox="1"/>
          <p:nvPr/>
        </p:nvSpPr>
        <p:spPr>
          <a:xfrm>
            <a:off x="582169" y="5195913"/>
            <a:ext cx="11218985" cy="5847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ব্যবহার করে সংগ্রহ করা যায় এমন একটি তথ্যের নাম খাতায় লিখ?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771B7-FE86-4B2B-844C-183F7402E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143" y="2237902"/>
            <a:ext cx="2627962" cy="24374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CC61A9-6ED7-49A5-8B17-BED6A5D72F5F}"/>
              </a:ext>
            </a:extLst>
          </p:cNvPr>
          <p:cNvSpPr/>
          <p:nvPr/>
        </p:nvSpPr>
        <p:spPr>
          <a:xfrm rot="10800000">
            <a:off x="582169" y="167955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D86C5-1265-462E-B2D5-365872B16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61" y="2237901"/>
            <a:ext cx="2627962" cy="24374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344147-1512-4121-A270-28FB2E3CABC8}"/>
              </a:ext>
            </a:extLst>
          </p:cNvPr>
          <p:cNvSpPr/>
          <p:nvPr/>
        </p:nvSpPr>
        <p:spPr>
          <a:xfrm rot="16200000" flipV="1">
            <a:off x="4949530" y="3468488"/>
            <a:ext cx="2153243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组合 9">
            <a:extLst>
              <a:ext uri="{FF2B5EF4-FFF2-40B4-BE49-F238E27FC236}">
                <a16:creationId xmlns:a16="http://schemas.microsoft.com/office/drawing/2014/main" id="{DD614313-F7CF-422D-A05A-824BA485FA81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10">
              <a:extLst>
                <a:ext uri="{FF2B5EF4-FFF2-40B4-BE49-F238E27FC236}">
                  <a16:creationId xmlns:a16="http://schemas.microsoft.com/office/drawing/2014/main" id="{73DF7126-4DD3-4FA0-9E16-8A8D93C85EF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椭圆 11">
              <a:extLst>
                <a:ext uri="{FF2B5EF4-FFF2-40B4-BE49-F238E27FC236}">
                  <a16:creationId xmlns:a16="http://schemas.microsoft.com/office/drawing/2014/main" id="{60F638B4-CBC4-41FC-B7F2-27C4B6960458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0AEFA1A-6BAF-4103-AB10-8B2E03D8AB7C}"/>
              </a:ext>
            </a:extLst>
          </p:cNvPr>
          <p:cNvSpPr/>
          <p:nvPr/>
        </p:nvSpPr>
        <p:spPr>
          <a:xfrm>
            <a:off x="206005" y="178890"/>
            <a:ext cx="511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১১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E0E505-815D-4D73-BB20-4B4B1BEF7472}"/>
              </a:ext>
            </a:extLst>
          </p:cNvPr>
          <p:cNvSpPr/>
          <p:nvPr/>
        </p:nvSpPr>
        <p:spPr>
          <a:xfrm>
            <a:off x="910208" y="990102"/>
            <a:ext cx="2237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048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7C2D88-B218-428E-B3DE-348AB5610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5" r="8400"/>
          <a:stretch/>
        </p:blipFill>
        <p:spPr>
          <a:xfrm>
            <a:off x="8898486" y="3408394"/>
            <a:ext cx="2811380" cy="220461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9B73E1-CA25-42E8-A5C3-5F64700CE04D}"/>
              </a:ext>
            </a:extLst>
          </p:cNvPr>
          <p:cNvSpPr txBox="1"/>
          <p:nvPr/>
        </p:nvSpPr>
        <p:spPr>
          <a:xfrm>
            <a:off x="-154993" y="576175"/>
            <a:ext cx="6918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ছবিগুলোতে কী করা হচ্ছে? 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929F7B-AD8A-4580-B3F3-95372EE649C0}"/>
              </a:ext>
            </a:extLst>
          </p:cNvPr>
          <p:cNvSpPr txBox="1"/>
          <p:nvPr/>
        </p:nvSpPr>
        <p:spPr>
          <a:xfrm>
            <a:off x="632511" y="5764548"/>
            <a:ext cx="11290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থেকে প্রাপ্ত তথ্যটি খাতায় লিখে বা ছ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তুলে সংরক্ষণ করা হচ্ছে।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E09598-475D-4197-949A-36E24EA9D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36" y="1222506"/>
            <a:ext cx="5304582" cy="35198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AE35A0-7BD9-4343-9EA5-F0145F783B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" r="5076"/>
          <a:stretch/>
        </p:blipFill>
        <p:spPr>
          <a:xfrm>
            <a:off x="6462741" y="1675298"/>
            <a:ext cx="2811380" cy="21945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6B63BB-75B6-48C0-A922-8FAF2A1016EB}"/>
              </a:ext>
            </a:extLst>
          </p:cNvPr>
          <p:cNvSpPr/>
          <p:nvPr/>
        </p:nvSpPr>
        <p:spPr>
          <a:xfrm>
            <a:off x="1835334" y="4815136"/>
            <a:ext cx="2736647" cy="6463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ব্রাউজিং</a:t>
            </a:r>
            <a:endParaRPr lang="en-US" sz="3600" dirty="0"/>
          </a:p>
        </p:txBody>
      </p:sp>
      <p:sp>
        <p:nvSpPr>
          <p:cNvPr id="11" name="Right Arrow 8">
            <a:extLst>
              <a:ext uri="{FF2B5EF4-FFF2-40B4-BE49-F238E27FC236}">
                <a16:creationId xmlns:a16="http://schemas.microsoft.com/office/drawing/2014/main" id="{DC3152A2-0436-4169-8391-A8EB4F9E4FF4}"/>
              </a:ext>
            </a:extLst>
          </p:cNvPr>
          <p:cNvSpPr/>
          <p:nvPr/>
        </p:nvSpPr>
        <p:spPr>
          <a:xfrm rot="18694908">
            <a:off x="6408175" y="4725875"/>
            <a:ext cx="1416788" cy="75322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组合 9">
            <a:extLst>
              <a:ext uri="{FF2B5EF4-FFF2-40B4-BE49-F238E27FC236}">
                <a16:creationId xmlns:a16="http://schemas.microsoft.com/office/drawing/2014/main" id="{1F13225F-5F48-4740-8737-58175CAA3EE5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0">
              <a:extLst>
                <a:ext uri="{FF2B5EF4-FFF2-40B4-BE49-F238E27FC236}">
                  <a16:creationId xmlns:a16="http://schemas.microsoft.com/office/drawing/2014/main" id="{0CAFA2D8-7F7D-4630-9C4A-5C034181FF6A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4" name="椭圆 11">
              <a:extLst>
                <a:ext uri="{FF2B5EF4-FFF2-40B4-BE49-F238E27FC236}">
                  <a16:creationId xmlns:a16="http://schemas.microsoft.com/office/drawing/2014/main" id="{7845808A-2993-4F1A-A57C-63F64CC336EE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5DE91A0-A1FD-4E64-B885-A798CCBD84F8}"/>
              </a:ext>
            </a:extLst>
          </p:cNvPr>
          <p:cNvSpPr/>
          <p:nvPr/>
        </p:nvSpPr>
        <p:spPr>
          <a:xfrm>
            <a:off x="206005" y="178890"/>
            <a:ext cx="532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১২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75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9EDA11-4BAD-4387-A849-D4A8536A1C65}"/>
              </a:ext>
            </a:extLst>
          </p:cNvPr>
          <p:cNvSpPr txBox="1"/>
          <p:nvPr/>
        </p:nvSpPr>
        <p:spPr>
          <a:xfrm>
            <a:off x="3551932" y="1127673"/>
            <a:ext cx="4685571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চিত্রে কী ঘটছে?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182FA4-4145-4E7A-BDEB-E802150B9F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571" y="1982434"/>
            <a:ext cx="4197508" cy="31827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D1E517-27A7-42BB-A101-B8E385209537}"/>
              </a:ext>
            </a:extLst>
          </p:cNvPr>
          <p:cNvSpPr txBox="1"/>
          <p:nvPr/>
        </p:nvSpPr>
        <p:spPr>
          <a:xfrm>
            <a:off x="2272709" y="5312066"/>
            <a:ext cx="8370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সংরক্ষণঃ তথ্য ভিডিও রেকর্ড করে বা ডাউনলোড</a:t>
            </a:r>
          </a:p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 সংরক্ষণ করা যায়।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0C8250-B093-498C-B519-282D6112F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5903" y="1982434"/>
            <a:ext cx="4685570" cy="31827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DA458E96-951D-49AE-80FB-165DAD0621DC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B4B49AA5-E563-4D9A-A9E0-92EBF8A13F26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5409243B-A828-40A6-986E-B371068ADF27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B42F23D-C0F3-4DEB-A101-8AA6B171F600}"/>
              </a:ext>
            </a:extLst>
          </p:cNvPr>
          <p:cNvSpPr/>
          <p:nvPr/>
        </p:nvSpPr>
        <p:spPr>
          <a:xfrm>
            <a:off x="206005" y="178890"/>
            <a:ext cx="5693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১৩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92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4E9BA6-DF16-43FD-90B0-99F10BD66581}"/>
              </a:ext>
            </a:extLst>
          </p:cNvPr>
          <p:cNvSpPr txBox="1"/>
          <p:nvPr/>
        </p:nvSpPr>
        <p:spPr>
          <a:xfrm>
            <a:off x="1879532" y="1447965"/>
            <a:ext cx="906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আরো কিছু তথ্য সংরক্ষণ প্রযুক্তি দেখে নেই।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6820D3-20B6-4CB9-97F6-C24A7A09C155}"/>
              </a:ext>
            </a:extLst>
          </p:cNvPr>
          <p:cNvSpPr txBox="1"/>
          <p:nvPr/>
        </p:nvSpPr>
        <p:spPr>
          <a:xfrm>
            <a:off x="3810280" y="447931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2CB62E-EAF0-400B-B746-D28DCDE49CC5}"/>
              </a:ext>
            </a:extLst>
          </p:cNvPr>
          <p:cNvSpPr txBox="1"/>
          <p:nvPr/>
        </p:nvSpPr>
        <p:spPr>
          <a:xfrm>
            <a:off x="973787" y="444482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পেনড্রাইভ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6CB60-71E2-4C7D-B011-A47CF316BBBB}"/>
              </a:ext>
            </a:extLst>
          </p:cNvPr>
          <p:cNvSpPr txBox="1"/>
          <p:nvPr/>
        </p:nvSpPr>
        <p:spPr>
          <a:xfrm>
            <a:off x="2604760" y="2029830"/>
            <a:ext cx="6373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প্রযুক্তিগুলোর নাম কী?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0670E0-5279-4B4C-9553-39C9990E8603}"/>
              </a:ext>
            </a:extLst>
          </p:cNvPr>
          <p:cNvSpPr txBox="1"/>
          <p:nvPr/>
        </p:nvSpPr>
        <p:spPr>
          <a:xfrm>
            <a:off x="9925741" y="4445292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ডিভিডি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30FA67-11F8-4BEE-A070-A9CC7CDBBEEB}"/>
              </a:ext>
            </a:extLst>
          </p:cNvPr>
          <p:cNvSpPr txBox="1"/>
          <p:nvPr/>
        </p:nvSpPr>
        <p:spPr>
          <a:xfrm>
            <a:off x="6372889" y="4444827"/>
            <a:ext cx="2276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 কার্ড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6F9A84-594E-4E7B-9A7A-F7C000E8A7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" b="3874"/>
          <a:stretch/>
        </p:blipFill>
        <p:spPr>
          <a:xfrm>
            <a:off x="6581215" y="2830113"/>
            <a:ext cx="2122919" cy="155680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7664ED-17B2-4913-9719-0D39ED17C8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5" r="11008" b="16677"/>
          <a:stretch/>
        </p:blipFill>
        <p:spPr>
          <a:xfrm>
            <a:off x="3739421" y="2833323"/>
            <a:ext cx="2122918" cy="155359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B99B57-7ED1-4D3B-8F4E-AB62525A3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383" y="2830113"/>
            <a:ext cx="2122919" cy="15568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000D2B-FD43-4544-ABB0-E534C8DC6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81" y="2830113"/>
            <a:ext cx="2082964" cy="155680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15" name="组合 9">
            <a:extLst>
              <a:ext uri="{FF2B5EF4-FFF2-40B4-BE49-F238E27FC236}">
                <a16:creationId xmlns:a16="http://schemas.microsoft.com/office/drawing/2014/main" id="{61A3B34A-29B7-4406-A46E-240001D0B4B0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0">
              <a:extLst>
                <a:ext uri="{FF2B5EF4-FFF2-40B4-BE49-F238E27FC236}">
                  <a16:creationId xmlns:a16="http://schemas.microsoft.com/office/drawing/2014/main" id="{1EBDC4C4-6667-43CD-8522-72B30DCB6B8B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7" name="椭圆 11">
              <a:extLst>
                <a:ext uri="{FF2B5EF4-FFF2-40B4-BE49-F238E27FC236}">
                  <a16:creationId xmlns:a16="http://schemas.microsoft.com/office/drawing/2014/main" id="{861F2A95-4BF2-4051-B670-FB813E9E40C5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CFF074F-9BEE-4FED-8004-54CD21EDD685}"/>
              </a:ext>
            </a:extLst>
          </p:cNvPr>
          <p:cNvSpPr/>
          <p:nvPr/>
        </p:nvSpPr>
        <p:spPr>
          <a:xfrm>
            <a:off x="206005" y="178890"/>
            <a:ext cx="518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১৪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6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5" grpId="1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CAA017-D675-4E2D-B6CB-88F1DDA27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8"/>
          <a:stretch/>
        </p:blipFill>
        <p:spPr>
          <a:xfrm>
            <a:off x="5309776" y="510511"/>
            <a:ext cx="2257374" cy="26871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62DA5A-3668-4B01-B0AB-D29A54CDB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8"/>
          <a:stretch/>
        </p:blipFill>
        <p:spPr>
          <a:xfrm>
            <a:off x="4667198" y="810161"/>
            <a:ext cx="2653304" cy="3158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013CEE-2540-4C3C-9D93-A019EEEC7104}"/>
              </a:ext>
            </a:extLst>
          </p:cNvPr>
          <p:cNvSpPr txBox="1"/>
          <p:nvPr/>
        </p:nvSpPr>
        <p:spPr>
          <a:xfrm>
            <a:off x="7813797" y="-2596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CD2BC-002C-4BF8-B875-A06823F037B6}"/>
              </a:ext>
            </a:extLst>
          </p:cNvPr>
          <p:cNvSpPr txBox="1"/>
          <p:nvPr/>
        </p:nvSpPr>
        <p:spPr>
          <a:xfrm>
            <a:off x="2442554" y="3542512"/>
            <a:ext cx="7991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 বন্ধুরা এবার জোড়ায় বসে ৩টি সার্চ ইঞ্জিনের নাম খাতায় লিখ এবং লেখা শেষে একে অপরকে জিজ্ঞেস কর।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组合 9">
            <a:extLst>
              <a:ext uri="{FF2B5EF4-FFF2-40B4-BE49-F238E27FC236}">
                <a16:creationId xmlns:a16="http://schemas.microsoft.com/office/drawing/2014/main" id="{7C83D682-D847-454E-A542-386DF543B2D2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D6817287-3953-43D3-911F-6CC0FB8FDD4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EEDE6B60-25B4-4CEB-9153-4FA56FBD6787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AB62BE-4EB9-4AE6-9E44-70BBB55CF078}"/>
              </a:ext>
            </a:extLst>
          </p:cNvPr>
          <p:cNvSpPr/>
          <p:nvPr/>
        </p:nvSpPr>
        <p:spPr>
          <a:xfrm>
            <a:off x="206005" y="178890"/>
            <a:ext cx="5405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১৫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585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9D97D4-5005-47FF-8BE5-F6EA7214CDDE}"/>
              </a:ext>
            </a:extLst>
          </p:cNvPr>
          <p:cNvSpPr txBox="1"/>
          <p:nvPr/>
        </p:nvSpPr>
        <p:spPr>
          <a:xfrm>
            <a:off x="4104464" y="942585"/>
            <a:ext cx="468630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দেখতে পাচ্ছ?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C3B95B-DDE0-4217-B412-81EC2CCBA5C8}"/>
              </a:ext>
            </a:extLst>
          </p:cNvPr>
          <p:cNvSpPr txBox="1"/>
          <p:nvPr/>
        </p:nvSpPr>
        <p:spPr>
          <a:xfrm>
            <a:off x="2090428" y="5513256"/>
            <a:ext cx="8714373" cy="5847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 ও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ইমেইল</a:t>
            </a:r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ব্যবহার করেও চিঠি বা তথ্য বিনিময় করা যায়।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614282-9C3F-4B59-9C7B-D1D11893555D}"/>
              </a:ext>
            </a:extLst>
          </p:cNvPr>
          <p:cNvSpPr/>
          <p:nvPr/>
        </p:nvSpPr>
        <p:spPr>
          <a:xfrm>
            <a:off x="2892280" y="4902358"/>
            <a:ext cx="29867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টেলিফোনে কথা বলছে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7E814C-F268-4C38-ACFD-99C883738009}"/>
              </a:ext>
            </a:extLst>
          </p:cNvPr>
          <p:cNvSpPr/>
          <p:nvPr/>
        </p:nvSpPr>
        <p:spPr>
          <a:xfrm>
            <a:off x="7617834" y="4853893"/>
            <a:ext cx="26164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 পাঠানো হচ্ছে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905FA9-FBBF-4ED5-9BEF-5D5B4F32D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14" y="1493381"/>
            <a:ext cx="4166527" cy="340897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BF716B66-885A-4709-8EED-1D37790133CC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>
              <a:extLst>
                <a:ext uri="{FF2B5EF4-FFF2-40B4-BE49-F238E27FC236}">
                  <a16:creationId xmlns:a16="http://schemas.microsoft.com/office/drawing/2014/main" id="{97DF4B95-0A47-459D-AA83-62D67A85038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7256DFF-F066-4CD1-9FD2-FAF1DB6A31C0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73C75D1-6183-498B-BD9B-242213056F2B}"/>
              </a:ext>
            </a:extLst>
          </p:cNvPr>
          <p:cNvSpPr/>
          <p:nvPr/>
        </p:nvSpPr>
        <p:spPr>
          <a:xfrm>
            <a:off x="206005" y="178890"/>
            <a:ext cx="562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১৬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A48C0C2-1294-4E22-8AB8-7871125D5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410" y="1989036"/>
            <a:ext cx="4892279" cy="27624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14A89B-76B5-43A2-8291-80633608FFB0}"/>
              </a:ext>
            </a:extLst>
          </p:cNvPr>
          <p:cNvSpPr/>
          <p:nvPr/>
        </p:nvSpPr>
        <p:spPr>
          <a:xfrm>
            <a:off x="6236680" y="1779654"/>
            <a:ext cx="1334009" cy="3349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FD5758-1B7B-4B62-A4D3-8B21119F7A29}"/>
              </a:ext>
            </a:extLst>
          </p:cNvPr>
          <p:cNvSpPr/>
          <p:nvPr/>
        </p:nvSpPr>
        <p:spPr>
          <a:xfrm>
            <a:off x="9668894" y="4242995"/>
            <a:ext cx="1663771" cy="681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7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EFE28E-E859-4ACA-A27B-BB1946D1C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" r="15453" b="10414"/>
          <a:stretch/>
        </p:blipFill>
        <p:spPr>
          <a:xfrm flipH="1">
            <a:off x="8316101" y="1794194"/>
            <a:ext cx="2175436" cy="2436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ED3270-22ED-40FD-AD0F-CFAF7483F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7163" b="4128"/>
          <a:stretch/>
        </p:blipFill>
        <p:spPr>
          <a:xfrm>
            <a:off x="938463" y="1696312"/>
            <a:ext cx="3081644" cy="2242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298AA2-A484-4DBE-B79B-46BE54AD47A3}"/>
              </a:ext>
            </a:extLst>
          </p:cNvPr>
          <p:cNvSpPr txBox="1"/>
          <p:nvPr/>
        </p:nvSpPr>
        <p:spPr>
          <a:xfrm>
            <a:off x="3272504" y="1000392"/>
            <a:ext cx="5791200" cy="7694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এবারের চিত্রে কী দেখতে পাচ্ছ?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E89D8-5FEA-4D1A-AB94-75CDDF121EDD}"/>
              </a:ext>
            </a:extLst>
          </p:cNvPr>
          <p:cNvSpPr txBox="1"/>
          <p:nvPr/>
        </p:nvSpPr>
        <p:spPr>
          <a:xfrm>
            <a:off x="1612231" y="5951158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ফোনের মাধ্যমে এসএমএস পাঠানো হচ্ছে।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4DD226-877F-4B7C-BF7B-0F5BA11A9E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332" y="3849469"/>
            <a:ext cx="2175436" cy="2175436"/>
          </a:xfrm>
          <a:prstGeom prst="rect">
            <a:avLst/>
          </a:prstGeom>
        </p:spPr>
      </p:pic>
      <p:pic>
        <p:nvPicPr>
          <p:cNvPr id="7" name="Picture 2" descr="C:\Users\MD. RAHAT ALAMGIR\Desktop\message.png">
            <a:extLst>
              <a:ext uri="{FF2B5EF4-FFF2-40B4-BE49-F238E27FC236}">
                <a16:creationId xmlns:a16="http://schemas.microsoft.com/office/drawing/2014/main" id="{FFA94982-8EFA-434D-91E3-5B93117B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80" y="4627046"/>
            <a:ext cx="620279" cy="6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D. RAHAT ALAMGIR\Desktop\message.png">
            <a:extLst>
              <a:ext uri="{FF2B5EF4-FFF2-40B4-BE49-F238E27FC236}">
                <a16:creationId xmlns:a16="http://schemas.microsoft.com/office/drawing/2014/main" id="{5B9395D5-B776-4A5D-B940-73D821257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81" y="4627047"/>
            <a:ext cx="620279" cy="6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5D9673-596E-480B-A250-1F6DBEE5DAAE}"/>
              </a:ext>
            </a:extLst>
          </p:cNvPr>
          <p:cNvSpPr txBox="1"/>
          <p:nvPr/>
        </p:nvSpPr>
        <p:spPr>
          <a:xfrm>
            <a:off x="1756609" y="5984901"/>
            <a:ext cx="948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এসএমএস এর পূর্ণরূপ সর্ট ম্যাসেজ সার্ভিস। বাংলায় হল ক্ষুদে বার্তা।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BFA5E66-4B16-49A2-8DE8-B1399A520692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>
              <a:extLst>
                <a:ext uri="{FF2B5EF4-FFF2-40B4-BE49-F238E27FC236}">
                  <a16:creationId xmlns:a16="http://schemas.microsoft.com/office/drawing/2014/main" id="{66185F7E-30A2-4778-A51F-D87A757D373D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806290D9-EBAC-4322-8EC7-79AE210111AD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93FC433-08B0-4595-BB44-AB9B60E3F5F4}"/>
              </a:ext>
            </a:extLst>
          </p:cNvPr>
          <p:cNvSpPr/>
          <p:nvPr/>
        </p:nvSpPr>
        <p:spPr>
          <a:xfrm>
            <a:off x="206005" y="178890"/>
            <a:ext cx="522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১৭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7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02 -0.03797 L 0.01628 -0.17616 C 0.02656 -0.20417 0.0487 -0.23959 0.07435 -0.27269 C 0.10378 -0.31065 0.13021 -0.33658 0.15339 -0.34838 L 0.26185 -0.41111 " pathEditMode="relative" rAng="19140000" ptsTypes="AAA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67" y="-206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-0.00625 L -0.03528 -0.16783 C -0.04232 -0.20278 -0.06354 -0.24306 -0.08893 -0.2794 C -0.11849 -0.3213 -0.1457 -0.34861 -0.17174 -0.36181 L -0.29088 -0.42199 " pathEditMode="relative" rAng="13620000" ptsTypes="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-2326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235B07-310F-4FEF-A8BE-7D9885C06DB8}"/>
              </a:ext>
            </a:extLst>
          </p:cNvPr>
          <p:cNvSpPr/>
          <p:nvPr/>
        </p:nvSpPr>
        <p:spPr>
          <a:xfrm>
            <a:off x="4870550" y="783584"/>
            <a:ext cx="3430787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দেখতে পাচ্ছ?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4CA94-BCD3-48DF-B0A5-436C22A6EBE3}"/>
              </a:ext>
            </a:extLst>
          </p:cNvPr>
          <p:cNvSpPr txBox="1"/>
          <p:nvPr/>
        </p:nvSpPr>
        <p:spPr>
          <a:xfrm>
            <a:off x="2527125" y="5059234"/>
            <a:ext cx="230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ফেসবুক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760ED-DA2E-453A-8236-EF0F78C89C6A}"/>
              </a:ext>
            </a:extLst>
          </p:cNvPr>
          <p:cNvSpPr txBox="1"/>
          <p:nvPr/>
        </p:nvSpPr>
        <p:spPr>
          <a:xfrm>
            <a:off x="1290692" y="5744193"/>
            <a:ext cx="10590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ফেসবুক ও টুইটার সামাজিক যোগাযোগ মাধ্যম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এর মাধ্যমে তথ্য বিনিময়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087324-B51D-4EC7-BE0A-66DB80A0F1F6}"/>
              </a:ext>
            </a:extLst>
          </p:cNvPr>
          <p:cNvSpPr txBox="1"/>
          <p:nvPr/>
        </p:nvSpPr>
        <p:spPr>
          <a:xfrm>
            <a:off x="8193214" y="5104195"/>
            <a:ext cx="230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টুইটার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6A69A-7527-4CA9-BDC9-E28610F1D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92" y="1638284"/>
            <a:ext cx="4805308" cy="338232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B93B77-A9F3-4BF9-912A-F39639E95B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04" y="1640752"/>
            <a:ext cx="4725374" cy="341094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8" name="组合 9">
            <a:extLst>
              <a:ext uri="{FF2B5EF4-FFF2-40B4-BE49-F238E27FC236}">
                <a16:creationId xmlns:a16="http://schemas.microsoft.com/office/drawing/2014/main" id="{BB147A32-5094-4D09-AC13-0D929F4F00EC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0">
              <a:extLst>
                <a:ext uri="{FF2B5EF4-FFF2-40B4-BE49-F238E27FC236}">
                  <a16:creationId xmlns:a16="http://schemas.microsoft.com/office/drawing/2014/main" id="{B0E6520C-2388-44B6-B5A8-10DEA7D754B9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椭圆 11">
              <a:extLst>
                <a:ext uri="{FF2B5EF4-FFF2-40B4-BE49-F238E27FC236}">
                  <a16:creationId xmlns:a16="http://schemas.microsoft.com/office/drawing/2014/main" id="{0DE4900E-BF8D-4711-82D0-01FA73F94833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2E27A43-1753-4538-84DB-931B92E27349}"/>
              </a:ext>
            </a:extLst>
          </p:cNvPr>
          <p:cNvSpPr/>
          <p:nvPr/>
        </p:nvSpPr>
        <p:spPr>
          <a:xfrm>
            <a:off x="206005" y="178890"/>
            <a:ext cx="558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১৮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78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53FA35-C629-4AED-A161-52B38A662A4E}"/>
              </a:ext>
            </a:extLst>
          </p:cNvPr>
          <p:cNvSpPr txBox="1"/>
          <p:nvPr/>
        </p:nvSpPr>
        <p:spPr>
          <a:xfrm>
            <a:off x="1825946" y="4105053"/>
            <a:ext cx="8540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 বন্ধুরা তোমরা দলে ভাগ হও এবং মোবাইল ও কম্পিউটার ব্যবহার করে বন্ধুদের সাথে তথ্য বিনিময় করে দেখাও।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A31B7E-EEF1-4B64-A8F1-8761545D699E}"/>
              </a:ext>
            </a:extLst>
          </p:cNvPr>
          <p:cNvSpPr txBox="1"/>
          <p:nvPr/>
        </p:nvSpPr>
        <p:spPr>
          <a:xfrm>
            <a:off x="7230980" y="-98373"/>
            <a:ext cx="3657600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CF1FA7-BA7E-41D3-91A5-242A125848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3559371" y="998621"/>
            <a:ext cx="4451684" cy="3200400"/>
          </a:xfrm>
          <a:prstGeom prst="rect">
            <a:avLst/>
          </a:prstGeom>
        </p:spPr>
      </p:pic>
      <p:grpSp>
        <p:nvGrpSpPr>
          <p:cNvPr id="7" name="组合 9">
            <a:extLst>
              <a:ext uri="{FF2B5EF4-FFF2-40B4-BE49-F238E27FC236}">
                <a16:creationId xmlns:a16="http://schemas.microsoft.com/office/drawing/2014/main" id="{F35E35C9-C556-40A7-9738-52873C1F0B6C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10">
              <a:extLst>
                <a:ext uri="{FF2B5EF4-FFF2-40B4-BE49-F238E27FC236}">
                  <a16:creationId xmlns:a16="http://schemas.microsoft.com/office/drawing/2014/main" id="{A430BBFF-8B38-492F-A893-D03BC0060B14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椭圆 11">
              <a:extLst>
                <a:ext uri="{FF2B5EF4-FFF2-40B4-BE49-F238E27FC236}">
                  <a16:creationId xmlns:a16="http://schemas.microsoft.com/office/drawing/2014/main" id="{51188472-E141-45F9-B42C-A4824D0D1DAA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3BF964F-FBFC-422A-B5F9-DA494315BF1D}"/>
              </a:ext>
            </a:extLst>
          </p:cNvPr>
          <p:cNvSpPr/>
          <p:nvPr/>
        </p:nvSpPr>
        <p:spPr>
          <a:xfrm>
            <a:off x="206005" y="178890"/>
            <a:ext cx="5389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১৯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11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591942-F57B-4307-A27F-0F515A60972E}"/>
              </a:ext>
            </a:extLst>
          </p:cNvPr>
          <p:cNvSpPr txBox="1"/>
          <p:nvPr/>
        </p:nvSpPr>
        <p:spPr>
          <a:xfrm>
            <a:off x="1825946" y="1024969"/>
            <a:ext cx="8540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 বন্ধুরা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পাঠ্যবইয়ের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৭০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৩মিনিট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4DE36-F72A-4392-83EE-154868DE6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23" y="2377285"/>
            <a:ext cx="3080430" cy="407301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52EFD8-402F-4E04-BDB5-F24B6D844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815" y="2377285"/>
            <a:ext cx="3080430" cy="407301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9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7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75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9F616C-522F-48C7-B731-BAA62FA911CC}"/>
              </a:ext>
            </a:extLst>
          </p:cNvPr>
          <p:cNvSpPr txBox="1"/>
          <p:nvPr/>
        </p:nvSpPr>
        <p:spPr>
          <a:xfrm>
            <a:off x="2080352" y="2337580"/>
            <a:ext cx="707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তিনটি সার্চ ইঞ্জিনের নাম বল?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6CC04-8E7F-42A7-A1DA-966D2AB1563B}"/>
              </a:ext>
            </a:extLst>
          </p:cNvPr>
          <p:cNvSpPr txBox="1"/>
          <p:nvPr/>
        </p:nvSpPr>
        <p:spPr>
          <a:xfrm>
            <a:off x="2039321" y="3336246"/>
            <a:ext cx="92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 তথ্য সংরক্ষণ প্রযুক্তির চারটি উপায় বল।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5118DC-C86C-47C5-8DF9-DFA3BDE4F4CF}"/>
              </a:ext>
            </a:extLst>
          </p:cNvPr>
          <p:cNvSpPr txBox="1"/>
          <p:nvPr/>
        </p:nvSpPr>
        <p:spPr>
          <a:xfrm>
            <a:off x="2062767" y="4360468"/>
            <a:ext cx="10129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৫. তুমি তোমার বন্ধুদের সাথে তথ্য বিনিময় করতে যে প্রযুক্তি ব্যবহার </a:t>
            </a:r>
          </a:p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করবে তার তিনটি নাম বল।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7EA3D-0008-4416-8966-9150DC8D0B1C}"/>
              </a:ext>
            </a:extLst>
          </p:cNvPr>
          <p:cNvSpPr txBox="1"/>
          <p:nvPr/>
        </p:nvSpPr>
        <p:spPr>
          <a:xfrm>
            <a:off x="1937052" y="993180"/>
            <a:ext cx="1682263" cy="8361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FE1A9B-8F56-456A-8774-8AE686E7CF84}"/>
              </a:ext>
            </a:extLst>
          </p:cNvPr>
          <p:cNvSpPr txBox="1"/>
          <p:nvPr/>
        </p:nvSpPr>
        <p:spPr>
          <a:xfrm>
            <a:off x="2039321" y="2860800"/>
            <a:ext cx="707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সার্চ ইঞ্জিনের কাজ কী?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48E3A5-19BF-4CD1-9091-21EFD7118F74}"/>
              </a:ext>
            </a:extLst>
          </p:cNvPr>
          <p:cNvSpPr txBox="1"/>
          <p:nvPr/>
        </p:nvSpPr>
        <p:spPr>
          <a:xfrm>
            <a:off x="2062767" y="3831008"/>
            <a:ext cx="92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৪. ফেসবুক ও টুইটার কোন ধরণের যোগাযোগ মাধ্যম?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BE5B93-601C-4F20-AEFC-9CAFC3C74ABE}"/>
              </a:ext>
            </a:extLst>
          </p:cNvPr>
          <p:cNvSpPr/>
          <p:nvPr/>
        </p:nvSpPr>
        <p:spPr>
          <a:xfrm rot="10800000">
            <a:off x="1325152" y="1820923"/>
            <a:ext cx="10648538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1A716F-82DB-49A4-97FF-9F2DAE5FA9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" b="5931"/>
          <a:stretch/>
        </p:blipFill>
        <p:spPr>
          <a:xfrm>
            <a:off x="10419691" y="1993055"/>
            <a:ext cx="1335506" cy="842189"/>
          </a:xfrm>
          <a:prstGeom prst="rect">
            <a:avLst/>
          </a:prstGeom>
        </p:spPr>
      </p:pic>
      <p:grpSp>
        <p:nvGrpSpPr>
          <p:cNvPr id="17" name="组合 9">
            <a:extLst>
              <a:ext uri="{FF2B5EF4-FFF2-40B4-BE49-F238E27FC236}">
                <a16:creationId xmlns:a16="http://schemas.microsoft.com/office/drawing/2014/main" id="{A65B09D2-81F0-4E79-89E9-26B74CFC6D23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0">
              <a:extLst>
                <a:ext uri="{FF2B5EF4-FFF2-40B4-BE49-F238E27FC236}">
                  <a16:creationId xmlns:a16="http://schemas.microsoft.com/office/drawing/2014/main" id="{6C2D7926-21BD-4A31-A08F-A8D07CF9290C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4E62E2A8-0FDB-4C04-BE00-4380225408CF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FEDE214-F412-46FA-85DC-470BD86A122D}"/>
              </a:ext>
            </a:extLst>
          </p:cNvPr>
          <p:cNvSpPr/>
          <p:nvPr/>
        </p:nvSpPr>
        <p:spPr>
          <a:xfrm>
            <a:off x="206005" y="178890"/>
            <a:ext cx="558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২০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525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D5362-44C1-47E3-9151-DD3767F4C4B7}"/>
              </a:ext>
            </a:extLst>
          </p:cNvPr>
          <p:cNvSpPr txBox="1"/>
          <p:nvPr/>
        </p:nvSpPr>
        <p:spPr>
          <a:xfrm>
            <a:off x="577516" y="3429000"/>
            <a:ext cx="11377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বিনিময় করার জন্য আর কী কী প্রযুক্তি ব্যবহার হতে পারে বলে </a:t>
            </a:r>
          </a:p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তোমরা মনে কর তার একটি তালিকা তৈরি করে আগামীকাল নিয়ে আসবে।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C9D9E-A52F-41A0-A72A-607BB69C7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990600"/>
            <a:ext cx="2438400" cy="2438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A20412-053F-4E6D-BF95-717D8CD192BE}"/>
              </a:ext>
            </a:extLst>
          </p:cNvPr>
          <p:cNvSpPr/>
          <p:nvPr/>
        </p:nvSpPr>
        <p:spPr>
          <a:xfrm>
            <a:off x="8569825" y="11612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পরিকল্পিত কাজ </a:t>
            </a:r>
            <a:endParaRPr lang="en-US" sz="2800" dirty="0"/>
          </a:p>
        </p:txBody>
      </p:sp>
      <p:grpSp>
        <p:nvGrpSpPr>
          <p:cNvPr id="5" name="组合 9">
            <a:extLst>
              <a:ext uri="{FF2B5EF4-FFF2-40B4-BE49-F238E27FC236}">
                <a16:creationId xmlns:a16="http://schemas.microsoft.com/office/drawing/2014/main" id="{D795618E-D706-410D-930E-FDED71AC03DD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10">
              <a:extLst>
                <a:ext uri="{FF2B5EF4-FFF2-40B4-BE49-F238E27FC236}">
                  <a16:creationId xmlns:a16="http://schemas.microsoft.com/office/drawing/2014/main" id="{76532999-78B8-4C44-B803-7218E19F06B7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7" name="椭圆 11">
              <a:extLst>
                <a:ext uri="{FF2B5EF4-FFF2-40B4-BE49-F238E27FC236}">
                  <a16:creationId xmlns:a16="http://schemas.microsoft.com/office/drawing/2014/main" id="{89C3A078-5C2F-421D-8A01-6D29F1502DC8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A1ED9B9-083B-4D81-875D-D47ECAC810AB}"/>
              </a:ext>
            </a:extLst>
          </p:cNvPr>
          <p:cNvSpPr/>
          <p:nvPr/>
        </p:nvSpPr>
        <p:spPr>
          <a:xfrm>
            <a:off x="206005" y="178890"/>
            <a:ext cx="532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২১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48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C1557C-AD17-476C-9425-56A80A2E8B65}"/>
              </a:ext>
            </a:extLst>
          </p:cNvPr>
          <p:cNvSpPr/>
          <p:nvPr/>
        </p:nvSpPr>
        <p:spPr>
          <a:xfrm>
            <a:off x="1839706" y="789469"/>
            <a:ext cx="8205931" cy="1808670"/>
          </a:xfrm>
          <a:prstGeom prst="rect">
            <a:avLst/>
          </a:prstGeom>
          <a:noFill/>
        </p:spPr>
        <p:txBody>
          <a:bodyPr wrap="square" lIns="38576" tIns="19289" rIns="38576" bIns="19289">
            <a:spAutoFit/>
          </a:bodyPr>
          <a:lstStyle/>
          <a:p>
            <a:pPr algn="ctr"/>
            <a:r>
              <a:rPr lang="en-US" sz="11500" b="1" dirty="0" err="1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11500" b="1" dirty="0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ধন্যবাদ</a:t>
            </a:r>
            <a:endParaRPr lang="en-IN" sz="11500" b="1" dirty="0">
              <a:ln w="17780" cmpd="sng">
                <a:noFill/>
                <a:prstDash val="solid"/>
                <a:miter lim="800000"/>
              </a:ln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1C61E-883E-4DA4-A168-286E89F0E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192" y="2513915"/>
            <a:ext cx="5132897" cy="3983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4DF079-8F42-47A9-91E9-D71C96303A30}"/>
              </a:ext>
            </a:extLst>
          </p:cNvPr>
          <p:cNvSpPr/>
          <p:nvPr/>
        </p:nvSpPr>
        <p:spPr>
          <a:xfrm>
            <a:off x="9700471" y="3382699"/>
            <a:ext cx="116089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ভালো </a:t>
            </a:r>
          </a:p>
          <a:p>
            <a:r>
              <a:rPr lang="bn-IN" sz="3600" b="1" dirty="0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থেকো </a:t>
            </a:r>
          </a:p>
          <a:p>
            <a:r>
              <a:rPr lang="bn-IN" sz="3600" b="1" dirty="0">
                <a:ln w="17780" cmpd="sng">
                  <a:noFill/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সবাই</a:t>
            </a:r>
            <a:endParaRPr lang="en-US" sz="600" dirty="0"/>
          </a:p>
        </p:txBody>
      </p:sp>
      <p:grpSp>
        <p:nvGrpSpPr>
          <p:cNvPr id="7" name="组合 9">
            <a:extLst>
              <a:ext uri="{FF2B5EF4-FFF2-40B4-BE49-F238E27FC236}">
                <a16:creationId xmlns:a16="http://schemas.microsoft.com/office/drawing/2014/main" id="{C6C0FB26-6DA3-4A46-AB10-D224DE727741}"/>
              </a:ext>
            </a:extLst>
          </p:cNvPr>
          <p:cNvGrpSpPr/>
          <p:nvPr/>
        </p:nvGrpSpPr>
        <p:grpSpPr>
          <a:xfrm>
            <a:off x="158929" y="133437"/>
            <a:ext cx="664655" cy="6646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10">
              <a:extLst>
                <a:ext uri="{FF2B5EF4-FFF2-40B4-BE49-F238E27FC236}">
                  <a16:creationId xmlns:a16="http://schemas.microsoft.com/office/drawing/2014/main" id="{61FD9621-536F-49E9-9F7B-3AD4803071A8}"/>
                </a:ext>
              </a:extLst>
            </p:cNvPr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椭圆 11">
              <a:extLst>
                <a:ext uri="{FF2B5EF4-FFF2-40B4-BE49-F238E27FC236}">
                  <a16:creationId xmlns:a16="http://schemas.microsoft.com/office/drawing/2014/main" id="{22DAF6E2-7D0F-4FE1-A036-47E42A3B6598}"/>
                </a:ext>
              </a:extLst>
            </p:cNvPr>
            <p:cNvSpPr/>
            <p:nvPr/>
          </p:nvSpPr>
          <p:spPr>
            <a:xfrm>
              <a:off x="392110" y="760410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23D463-D145-411D-B4E5-DB432B59473F}"/>
              </a:ext>
            </a:extLst>
          </p:cNvPr>
          <p:cNvSpPr/>
          <p:nvPr/>
        </p:nvSpPr>
        <p:spPr>
          <a:xfrm>
            <a:off x="206005" y="178890"/>
            <a:ext cx="5533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zh-CN" sz="3200" b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ea typeface="微软雅黑" panose="020B0503020204020204" charset="-122"/>
                <a:cs typeface="NikoshBAN" panose="02000000000000000000" pitchFamily="2" charset="0"/>
              </a:rPr>
              <a:t>২২</a:t>
            </a:r>
            <a:endParaRPr lang="zh-CN" altLang="en-US" sz="32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ea typeface="微软雅黑" panose="020B0503020204020204" charset="-122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45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596</Words>
  <Application>Microsoft Office PowerPoint</Application>
  <PresentationFormat>Widescreen</PresentationFormat>
  <Paragraphs>113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微软雅黑</vt:lpstr>
      <vt:lpstr>Arial</vt:lpstr>
      <vt:lpstr>Blackadder ITC</vt:lpstr>
      <vt:lpstr>Calibri</vt:lpstr>
      <vt:lpstr>Calibri Light</vt:lpstr>
      <vt:lpstr>NikoshBAN</vt:lpstr>
      <vt:lpstr>Times New Roman</vt:lpstr>
      <vt:lpstr>Wingdings</vt:lpstr>
      <vt:lpstr>方正正中黑简体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4</dc:creator>
  <cp:lastModifiedBy>4</cp:lastModifiedBy>
  <cp:revision>112</cp:revision>
  <dcterms:created xsi:type="dcterms:W3CDTF">2019-10-18T06:10:08Z</dcterms:created>
  <dcterms:modified xsi:type="dcterms:W3CDTF">2019-10-27T18:42:46Z</dcterms:modified>
</cp:coreProperties>
</file>