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5"/>
  </p:notesMasterIdLst>
  <p:sldIdLst>
    <p:sldId id="263" r:id="rId3"/>
    <p:sldId id="264" r:id="rId4"/>
    <p:sldId id="265" r:id="rId5"/>
    <p:sldId id="269" r:id="rId6"/>
    <p:sldId id="256" r:id="rId7"/>
    <p:sldId id="270" r:id="rId8"/>
    <p:sldId id="275" r:id="rId9"/>
    <p:sldId id="276" r:id="rId10"/>
    <p:sldId id="272" r:id="rId11"/>
    <p:sldId id="257" r:id="rId12"/>
    <p:sldId id="266" r:id="rId13"/>
    <p:sldId id="267" r:id="rId14"/>
    <p:sldId id="280" r:id="rId15"/>
    <p:sldId id="277" r:id="rId16"/>
    <p:sldId id="278" r:id="rId17"/>
    <p:sldId id="258" r:id="rId18"/>
    <p:sldId id="281" r:id="rId19"/>
    <p:sldId id="273" r:id="rId20"/>
    <p:sldId id="260" r:id="rId21"/>
    <p:sldId id="262" r:id="rId22"/>
    <p:sldId id="259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D1A19F-43D6-4E0A-9855-086E1B631FBD}" type="doc">
      <dgm:prSet loTypeId="urn:microsoft.com/office/officeart/2005/8/layout/radial5" loCatId="relationship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81D643C9-07D6-4696-A787-843C8C7E6D3B}">
      <dgm:prSet phldrT="[Text]"/>
      <dgm:spPr/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474EBBC-2628-4553-9C03-D6F32422CCC4}" type="parTrans" cxnId="{8CF94066-2317-43E4-83C6-D17F89C64685}">
      <dgm:prSet/>
      <dgm:spPr/>
      <dgm:t>
        <a:bodyPr/>
        <a:lstStyle/>
        <a:p>
          <a:endParaRPr lang="en-US"/>
        </a:p>
      </dgm:t>
    </dgm:pt>
    <dgm:pt modelId="{DAE770D3-55C0-4C21-AEBD-7EE32D6513ED}" type="sibTrans" cxnId="{8CF94066-2317-43E4-83C6-D17F89C64685}">
      <dgm:prSet/>
      <dgm:spPr/>
      <dgm:t>
        <a:bodyPr/>
        <a:lstStyle/>
        <a:p>
          <a:endParaRPr lang="en-US"/>
        </a:p>
      </dgm:t>
    </dgm:pt>
    <dgm:pt modelId="{90D1EF15-7BB5-422A-A0B8-4F403E455CE5}">
      <dgm:prSet phldrT="[Text]" custT="1"/>
      <dgm:spPr/>
      <dgm:t>
        <a:bodyPr/>
        <a:lstStyle/>
        <a:p>
          <a:r>
            <a:rPr lang="bn-BD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এস এম এস 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23FC31C-9C02-4C1C-BADC-F8C3E708C236}" type="parTrans" cxnId="{C4A85860-A13A-4A8B-8180-02C8C3BDD4FC}">
      <dgm:prSet/>
      <dgm:spPr/>
      <dgm:t>
        <a:bodyPr/>
        <a:lstStyle/>
        <a:p>
          <a:endParaRPr lang="en-US"/>
        </a:p>
      </dgm:t>
    </dgm:pt>
    <dgm:pt modelId="{A4A04A04-F53B-457F-95CA-FA7DC1B52C54}" type="sibTrans" cxnId="{C4A85860-A13A-4A8B-8180-02C8C3BDD4FC}">
      <dgm:prSet/>
      <dgm:spPr/>
      <dgm:t>
        <a:bodyPr/>
        <a:lstStyle/>
        <a:p>
          <a:endParaRPr lang="en-US"/>
        </a:p>
      </dgm:t>
    </dgm:pt>
    <dgm:pt modelId="{EE8E37A4-52AD-4374-9817-5C091A80C302}">
      <dgm:prSet phldrT="[Text]" custT="1"/>
      <dgm:spPr/>
      <dgm:t>
        <a:bodyPr/>
        <a:lstStyle/>
        <a:p>
          <a:r>
            <a:rPr lang="bn-BD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বেতার / রেডিও  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1C60055F-FF5A-4ED5-B397-D57CEC77FE20}" type="parTrans" cxnId="{8B9744FE-2BB6-4BBA-A5CE-1579EA2D6F0D}">
      <dgm:prSet/>
      <dgm:spPr/>
      <dgm:t>
        <a:bodyPr/>
        <a:lstStyle/>
        <a:p>
          <a:endParaRPr lang="en-US"/>
        </a:p>
      </dgm:t>
    </dgm:pt>
    <dgm:pt modelId="{7C176347-6E70-44C0-88C4-F027E2026EC1}" type="sibTrans" cxnId="{8B9744FE-2BB6-4BBA-A5CE-1579EA2D6F0D}">
      <dgm:prSet/>
      <dgm:spPr/>
      <dgm:t>
        <a:bodyPr/>
        <a:lstStyle/>
        <a:p>
          <a:endParaRPr lang="en-US"/>
        </a:p>
      </dgm:t>
    </dgm:pt>
    <dgm:pt modelId="{8F6B6C1A-8AC7-42D9-ADC8-4A5867D641BE}">
      <dgm:prSet phldrT="[Text]" custT="1"/>
      <dgm:spPr/>
      <dgm:t>
        <a:bodyPr/>
        <a:lstStyle/>
        <a:p>
          <a:r>
            <a:rPr lang="bn-BD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মাল্টিমিডিয়া প্রজেক্টর  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1BAD295-8122-4425-A39B-F3F81CE8274F}" type="parTrans" cxnId="{8923ABF1-EE48-4601-84A6-145577691B0A}">
      <dgm:prSet/>
      <dgm:spPr/>
      <dgm:t>
        <a:bodyPr/>
        <a:lstStyle/>
        <a:p>
          <a:endParaRPr lang="en-US"/>
        </a:p>
      </dgm:t>
    </dgm:pt>
    <dgm:pt modelId="{F242C67E-1878-4694-8A78-C707DDE7306E}" type="sibTrans" cxnId="{8923ABF1-EE48-4601-84A6-145577691B0A}">
      <dgm:prSet/>
      <dgm:spPr/>
      <dgm:t>
        <a:bodyPr/>
        <a:lstStyle/>
        <a:p>
          <a:endParaRPr lang="en-US"/>
        </a:p>
      </dgm:t>
    </dgm:pt>
    <dgm:pt modelId="{4D4EB95A-5A67-49D2-A4BD-0BE93447225B}">
      <dgm:prSet phldrT="[Text]" custT="1"/>
      <dgm:spPr/>
      <dgm:t>
        <a:bodyPr/>
        <a:lstStyle/>
        <a:p>
          <a:r>
            <a:rPr lang="bn-BD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ইন্টারনেট 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256C6BE-5F44-4CF9-BD13-59CD94DFEF80}" type="parTrans" cxnId="{34216FF6-36CB-4691-BD5C-6B38C6F84646}">
      <dgm:prSet/>
      <dgm:spPr/>
      <dgm:t>
        <a:bodyPr/>
        <a:lstStyle/>
        <a:p>
          <a:endParaRPr lang="en-US"/>
        </a:p>
      </dgm:t>
    </dgm:pt>
    <dgm:pt modelId="{4E669FA9-CBCB-400F-AFFE-DA26646EE13B}" type="sibTrans" cxnId="{34216FF6-36CB-4691-BD5C-6B38C6F84646}">
      <dgm:prSet/>
      <dgm:spPr/>
      <dgm:t>
        <a:bodyPr/>
        <a:lstStyle/>
        <a:p>
          <a:endParaRPr lang="en-US"/>
        </a:p>
      </dgm:t>
    </dgm:pt>
    <dgm:pt modelId="{1A6CDA77-A08E-4683-93E6-5913CD751459}">
      <dgm:prSet custT="1"/>
      <dgm:spPr/>
      <dgm:t>
        <a:bodyPr/>
        <a:lstStyle/>
        <a:p>
          <a:r>
            <a:rPr lang="bn-BD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টেলিভিশন 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F0FC897-30AE-4368-BDBA-5157422F251D}" type="parTrans" cxnId="{2F554A0C-01FB-4DFB-A87C-B590CB5CEE00}">
      <dgm:prSet/>
      <dgm:spPr/>
      <dgm:t>
        <a:bodyPr/>
        <a:lstStyle/>
        <a:p>
          <a:endParaRPr lang="en-US"/>
        </a:p>
      </dgm:t>
    </dgm:pt>
    <dgm:pt modelId="{0428A572-5D9C-4398-886C-48E28DE54253}" type="sibTrans" cxnId="{2F554A0C-01FB-4DFB-A87C-B590CB5CEE00}">
      <dgm:prSet/>
      <dgm:spPr/>
      <dgm:t>
        <a:bodyPr/>
        <a:lstStyle/>
        <a:p>
          <a:endParaRPr lang="en-US"/>
        </a:p>
      </dgm:t>
    </dgm:pt>
    <dgm:pt modelId="{5E9E33CB-71DE-49B3-9807-CE6F42ECA9E4}">
      <dgm:prSet/>
      <dgm:spPr/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মোবাইল ফোন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140BDE50-38D2-475F-8D08-557826DA3F28}" type="parTrans" cxnId="{DA987C2F-339E-4869-AFCB-06E05DFE240F}">
      <dgm:prSet/>
      <dgm:spPr/>
      <dgm:t>
        <a:bodyPr/>
        <a:lstStyle/>
        <a:p>
          <a:endParaRPr lang="en-US"/>
        </a:p>
      </dgm:t>
    </dgm:pt>
    <dgm:pt modelId="{45601BA2-B18A-494E-A039-3CF22A3E9B91}" type="sibTrans" cxnId="{DA987C2F-339E-4869-AFCB-06E05DFE240F}">
      <dgm:prSet/>
      <dgm:spPr/>
      <dgm:t>
        <a:bodyPr/>
        <a:lstStyle/>
        <a:p>
          <a:endParaRPr lang="en-US"/>
        </a:p>
      </dgm:t>
    </dgm:pt>
    <dgm:pt modelId="{3CA9C366-909A-461E-BDC9-C8C18A737712}" type="pres">
      <dgm:prSet presAssocID="{49D1A19F-43D6-4E0A-9855-086E1B631FB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1EA08D-DF4D-4B3A-88B4-8B8C7BCF8893}" type="pres">
      <dgm:prSet presAssocID="{81D643C9-07D6-4696-A787-843C8C7E6D3B}" presName="centerShape" presStyleLbl="node0" presStyleIdx="0" presStyleCnt="1" custScaleX="127437" custScaleY="122106"/>
      <dgm:spPr/>
      <dgm:t>
        <a:bodyPr/>
        <a:lstStyle/>
        <a:p>
          <a:endParaRPr lang="en-US"/>
        </a:p>
      </dgm:t>
    </dgm:pt>
    <dgm:pt modelId="{2B3E77F0-EB7C-42BB-9881-21A0A7A8019F}" type="pres">
      <dgm:prSet presAssocID="{C23FC31C-9C02-4C1C-BADC-F8C3E708C236}" presName="parTrans" presStyleLbl="sibTrans2D1" presStyleIdx="0" presStyleCnt="6"/>
      <dgm:spPr/>
      <dgm:t>
        <a:bodyPr/>
        <a:lstStyle/>
        <a:p>
          <a:endParaRPr lang="en-US"/>
        </a:p>
      </dgm:t>
    </dgm:pt>
    <dgm:pt modelId="{A07EFB3C-07B0-46B1-B089-8D5C14FC96E1}" type="pres">
      <dgm:prSet presAssocID="{C23FC31C-9C02-4C1C-BADC-F8C3E708C236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EDCA1F05-16BA-433B-B035-4D3C4DD209ED}" type="pres">
      <dgm:prSet presAssocID="{90D1EF15-7BB5-422A-A0B8-4F403E455CE5}" presName="node" presStyleLbl="node1" presStyleIdx="0" presStyleCnt="6" custScaleX="108070" custScaleY="80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BFFE3-C879-47C2-BB6B-188738245D62}" type="pres">
      <dgm:prSet presAssocID="{1C60055F-FF5A-4ED5-B397-D57CEC77FE20}" presName="parTrans" presStyleLbl="sibTrans2D1" presStyleIdx="1" presStyleCnt="6"/>
      <dgm:spPr/>
      <dgm:t>
        <a:bodyPr/>
        <a:lstStyle/>
        <a:p>
          <a:endParaRPr lang="en-US"/>
        </a:p>
      </dgm:t>
    </dgm:pt>
    <dgm:pt modelId="{9F8D230C-38DF-405A-AB39-87F5C12C4C3E}" type="pres">
      <dgm:prSet presAssocID="{1C60055F-FF5A-4ED5-B397-D57CEC77FE20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ECE089E-F5DE-4741-8637-2E901B53B990}" type="pres">
      <dgm:prSet presAssocID="{EE8E37A4-52AD-4374-9817-5C091A80C302}" presName="node" presStyleLbl="node1" presStyleIdx="1" presStyleCnt="6" custScaleX="102488" custScaleY="75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D65CF-E5BF-41ED-9DD7-5D01732A127C}" type="pres">
      <dgm:prSet presAssocID="{140BDE50-38D2-475F-8D08-557826DA3F28}" presName="parTrans" presStyleLbl="sibTrans2D1" presStyleIdx="2" presStyleCnt="6"/>
      <dgm:spPr/>
      <dgm:t>
        <a:bodyPr/>
        <a:lstStyle/>
        <a:p>
          <a:endParaRPr lang="en-US"/>
        </a:p>
      </dgm:t>
    </dgm:pt>
    <dgm:pt modelId="{258C8405-F2B6-4D0D-AA1E-C96E15DE0B4C}" type="pres">
      <dgm:prSet presAssocID="{140BDE50-38D2-475F-8D08-557826DA3F28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8D9DB9BB-C27E-4FE1-A15C-1593FF17104F}" type="pres">
      <dgm:prSet presAssocID="{5E9E33CB-71DE-49B3-9807-CE6F42ECA9E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8C06F-76C0-4BF2-B5B7-A52A496C36E5}" type="pres">
      <dgm:prSet presAssocID="{DF0FC897-30AE-4368-BDBA-5157422F251D}" presName="parTrans" presStyleLbl="sibTrans2D1" presStyleIdx="3" presStyleCnt="6"/>
      <dgm:spPr/>
      <dgm:t>
        <a:bodyPr/>
        <a:lstStyle/>
        <a:p>
          <a:endParaRPr lang="en-US"/>
        </a:p>
      </dgm:t>
    </dgm:pt>
    <dgm:pt modelId="{20C4BC37-60DB-4EF3-838F-6BC4A742A9F1}" type="pres">
      <dgm:prSet presAssocID="{DF0FC897-30AE-4368-BDBA-5157422F251D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750EAB16-4234-42F3-8336-F89726239BD1}" type="pres">
      <dgm:prSet presAssocID="{1A6CDA77-A08E-4683-93E6-5913CD751459}" presName="node" presStyleLbl="node1" presStyleIdx="3" presStyleCnt="6" custScaleX="129270" custScaleY="91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64D03-6264-4E03-8081-28B4535F51A2}" type="pres">
      <dgm:prSet presAssocID="{91BAD295-8122-4425-A39B-F3F81CE8274F}" presName="parTrans" presStyleLbl="sibTrans2D1" presStyleIdx="4" presStyleCnt="6"/>
      <dgm:spPr/>
      <dgm:t>
        <a:bodyPr/>
        <a:lstStyle/>
        <a:p>
          <a:endParaRPr lang="en-US"/>
        </a:p>
      </dgm:t>
    </dgm:pt>
    <dgm:pt modelId="{83EFABDF-3BFD-4203-86D7-B08800053FDA}" type="pres">
      <dgm:prSet presAssocID="{91BAD295-8122-4425-A39B-F3F81CE8274F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8CA66E20-BDF4-43A0-ADAE-876036AB3435}" type="pres">
      <dgm:prSet presAssocID="{8F6B6C1A-8AC7-42D9-ADC8-4A5867D641BE}" presName="node" presStyleLbl="node1" presStyleIdx="4" presStyleCnt="6" custScaleX="122633" custScaleY="84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CF333-55B3-4EF5-8C9D-78E2671F0312}" type="pres">
      <dgm:prSet presAssocID="{0256C6BE-5F44-4CF9-BD13-59CD94DFEF80}" presName="parTrans" presStyleLbl="sibTrans2D1" presStyleIdx="5" presStyleCnt="6"/>
      <dgm:spPr/>
      <dgm:t>
        <a:bodyPr/>
        <a:lstStyle/>
        <a:p>
          <a:endParaRPr lang="en-US"/>
        </a:p>
      </dgm:t>
    </dgm:pt>
    <dgm:pt modelId="{4AE375BC-1AC8-4482-ADC8-6CECCA4F2AEC}" type="pres">
      <dgm:prSet presAssocID="{0256C6BE-5F44-4CF9-BD13-59CD94DFEF80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A4F61AB2-61A3-41C4-843C-CBD22BE6ECEB}" type="pres">
      <dgm:prSet presAssocID="{4D4EB95A-5A67-49D2-A4BD-0BE93447225B}" presName="node" presStyleLbl="node1" presStyleIdx="5" presStyleCnt="6" custScaleX="124956" custScaleY="65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554A0C-01FB-4DFB-A87C-B590CB5CEE00}" srcId="{81D643C9-07D6-4696-A787-843C8C7E6D3B}" destId="{1A6CDA77-A08E-4683-93E6-5913CD751459}" srcOrd="3" destOrd="0" parTransId="{DF0FC897-30AE-4368-BDBA-5157422F251D}" sibTransId="{0428A572-5D9C-4398-886C-48E28DE54253}"/>
    <dgm:cxn modelId="{28ECD1E5-7BFB-46E2-909E-002725395D79}" type="presOf" srcId="{4D4EB95A-5A67-49D2-A4BD-0BE93447225B}" destId="{A4F61AB2-61A3-41C4-843C-CBD22BE6ECEB}" srcOrd="0" destOrd="0" presId="urn:microsoft.com/office/officeart/2005/8/layout/radial5"/>
    <dgm:cxn modelId="{F40C0A2B-1FA5-4A29-868B-6E6248BEF840}" type="presOf" srcId="{0256C6BE-5F44-4CF9-BD13-59CD94DFEF80}" destId="{D32CF333-55B3-4EF5-8C9D-78E2671F0312}" srcOrd="0" destOrd="0" presId="urn:microsoft.com/office/officeart/2005/8/layout/radial5"/>
    <dgm:cxn modelId="{142356F6-FCCF-4DF1-8DEC-50C4CFCFDD2C}" type="presOf" srcId="{91BAD295-8122-4425-A39B-F3F81CE8274F}" destId="{A7464D03-6264-4E03-8081-28B4535F51A2}" srcOrd="0" destOrd="0" presId="urn:microsoft.com/office/officeart/2005/8/layout/radial5"/>
    <dgm:cxn modelId="{9C84EF87-F4FA-4C27-A91A-BBC1A10E6D63}" type="presOf" srcId="{1A6CDA77-A08E-4683-93E6-5913CD751459}" destId="{750EAB16-4234-42F3-8336-F89726239BD1}" srcOrd="0" destOrd="0" presId="urn:microsoft.com/office/officeart/2005/8/layout/radial5"/>
    <dgm:cxn modelId="{C4A85860-A13A-4A8B-8180-02C8C3BDD4FC}" srcId="{81D643C9-07D6-4696-A787-843C8C7E6D3B}" destId="{90D1EF15-7BB5-422A-A0B8-4F403E455CE5}" srcOrd="0" destOrd="0" parTransId="{C23FC31C-9C02-4C1C-BADC-F8C3E708C236}" sibTransId="{A4A04A04-F53B-457F-95CA-FA7DC1B52C54}"/>
    <dgm:cxn modelId="{EE7A8F27-2E75-465F-97A0-1BB72291C218}" type="presOf" srcId="{1C60055F-FF5A-4ED5-B397-D57CEC77FE20}" destId="{9F8D230C-38DF-405A-AB39-87F5C12C4C3E}" srcOrd="1" destOrd="0" presId="urn:microsoft.com/office/officeart/2005/8/layout/radial5"/>
    <dgm:cxn modelId="{35135614-1170-4280-9548-47E5AB3FD22F}" type="presOf" srcId="{140BDE50-38D2-475F-8D08-557826DA3F28}" destId="{258C8405-F2B6-4D0D-AA1E-C96E15DE0B4C}" srcOrd="1" destOrd="0" presId="urn:microsoft.com/office/officeart/2005/8/layout/radial5"/>
    <dgm:cxn modelId="{16FF6870-1672-45B4-8757-93BEB9E72D73}" type="presOf" srcId="{EE8E37A4-52AD-4374-9817-5C091A80C302}" destId="{0ECE089E-F5DE-4741-8637-2E901B53B990}" srcOrd="0" destOrd="0" presId="urn:microsoft.com/office/officeart/2005/8/layout/radial5"/>
    <dgm:cxn modelId="{8923ABF1-EE48-4601-84A6-145577691B0A}" srcId="{81D643C9-07D6-4696-A787-843C8C7E6D3B}" destId="{8F6B6C1A-8AC7-42D9-ADC8-4A5867D641BE}" srcOrd="4" destOrd="0" parTransId="{91BAD295-8122-4425-A39B-F3F81CE8274F}" sibTransId="{F242C67E-1878-4694-8A78-C707DDE7306E}"/>
    <dgm:cxn modelId="{FCFAECAE-C5A7-453C-B1B1-E5E52B04C6CB}" type="presOf" srcId="{90D1EF15-7BB5-422A-A0B8-4F403E455CE5}" destId="{EDCA1F05-16BA-433B-B035-4D3C4DD209ED}" srcOrd="0" destOrd="0" presId="urn:microsoft.com/office/officeart/2005/8/layout/radial5"/>
    <dgm:cxn modelId="{CAA6BF96-4BD2-4DE6-9219-1EA2B69E53EE}" type="presOf" srcId="{DF0FC897-30AE-4368-BDBA-5157422F251D}" destId="{7008C06F-76C0-4BF2-B5B7-A52A496C36E5}" srcOrd="0" destOrd="0" presId="urn:microsoft.com/office/officeart/2005/8/layout/radial5"/>
    <dgm:cxn modelId="{76781E73-D96E-432D-8DC2-6F7AAD1CCF78}" type="presOf" srcId="{5E9E33CB-71DE-49B3-9807-CE6F42ECA9E4}" destId="{8D9DB9BB-C27E-4FE1-A15C-1593FF17104F}" srcOrd="0" destOrd="0" presId="urn:microsoft.com/office/officeart/2005/8/layout/radial5"/>
    <dgm:cxn modelId="{4E2D4AE3-882E-4947-BE53-6AD1E6C859CA}" type="presOf" srcId="{1C60055F-FF5A-4ED5-B397-D57CEC77FE20}" destId="{7A6BFFE3-C879-47C2-BB6B-188738245D62}" srcOrd="0" destOrd="0" presId="urn:microsoft.com/office/officeart/2005/8/layout/radial5"/>
    <dgm:cxn modelId="{8CF94066-2317-43E4-83C6-D17F89C64685}" srcId="{49D1A19F-43D6-4E0A-9855-086E1B631FBD}" destId="{81D643C9-07D6-4696-A787-843C8C7E6D3B}" srcOrd="0" destOrd="0" parTransId="{B474EBBC-2628-4553-9C03-D6F32422CCC4}" sibTransId="{DAE770D3-55C0-4C21-AEBD-7EE32D6513ED}"/>
    <dgm:cxn modelId="{9848E880-7B94-4B58-92BA-9D6C301B439C}" type="presOf" srcId="{C23FC31C-9C02-4C1C-BADC-F8C3E708C236}" destId="{2B3E77F0-EB7C-42BB-9881-21A0A7A8019F}" srcOrd="0" destOrd="0" presId="urn:microsoft.com/office/officeart/2005/8/layout/radial5"/>
    <dgm:cxn modelId="{A8719104-F3EF-4924-B3DF-22EEE0A34F69}" type="presOf" srcId="{8F6B6C1A-8AC7-42D9-ADC8-4A5867D641BE}" destId="{8CA66E20-BDF4-43A0-ADAE-876036AB3435}" srcOrd="0" destOrd="0" presId="urn:microsoft.com/office/officeart/2005/8/layout/radial5"/>
    <dgm:cxn modelId="{C3E141D7-E6F1-4A35-A7C2-CC5E24914D29}" type="presOf" srcId="{0256C6BE-5F44-4CF9-BD13-59CD94DFEF80}" destId="{4AE375BC-1AC8-4482-ADC8-6CECCA4F2AEC}" srcOrd="1" destOrd="0" presId="urn:microsoft.com/office/officeart/2005/8/layout/radial5"/>
    <dgm:cxn modelId="{F59BADFE-7884-486A-A2BE-5E8173464A95}" type="presOf" srcId="{91BAD295-8122-4425-A39B-F3F81CE8274F}" destId="{83EFABDF-3BFD-4203-86D7-B08800053FDA}" srcOrd="1" destOrd="0" presId="urn:microsoft.com/office/officeart/2005/8/layout/radial5"/>
    <dgm:cxn modelId="{2916CAF6-4F79-4611-BC14-01A71335E277}" type="presOf" srcId="{81D643C9-07D6-4696-A787-843C8C7E6D3B}" destId="{B81EA08D-DF4D-4B3A-88B4-8B8C7BCF8893}" srcOrd="0" destOrd="0" presId="urn:microsoft.com/office/officeart/2005/8/layout/radial5"/>
    <dgm:cxn modelId="{F54B1005-790D-4A00-931A-2F4CC6EAE034}" type="presOf" srcId="{140BDE50-38D2-475F-8D08-557826DA3F28}" destId="{8D6D65CF-E5BF-41ED-9DD7-5D01732A127C}" srcOrd="0" destOrd="0" presId="urn:microsoft.com/office/officeart/2005/8/layout/radial5"/>
    <dgm:cxn modelId="{8F03F10F-82F4-4666-81C4-3F859E8980B8}" type="presOf" srcId="{DF0FC897-30AE-4368-BDBA-5157422F251D}" destId="{20C4BC37-60DB-4EF3-838F-6BC4A742A9F1}" srcOrd="1" destOrd="0" presId="urn:microsoft.com/office/officeart/2005/8/layout/radial5"/>
    <dgm:cxn modelId="{44F0C234-4609-4AC7-8CD4-618AC597A4E7}" type="presOf" srcId="{49D1A19F-43D6-4E0A-9855-086E1B631FBD}" destId="{3CA9C366-909A-461E-BDC9-C8C18A737712}" srcOrd="0" destOrd="0" presId="urn:microsoft.com/office/officeart/2005/8/layout/radial5"/>
    <dgm:cxn modelId="{A2F5B9A5-127E-45D1-A1E3-104D85E7FD50}" type="presOf" srcId="{C23FC31C-9C02-4C1C-BADC-F8C3E708C236}" destId="{A07EFB3C-07B0-46B1-B089-8D5C14FC96E1}" srcOrd="1" destOrd="0" presId="urn:microsoft.com/office/officeart/2005/8/layout/radial5"/>
    <dgm:cxn modelId="{DA987C2F-339E-4869-AFCB-06E05DFE240F}" srcId="{81D643C9-07D6-4696-A787-843C8C7E6D3B}" destId="{5E9E33CB-71DE-49B3-9807-CE6F42ECA9E4}" srcOrd="2" destOrd="0" parTransId="{140BDE50-38D2-475F-8D08-557826DA3F28}" sibTransId="{45601BA2-B18A-494E-A039-3CF22A3E9B91}"/>
    <dgm:cxn modelId="{8B9744FE-2BB6-4BBA-A5CE-1579EA2D6F0D}" srcId="{81D643C9-07D6-4696-A787-843C8C7E6D3B}" destId="{EE8E37A4-52AD-4374-9817-5C091A80C302}" srcOrd="1" destOrd="0" parTransId="{1C60055F-FF5A-4ED5-B397-D57CEC77FE20}" sibTransId="{7C176347-6E70-44C0-88C4-F027E2026EC1}"/>
    <dgm:cxn modelId="{34216FF6-36CB-4691-BD5C-6B38C6F84646}" srcId="{81D643C9-07D6-4696-A787-843C8C7E6D3B}" destId="{4D4EB95A-5A67-49D2-A4BD-0BE93447225B}" srcOrd="5" destOrd="0" parTransId="{0256C6BE-5F44-4CF9-BD13-59CD94DFEF80}" sibTransId="{4E669FA9-CBCB-400F-AFFE-DA26646EE13B}"/>
    <dgm:cxn modelId="{BB87EFD8-ED59-4D73-8E5C-7BAD52A689F5}" type="presParOf" srcId="{3CA9C366-909A-461E-BDC9-C8C18A737712}" destId="{B81EA08D-DF4D-4B3A-88B4-8B8C7BCF8893}" srcOrd="0" destOrd="0" presId="urn:microsoft.com/office/officeart/2005/8/layout/radial5"/>
    <dgm:cxn modelId="{14DFE1C0-C0B6-43EE-B895-FE5F1B325072}" type="presParOf" srcId="{3CA9C366-909A-461E-BDC9-C8C18A737712}" destId="{2B3E77F0-EB7C-42BB-9881-21A0A7A8019F}" srcOrd="1" destOrd="0" presId="urn:microsoft.com/office/officeart/2005/8/layout/radial5"/>
    <dgm:cxn modelId="{3E31727A-A70B-4E1E-8E68-858AA14DCF69}" type="presParOf" srcId="{2B3E77F0-EB7C-42BB-9881-21A0A7A8019F}" destId="{A07EFB3C-07B0-46B1-B089-8D5C14FC96E1}" srcOrd="0" destOrd="0" presId="urn:microsoft.com/office/officeart/2005/8/layout/radial5"/>
    <dgm:cxn modelId="{E25E7973-DB52-490B-8D64-BEEC3646FAB4}" type="presParOf" srcId="{3CA9C366-909A-461E-BDC9-C8C18A737712}" destId="{EDCA1F05-16BA-433B-B035-4D3C4DD209ED}" srcOrd="2" destOrd="0" presId="urn:microsoft.com/office/officeart/2005/8/layout/radial5"/>
    <dgm:cxn modelId="{3C870DAC-7299-4682-B792-B684D85E73E6}" type="presParOf" srcId="{3CA9C366-909A-461E-BDC9-C8C18A737712}" destId="{7A6BFFE3-C879-47C2-BB6B-188738245D62}" srcOrd="3" destOrd="0" presId="urn:microsoft.com/office/officeart/2005/8/layout/radial5"/>
    <dgm:cxn modelId="{8377F85B-2182-4038-9871-7693F77F7C41}" type="presParOf" srcId="{7A6BFFE3-C879-47C2-BB6B-188738245D62}" destId="{9F8D230C-38DF-405A-AB39-87F5C12C4C3E}" srcOrd="0" destOrd="0" presId="urn:microsoft.com/office/officeart/2005/8/layout/radial5"/>
    <dgm:cxn modelId="{A3C11D1C-A8B5-418B-9955-A2D5A45F9811}" type="presParOf" srcId="{3CA9C366-909A-461E-BDC9-C8C18A737712}" destId="{0ECE089E-F5DE-4741-8637-2E901B53B990}" srcOrd="4" destOrd="0" presId="urn:microsoft.com/office/officeart/2005/8/layout/radial5"/>
    <dgm:cxn modelId="{B7FA5397-1A45-4225-B6FE-D28924D74224}" type="presParOf" srcId="{3CA9C366-909A-461E-BDC9-C8C18A737712}" destId="{8D6D65CF-E5BF-41ED-9DD7-5D01732A127C}" srcOrd="5" destOrd="0" presId="urn:microsoft.com/office/officeart/2005/8/layout/radial5"/>
    <dgm:cxn modelId="{9B21C420-F94F-443E-8A1C-54024937CEF2}" type="presParOf" srcId="{8D6D65CF-E5BF-41ED-9DD7-5D01732A127C}" destId="{258C8405-F2B6-4D0D-AA1E-C96E15DE0B4C}" srcOrd="0" destOrd="0" presId="urn:microsoft.com/office/officeart/2005/8/layout/radial5"/>
    <dgm:cxn modelId="{DEB327D8-7033-4026-8592-04EA6D5A13FA}" type="presParOf" srcId="{3CA9C366-909A-461E-BDC9-C8C18A737712}" destId="{8D9DB9BB-C27E-4FE1-A15C-1593FF17104F}" srcOrd="6" destOrd="0" presId="urn:microsoft.com/office/officeart/2005/8/layout/radial5"/>
    <dgm:cxn modelId="{C96BA595-2E98-405E-A411-ED1195CCE87C}" type="presParOf" srcId="{3CA9C366-909A-461E-BDC9-C8C18A737712}" destId="{7008C06F-76C0-4BF2-B5B7-A52A496C36E5}" srcOrd="7" destOrd="0" presId="urn:microsoft.com/office/officeart/2005/8/layout/radial5"/>
    <dgm:cxn modelId="{2BA784D8-1EF5-46B7-A742-49610977D457}" type="presParOf" srcId="{7008C06F-76C0-4BF2-B5B7-A52A496C36E5}" destId="{20C4BC37-60DB-4EF3-838F-6BC4A742A9F1}" srcOrd="0" destOrd="0" presId="urn:microsoft.com/office/officeart/2005/8/layout/radial5"/>
    <dgm:cxn modelId="{7B9244A4-E933-4937-8C94-925C116A2276}" type="presParOf" srcId="{3CA9C366-909A-461E-BDC9-C8C18A737712}" destId="{750EAB16-4234-42F3-8336-F89726239BD1}" srcOrd="8" destOrd="0" presId="urn:microsoft.com/office/officeart/2005/8/layout/radial5"/>
    <dgm:cxn modelId="{C53A2963-B243-4E81-B2ED-ACB743E031FA}" type="presParOf" srcId="{3CA9C366-909A-461E-BDC9-C8C18A737712}" destId="{A7464D03-6264-4E03-8081-28B4535F51A2}" srcOrd="9" destOrd="0" presId="urn:microsoft.com/office/officeart/2005/8/layout/radial5"/>
    <dgm:cxn modelId="{A5291CE1-0CF4-4CB7-9E69-08D50E182472}" type="presParOf" srcId="{A7464D03-6264-4E03-8081-28B4535F51A2}" destId="{83EFABDF-3BFD-4203-86D7-B08800053FDA}" srcOrd="0" destOrd="0" presId="urn:microsoft.com/office/officeart/2005/8/layout/radial5"/>
    <dgm:cxn modelId="{9292AA53-71F8-4941-B236-AF2833ECC4C6}" type="presParOf" srcId="{3CA9C366-909A-461E-BDC9-C8C18A737712}" destId="{8CA66E20-BDF4-43A0-ADAE-876036AB3435}" srcOrd="10" destOrd="0" presId="urn:microsoft.com/office/officeart/2005/8/layout/radial5"/>
    <dgm:cxn modelId="{9BA8C27F-3BFF-49D2-AF51-CF96492BCB6D}" type="presParOf" srcId="{3CA9C366-909A-461E-BDC9-C8C18A737712}" destId="{D32CF333-55B3-4EF5-8C9D-78E2671F0312}" srcOrd="11" destOrd="0" presId="urn:microsoft.com/office/officeart/2005/8/layout/radial5"/>
    <dgm:cxn modelId="{8BB40687-C2ED-4CBE-945E-37AD937FD9C3}" type="presParOf" srcId="{D32CF333-55B3-4EF5-8C9D-78E2671F0312}" destId="{4AE375BC-1AC8-4482-ADC8-6CECCA4F2AEC}" srcOrd="0" destOrd="0" presId="urn:microsoft.com/office/officeart/2005/8/layout/radial5"/>
    <dgm:cxn modelId="{B52E583B-9172-4799-AB6D-7CBC6E720B3F}" type="presParOf" srcId="{3CA9C366-909A-461E-BDC9-C8C18A737712}" destId="{A4F61AB2-61A3-41C4-843C-CBD22BE6ECEB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EA08D-DF4D-4B3A-88B4-8B8C7BCF8893}">
      <dsp:nvSpPr>
        <dsp:cNvPr id="0" name=""/>
        <dsp:cNvSpPr/>
      </dsp:nvSpPr>
      <dsp:spPr>
        <a:xfrm>
          <a:off x="3044268" y="2074784"/>
          <a:ext cx="1783282" cy="1708683"/>
        </a:xfrm>
        <a:prstGeom prst="ellipse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3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305424" y="2325015"/>
        <a:ext cx="1260970" cy="1208221"/>
      </dsp:txXfrm>
    </dsp:sp>
    <dsp:sp modelId="{2B3E77F0-EB7C-42BB-9881-21A0A7A8019F}">
      <dsp:nvSpPr>
        <dsp:cNvPr id="0" name=""/>
        <dsp:cNvSpPr/>
      </dsp:nvSpPr>
      <dsp:spPr>
        <a:xfrm rot="16200000">
          <a:off x="3749555" y="1467961"/>
          <a:ext cx="372708" cy="5315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805461" y="1630171"/>
        <a:ext cx="260896" cy="318910"/>
      </dsp:txXfrm>
    </dsp:sp>
    <dsp:sp modelId="{EDCA1F05-16BA-433B-B035-4D3C4DD209ED}">
      <dsp:nvSpPr>
        <dsp:cNvPr id="0" name=""/>
        <dsp:cNvSpPr/>
      </dsp:nvSpPr>
      <dsp:spPr>
        <a:xfrm>
          <a:off x="3091185" y="110970"/>
          <a:ext cx="1689448" cy="126059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এস এম এস 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338599" y="295579"/>
        <a:ext cx="1194620" cy="891372"/>
      </dsp:txXfrm>
    </dsp:sp>
    <dsp:sp modelId="{7A6BFFE3-C879-47C2-BB6B-188738245D62}">
      <dsp:nvSpPr>
        <dsp:cNvPr id="0" name=""/>
        <dsp:cNvSpPr/>
      </dsp:nvSpPr>
      <dsp:spPr>
        <a:xfrm rot="19800000">
          <a:off x="4789265" y="2082209"/>
          <a:ext cx="306475" cy="5315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8200"/>
                <a:satOff val="-1389"/>
                <a:lumOff val="6423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8200"/>
                <a:satOff val="-1389"/>
                <a:lumOff val="6423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8200"/>
                <a:satOff val="-1389"/>
                <a:lumOff val="64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795424" y="2211499"/>
        <a:ext cx="214533" cy="318910"/>
      </dsp:txXfrm>
    </dsp:sp>
    <dsp:sp modelId="{0ECE089E-F5DE-4741-8637-2E901B53B990}">
      <dsp:nvSpPr>
        <dsp:cNvPr id="0" name=""/>
        <dsp:cNvSpPr/>
      </dsp:nvSpPr>
      <dsp:spPr>
        <a:xfrm>
          <a:off x="5029559" y="1245733"/>
          <a:ext cx="1602185" cy="1178924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8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বেতার / রেডিও  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264194" y="1418382"/>
        <a:ext cx="1132915" cy="833626"/>
      </dsp:txXfrm>
    </dsp:sp>
    <dsp:sp modelId="{8D6D65CF-E5BF-41ED-9DD7-5D01732A127C}">
      <dsp:nvSpPr>
        <dsp:cNvPr id="0" name=""/>
        <dsp:cNvSpPr/>
      </dsp:nvSpPr>
      <dsp:spPr>
        <a:xfrm rot="1800000">
          <a:off x="4780910" y="3231452"/>
          <a:ext cx="277907" cy="5315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16400"/>
                <a:satOff val="-2778"/>
                <a:lumOff val="12845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16400"/>
                <a:satOff val="-2778"/>
                <a:lumOff val="12845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16400"/>
                <a:satOff val="-2778"/>
                <a:lumOff val="128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786495" y="3316913"/>
        <a:ext cx="194535" cy="318910"/>
      </dsp:txXfrm>
    </dsp:sp>
    <dsp:sp modelId="{8D9DB9BB-C27E-4FE1-A15C-1593FF17104F}">
      <dsp:nvSpPr>
        <dsp:cNvPr id="0" name=""/>
        <dsp:cNvSpPr/>
      </dsp:nvSpPr>
      <dsp:spPr>
        <a:xfrm>
          <a:off x="5049007" y="3241410"/>
          <a:ext cx="1563290" cy="156329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6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মোবাইল ফোন </a:t>
          </a:r>
          <a:endParaRPr lang="en-US" sz="3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277946" y="3470349"/>
        <a:ext cx="1105412" cy="1105412"/>
      </dsp:txXfrm>
    </dsp:sp>
    <dsp:sp modelId="{7008C06F-76C0-4BF2-B5B7-A52A496C36E5}">
      <dsp:nvSpPr>
        <dsp:cNvPr id="0" name=""/>
        <dsp:cNvSpPr/>
      </dsp:nvSpPr>
      <dsp:spPr>
        <a:xfrm rot="5400000">
          <a:off x="3772173" y="3817377"/>
          <a:ext cx="327473" cy="5315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24601"/>
                <a:satOff val="-4166"/>
                <a:lumOff val="19268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24601"/>
                <a:satOff val="-4166"/>
                <a:lumOff val="19268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24601"/>
                <a:satOff val="-4166"/>
                <a:lumOff val="1926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821294" y="3874560"/>
        <a:ext cx="229231" cy="318910"/>
      </dsp:txXfrm>
    </dsp:sp>
    <dsp:sp modelId="{750EAB16-4234-42F3-8336-F89726239BD1}">
      <dsp:nvSpPr>
        <dsp:cNvPr id="0" name=""/>
        <dsp:cNvSpPr/>
      </dsp:nvSpPr>
      <dsp:spPr>
        <a:xfrm>
          <a:off x="2925477" y="4401343"/>
          <a:ext cx="2020865" cy="1431286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4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টেলিভিশন 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221426" y="4610950"/>
        <a:ext cx="1428967" cy="1012072"/>
      </dsp:txXfrm>
    </dsp:sp>
    <dsp:sp modelId="{A7464D03-6264-4E03-8081-28B4535F51A2}">
      <dsp:nvSpPr>
        <dsp:cNvPr id="0" name=""/>
        <dsp:cNvSpPr/>
      </dsp:nvSpPr>
      <dsp:spPr>
        <a:xfrm rot="9000000">
          <a:off x="2857772" y="3215603"/>
          <a:ext cx="243268" cy="5315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32801"/>
                <a:satOff val="-5555"/>
                <a:lumOff val="2569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32801"/>
                <a:satOff val="-5555"/>
                <a:lumOff val="2569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32801"/>
                <a:satOff val="-5555"/>
                <a:lumOff val="256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2925863" y="3303662"/>
        <a:ext cx="170288" cy="318910"/>
      </dsp:txXfrm>
    </dsp:sp>
    <dsp:sp modelId="{8CA66E20-BDF4-43A0-ADAE-876036AB3435}">
      <dsp:nvSpPr>
        <dsp:cNvPr id="0" name=""/>
        <dsp:cNvSpPr/>
      </dsp:nvSpPr>
      <dsp:spPr>
        <a:xfrm>
          <a:off x="1082612" y="3365184"/>
          <a:ext cx="1917110" cy="131574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32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মাল্টিমিডিয়া প্রজেক্টর  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363366" y="3557870"/>
        <a:ext cx="1355602" cy="930371"/>
      </dsp:txXfrm>
    </dsp:sp>
    <dsp:sp modelId="{D32CF333-55B3-4EF5-8C9D-78E2671F0312}">
      <dsp:nvSpPr>
        <dsp:cNvPr id="0" name=""/>
        <dsp:cNvSpPr/>
      </dsp:nvSpPr>
      <dsp:spPr>
        <a:xfrm rot="12600000">
          <a:off x="2798002" y="2089970"/>
          <a:ext cx="289513" cy="5315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41001"/>
                <a:satOff val="-6944"/>
                <a:lumOff val="32113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41001"/>
                <a:satOff val="-6944"/>
                <a:lumOff val="32113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41001"/>
                <a:satOff val="-6944"/>
                <a:lumOff val="3211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2879038" y="2217988"/>
        <a:ext cx="202659" cy="318910"/>
      </dsp:txXfrm>
    </dsp:sp>
    <dsp:sp modelId="{A4F61AB2-61A3-41C4-843C-CBD22BE6ECEB}">
      <dsp:nvSpPr>
        <dsp:cNvPr id="0" name=""/>
        <dsp:cNvSpPr/>
      </dsp:nvSpPr>
      <dsp:spPr>
        <a:xfrm>
          <a:off x="1064454" y="1321193"/>
          <a:ext cx="1953425" cy="1028004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ইন্টারনেট 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350526" y="1471741"/>
        <a:ext cx="1381281" cy="726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A4F0C-0798-4ED5-AAEC-7A31C3D0269F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9EDDB-3BC7-4232-80A6-F67119222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97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</a:t>
            </a:r>
            <a:r>
              <a:rPr lang="bn-BD" baseline="0" dirty="0" smtClean="0"/>
              <a:t> স্লাইডটি হাইড করে রাখতে </a:t>
            </a:r>
            <a:r>
              <a:rPr lang="bn-BD" baseline="0" smtClean="0"/>
              <a:t>হবে।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44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ইন্টারনেট</a:t>
            </a:r>
            <a:r>
              <a:rPr lang="bn-BD" baseline="0" dirty="0" smtClean="0"/>
              <a:t> সম্পর্কে জানতে তথ্য প্রদান করতে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93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 ছবিটি</a:t>
            </a:r>
            <a:r>
              <a:rPr lang="bn-BD" baseline="0" dirty="0" smtClean="0"/>
              <a:t> দ্বারা আমরা কি দেখতে পাচ্ছি? মাল্টিমিডিয়া প্রজেক্টরের ব্যবহার বলতে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6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সকলের</a:t>
            </a:r>
            <a:r>
              <a:rPr lang="bn-BD" baseline="0" dirty="0" smtClean="0"/>
              <a:t> জন্য প্রশ্নগুলো উন্মুক্ত করে দেওয়া হবে। যে কেউ উত্তর করতে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13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এখান</a:t>
            </a:r>
            <a:r>
              <a:rPr lang="bn-BD" baseline="0" dirty="0" smtClean="0"/>
              <a:t> থেকে শিক্ষার্থীরা তাদের ধারণ বলবে তারপর শিক্ষক  নিচের চিত্রগুলো দেখাবে। এভাবেই পর্যায়ক্রমে  তথ্য ও যোগাযোগ প্রযুক্তির উৎপত্তি হয়েছে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06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এখান</a:t>
            </a:r>
            <a:r>
              <a:rPr lang="bn-BD" baseline="0" dirty="0" smtClean="0"/>
              <a:t> থেকে শিক্ষার্থীরা তাদের ধারণ বলবে তারপর শিক্ষক  নিচের চিত্রগুলো দেখাবে। এভাবেই পর্যায়ক্রমে  তথ্য ও যোগাযোগ প্রযুক্তির উৎপত্তি হয়েছে ।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92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প্রযুক্তি গুলোর নাম</a:t>
            </a:r>
            <a:r>
              <a:rPr lang="bn-BD" baseline="0" dirty="0" smtClean="0"/>
              <a:t> খাতায় লিখে প্রতিটি দল থেকে এক জন করে উপস্থাপন করবে। পরে শিক্ষক সঠিক উত্তর বলে দিবে।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58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শিক্ষার্থীরা</a:t>
            </a:r>
            <a:r>
              <a:rPr lang="bn-BD" baseline="0" dirty="0" smtClean="0"/>
              <a:t> উত্তর করার পরে শিক্ষক সম্ভাব্য সমাধান দেখাব। সম্ভাব্য উত্তর দুর্বল ছাত্রদের জন্য খুবই উপকারি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23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তোমারা এই</a:t>
            </a:r>
            <a:r>
              <a:rPr lang="bn-BD" baseline="0" dirty="0" smtClean="0"/>
              <a:t> পাঠ থেকে কি কি নতুন শব্দ শিখল? </a:t>
            </a:r>
            <a:r>
              <a:rPr lang="bn-BD" dirty="0" smtClean="0"/>
              <a:t>এখান</a:t>
            </a:r>
            <a:r>
              <a:rPr lang="bn-BD" baseline="0" dirty="0" smtClean="0"/>
              <a:t> থেকে নতুন নতুন শব্দ গুলো সনাক্ত করতে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61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</a:t>
            </a:r>
            <a:r>
              <a:rPr lang="bn-BD" baseline="0" dirty="0" smtClean="0"/>
              <a:t> গুলোর উপরে মাউস দিয়ে ক্লিক করতে হবে। তাহলে সঠিক ও ভুল উত্তর জানা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34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</a:t>
            </a:r>
            <a:r>
              <a:rPr lang="bn-BD" baseline="0" dirty="0" smtClean="0"/>
              <a:t> গুলোর উপরে মাউস দিয়ে ক্লিক করতে হবে। তাহলে সঠিক ও ভুল উত্তর জানা যাবে।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26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 থেকে শিক্ষক ও পাঠ  পরিচিতি জানবে।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31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বাড়ি থেকে প্রশ্নটির সমাধান লিখে আনবে।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50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লোকটি কি ব্যবহার করছে? কৃষকেরা কি করছে? এই রকম প্রশ্ন দ্বারা ছাত্র/ছাত্রীদের থেকে পাঠের নাম বের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34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শিখন</a:t>
            </a:r>
            <a:r>
              <a:rPr lang="bn-BD" baseline="0" dirty="0" smtClean="0"/>
              <a:t>ফল অনুযায়ী পাঠ  উপস্থাপন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60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এখান</a:t>
            </a:r>
            <a:r>
              <a:rPr lang="bn-BD" baseline="0" dirty="0" smtClean="0"/>
              <a:t> থেকে রেডিওর ব্যবহার সম্পর্কে বলতে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04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এখান</a:t>
            </a:r>
            <a:r>
              <a:rPr lang="bn-BD" baseline="0" dirty="0" smtClean="0"/>
              <a:t> থেকে টেলিভিশনের  ব্যবহার সম্পর্কে বলতে পারবে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94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মোবাইল</a:t>
            </a:r>
            <a:r>
              <a:rPr lang="bn-BD" baseline="0" dirty="0" smtClean="0"/>
              <a:t> এস এম এস পাঠিয়ে পরিক্ষার ফলাফল পাওয়া যায়।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37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যোগাযোগের</a:t>
            </a:r>
            <a:r>
              <a:rPr lang="bn-BD" baseline="0" dirty="0" smtClean="0"/>
              <a:t> ক্ষেত্রে মোবাইল ব্যবহারের প্রয়োজনীয়া বলতে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88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সাধারণত</a:t>
            </a:r>
            <a:r>
              <a:rPr lang="bn-BD" baseline="0" dirty="0" smtClean="0"/>
              <a:t> রেডিও, টেলিভিশন, মোবাইল ফোন, ইন্টারনেট, মাল্টিমিডিয়া প্রজেক্টর প্রভৃতির কথা বলবে।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8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7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2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8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4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5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" y="5562600"/>
            <a:ext cx="1653126" cy="12382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91399" y="-1"/>
            <a:ext cx="1752694" cy="1312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2671">
            <a:off x="7475149" y="5224219"/>
            <a:ext cx="1793224" cy="13431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7895" y="252672"/>
            <a:ext cx="1634052" cy="122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8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3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5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9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2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" y="5562600"/>
            <a:ext cx="1653126" cy="12382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91399" y="-1"/>
            <a:ext cx="1752694" cy="1312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2671">
            <a:off x="7475149" y="5224219"/>
            <a:ext cx="1793224" cy="13431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7895" y="252672"/>
            <a:ext cx="1634052" cy="122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7895" y="252672"/>
            <a:ext cx="1634052" cy="1223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5" y="5549949"/>
            <a:ext cx="1634052" cy="12239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1353" y="0"/>
            <a:ext cx="1634052" cy="12239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11063">
            <a:off x="7671037" y="5396610"/>
            <a:ext cx="1634052" cy="122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911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38200" y="1839681"/>
            <a:ext cx="7137779" cy="4027719"/>
          </a:xfrm>
          <a:prstGeom prst="ellipse">
            <a:avLst/>
          </a:prstGeom>
          <a:solidFill>
            <a:srgbClr val="44546A">
              <a:lumMod val="20000"/>
              <a:lumOff val="80000"/>
            </a:srgbClr>
          </a:solidFill>
          <a:ln w="55000" cap="flat" cmpd="thickThin" algn="ctr">
            <a:solidFill>
              <a:srgbClr val="5B9BD5">
                <a:shade val="50000"/>
                <a:tint val="90000"/>
                <a:satMod val="13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ণি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কক্ষে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প্রয়োজনীয়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নির্দেশনা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স্লাইডের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নিচে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অর্থা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ৎ 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lide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সংযোজন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আশা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সম্মানিত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শিক্ষকগণ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পূর্বে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উল্লেখিত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নিবেন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এছাড়াও শিক্ষক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প্রয়োজনবোধে তার নিজস্ব কৌশল প্রয়োগ করতে পারবে।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533400"/>
            <a:ext cx="2819400" cy="76944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0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8890" y="685800"/>
            <a:ext cx="25908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209800"/>
            <a:ext cx="8153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প্রাত্যহিক জীবনে ব্যবহৃত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হয় এমন কয়েকটি তথ্য ও যোগাযোগ প্রযুক্তির নাম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লেখ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।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298751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334" y="4160030"/>
            <a:ext cx="4495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সামনে বসে ইন্টারনেট থেকে যে কোন তথ্য সহজেই পাওয়া যায়।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6964" y="5827793"/>
            <a:ext cx="3387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থেকে তথ্য নিয়ে তুমি সহজেই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 বিষয়ে রচনা লিখতে পারবে।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3048000"/>
            <a:ext cx="4038601" cy="33924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4" y="457199"/>
            <a:ext cx="4935696" cy="369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6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7395" y="3048000"/>
            <a:ext cx="293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ঢাকায় ক্রিকেট বিশ্বকাপ খেলা হচ্ছে।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5953" y="6073914"/>
            <a:ext cx="5230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খেলার মাঠে যাওয়া সম্ভব  না  হলে  ইচ্ছে 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 মাল্টিমিডিয়া প্রজেক্টরে বড় পর্দায় খেলা দেখা যায়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"/>
            <a:ext cx="4876800" cy="2819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526956"/>
            <a:ext cx="4724400" cy="25469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992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382" y="304800"/>
            <a:ext cx="7772400" cy="8382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উন্মুক্ত প্রশ্ন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219200"/>
            <a:ext cx="7467600" cy="1219200"/>
          </a:xfrm>
        </p:spPr>
        <p:txBody>
          <a:bodyPr>
            <a:no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 এতক্ষণ যে প্রযুক্তিগুলো দেখলে, সেগুলোর মধ্যে কি কোন মিল খুঁজে পাচ্ছ?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200" y="2971800"/>
            <a:ext cx="74676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রেডিও, টেলিভিশন, মোবাইল ফোন, ইন্টারনেট, মাল্টিমিডিয়া প্রজেক্টর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" y="4558145"/>
            <a:ext cx="7467600" cy="167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সবগুলোই তথ্য আদান প্রদানের কাজে ব্যবহৃত হয়।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38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60490"/>
            <a:ext cx="6349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যোগাযোগ </a:t>
            </a:r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 উৎপত্তির পর্যায় গুলো কী কী? 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37211" y="3200400"/>
            <a:ext cx="3523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 আরেক জনের সাথে কথা বলেই তথ্য বিনিময় করত। 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599" y="3062547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মাটি, পাথর, গাছের বাকলে লিখে  তথ্য বিনিময় করত। 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4509" y="6237292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কাগজে লিখে  তথ্য বিনিময় করত। 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6025055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টেলিফোনে কথা বলে  তথ্য বিনিময় করা শুরু করে ছিল ।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54" y="811419"/>
            <a:ext cx="3719946" cy="22761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11" y="3863751"/>
            <a:ext cx="3523061" cy="23735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33"/>
          <a:stretch/>
        </p:blipFill>
        <p:spPr>
          <a:xfrm>
            <a:off x="4696690" y="3863750"/>
            <a:ext cx="3892665" cy="20798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12" y="758340"/>
            <a:ext cx="3523061" cy="23822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047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007" y="2963530"/>
            <a:ext cx="3540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বেতারের মাধ্যমে তথ্য বিনিময় করা হয়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8996" y="2845766"/>
            <a:ext cx="4050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টেলিভিশনের  মাধ্যমে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খেলার তথ্য পাওয়া যায়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783298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ফোনের  মাধ্যমে </a:t>
            </a:r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বিনিময় করা হয়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3282" y="5689937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ইন্টারনেটের </a:t>
            </a:r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খুব সহজেই তথ্য </a:t>
            </a:r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বিনিময় করা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97" y="457199"/>
            <a:ext cx="3842214" cy="2506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11" y="457199"/>
            <a:ext cx="3681316" cy="2362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29000"/>
            <a:ext cx="4002808" cy="22465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06" y="3363640"/>
            <a:ext cx="3362325" cy="23119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032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533400"/>
            <a:ext cx="8534400" cy="2232563"/>
            <a:chOff x="304800" y="358237"/>
            <a:chExt cx="8534400" cy="223256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04800" y="1981200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70AD47">
                  <a:lumMod val="75000"/>
                </a:srgbClr>
              </a:solidFill>
              <a:prstDash val="solid"/>
            </a:ln>
            <a:effectLst/>
          </p:spPr>
        </p:cxnSp>
        <p:grpSp>
          <p:nvGrpSpPr>
            <p:cNvPr id="6" name="Group 5"/>
            <p:cNvGrpSpPr/>
            <p:nvPr/>
          </p:nvGrpSpPr>
          <p:grpSpPr>
            <a:xfrm>
              <a:off x="1676400" y="358237"/>
              <a:ext cx="5998263" cy="2232563"/>
              <a:chOff x="2376711" y="76200"/>
              <a:chExt cx="6699319" cy="262543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780951" y="730233"/>
                <a:ext cx="3295079" cy="904843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sz="4000" b="1" i="0" u="none" strike="noStrike" kern="1100" cap="all" spc="0" normalizeH="0" baseline="0" noProof="0" dirty="0" smtClean="0">
                    <a:ln w="9000" cmpd="sng">
                      <a:solidFill>
                        <a:srgbClr val="FFC000">
                          <a:shade val="50000"/>
                          <a:satMod val="12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C000">
                            <a:shade val="20000"/>
                            <a:satMod val="245000"/>
                          </a:srgbClr>
                        </a:gs>
                        <a:gs pos="43000">
                          <a:srgbClr val="FFC000">
                            <a:satMod val="255000"/>
                          </a:srgbClr>
                        </a:gs>
                        <a:gs pos="48000">
                          <a:srgbClr val="FFC000">
                            <a:shade val="85000"/>
                            <a:satMod val="255000"/>
                          </a:srgbClr>
                        </a:gs>
                        <a:gs pos="100000">
                          <a:srgbClr val="FFC000">
                            <a:shade val="20000"/>
                            <a:satMod val="245000"/>
                          </a:srgb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uLnTx/>
                    <a:uFillTx/>
                    <a:latin typeface="SolaimanLipi" pitchFamily="65" charset="0"/>
                    <a:ea typeface="NikoshBAN" pitchFamily="2" charset="0"/>
                    <a:cs typeface="SolaimanLipi" pitchFamily="65" charset="0"/>
                    <a:sym typeface="Wingdings"/>
                  </a:rPr>
                  <a:t></a:t>
                </a:r>
                <a:r>
                  <a:rPr kumimoji="0" lang="bn-BD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দল</a:t>
                </a:r>
                <a:r>
                  <a:rPr lang="en-US" sz="4400" kern="0" dirty="0" err="1" smtClean="0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গত</a:t>
                </a:r>
                <a:r>
                  <a:rPr lang="en-US" sz="4400" kern="0" dirty="0" smtClean="0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kumimoji="0" lang="en-US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endParaRPr kumimoji="0" lang="en-US" sz="4400" b="1" i="0" u="none" strike="noStrike" kern="0" cap="none" spc="0" normalizeH="0" baseline="0" noProof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6711" y="76200"/>
                <a:ext cx="3124200" cy="2625437"/>
              </a:xfrm>
              <a:prstGeom prst="ellipse">
                <a:avLst/>
              </a:prstGeom>
              <a:ln w="31750">
                <a:solidFill>
                  <a:sysClr val="windowText" lastClr="000000"/>
                </a:solidFill>
                <a:miter lim="800000"/>
                <a:headEnd/>
                <a:tailEnd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Oval 8"/>
              <p:cNvSpPr/>
              <p:nvPr/>
            </p:nvSpPr>
            <p:spPr>
              <a:xfrm>
                <a:off x="2376711" y="76200"/>
                <a:ext cx="3124200" cy="2625437"/>
              </a:xfrm>
              <a:prstGeom prst="ellipse">
                <a:avLst/>
              </a:prstGeom>
              <a:noFill/>
              <a:ln w="44450" cap="flat" cmpd="thickThin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609600" y="3048000"/>
            <a:ext cx="77172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এই পাঠের মধ্যে নতুন কী কী প্রযুক্তির  নাম  উল্লেখ করা হয়েছে তার তালিকা কর এবং ব্যবহার লেখ। 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37873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34425"/>
            <a:ext cx="209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 সমাধান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883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রেডিওঃ বিভিন্ন সংবাদ ও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জরূরী ঘোষণা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শোনা; গান-বাজনা, বিনোদন। </a:t>
            </a:r>
          </a:p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টেলিভিশনঃ এই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মাধ্যমে বিভিন্ন অনুষ্ঠান দেখা ও শোনা যায়।  </a:t>
            </a:r>
          </a:p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মোবাইল ফোনঃ এই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মাধ্যমে কথা বলা ও এস এম এস পাঠানো হয়। </a:t>
            </a:r>
          </a:p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ইন্টারনেটঃ এই প্রযুক্তির মাধ্যমে বিভিন্ন তথ্য খুঁজে পাওয়া যায়।   </a:t>
            </a:r>
          </a:p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মাল্টিমিডিয়া প্রজেক্টরঃ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প্রযুক্তির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মাধ্যমে বড় পর্দায় কোন কিছু দেখা যায়।   </a:t>
            </a: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37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58582296"/>
              </p:ext>
            </p:extLst>
          </p:nvPr>
        </p:nvGraphicFramePr>
        <p:xfrm>
          <a:off x="609600" y="381000"/>
          <a:ext cx="7696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0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1EA08D-DF4D-4B3A-88B4-8B8C7BCF8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3E77F0-EB7C-42BB-9881-21A0A7A80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CA1F05-16BA-433B-B035-4D3C4DD20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6BFFE3-C879-47C2-BB6B-188738245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CE089E-F5DE-4741-8637-2E901B53B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6D65CF-E5BF-41ED-9DD7-5D01732A1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9DB9BB-C27E-4FE1-A15C-1593FF171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08C06F-76C0-4BF2-B5B7-A52A496C3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0EAB16-4234-42F3-8336-F89726239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464D03-6264-4E03-8081-28B4535F5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A66E20-BDF4-43A0-ADAE-876036AB3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2CF333-55B3-4EF5-8C9D-78E2671F0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F61AB2-61A3-41C4-843C-CBD22BE6E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7834" y="228600"/>
            <a:ext cx="152317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মূল্যায়ন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143000"/>
            <a:ext cx="8382000" cy="378565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১. কোন প্রযুক্তি মানুষের জীবনে দারুন প্রভাব ফেলেছে?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 </a:t>
            </a:r>
            <a:endParaRPr lang="bn-BD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নিচের কোনটি প্রযুক্তি?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				  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8458200" y="240376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929" y="2337033"/>
            <a:ext cx="3460579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ডিজিটাল প্রযুক্তি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93833" y="2286000"/>
            <a:ext cx="3861348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টেলিভিশন প্রযুক্তি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220" y="2971800"/>
            <a:ext cx="4616208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তথ্য ও যোগাযোগ প্রযুক্তি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17189" y="3048000"/>
            <a:ext cx="3200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এনালগ প্রযুক্তি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52800" y="4267200"/>
            <a:ext cx="20148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তথ্য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90907" y="5105400"/>
            <a:ext cx="24720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উপাত্ত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5029200"/>
            <a:ext cx="20148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রেডিও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72836" y="4267200"/>
            <a:ext cx="233103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যোগাযোগ </a:t>
            </a:r>
            <a:endParaRPr lang="en-US" dirty="0"/>
          </a:p>
        </p:txBody>
      </p:sp>
      <p:sp>
        <p:nvSpPr>
          <p:cNvPr id="14" name="L-Shape 13"/>
          <p:cNvSpPr/>
          <p:nvPr/>
        </p:nvSpPr>
        <p:spPr>
          <a:xfrm rot="19213881">
            <a:off x="5069163" y="3177195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3913908" y="248943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5088589" y="441867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5276129" y="5257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3124200" y="43434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8229600" y="311415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L-Shape 19"/>
          <p:cNvSpPr/>
          <p:nvPr/>
        </p:nvSpPr>
        <p:spPr>
          <a:xfrm rot="19213881">
            <a:off x="2663870" y="5214737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2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304800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GB" sz="96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23" y="1811973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661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25708"/>
            <a:ext cx="82296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৩. জেলেরা সাগরে থাকাকালীন ঝড় বৃষ্টির খবর </a:t>
            </a:r>
            <a:endParaRPr lang="en-US" sz="4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   </a:t>
            </a:r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পায় </a:t>
            </a:r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কোনটির মাধ্যমে? 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	 	</a:t>
            </a:r>
            <a:endParaRPr lang="bn-BD" sz="4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lvl="0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৪. পরীক্ষার ফলাফল জানতে কিসের মাধ্যমে </a:t>
            </a:r>
            <a:endParaRPr lang="en-US" sz="4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  <a:cs typeface="NikoshBAN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  <a:cs typeface="NikoshBAN"/>
              </a:rPr>
              <a:t>   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  <a:cs typeface="Vrinda"/>
              </a:rPr>
              <a:t>SMS </a:t>
            </a:r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</a:rPr>
              <a:t>করা যায়? 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	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	</a:t>
            </a:r>
            <a:endParaRPr lang="bn-BD" sz="4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lvl="0"/>
            <a:endParaRPr lang="bn-BD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lvl="0"/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6683" y="1828800"/>
            <a:ext cx="233103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রেডিও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86200" y="1752600"/>
            <a:ext cx="3276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টেলিভিশন 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2590800"/>
            <a:ext cx="2590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মোবাইল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38600" y="2462645"/>
            <a:ext cx="2590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মাইক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84112" y="4411227"/>
            <a:ext cx="2895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কম্পিউটার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5204400"/>
            <a:ext cx="2895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খ. ল্যান্ডফোন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43400" y="4430563"/>
            <a:ext cx="2895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রেডিও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0" y="5200936"/>
            <a:ext cx="2895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মোবাইল </a:t>
            </a:r>
            <a:endParaRPr lang="en-US" dirty="0"/>
          </a:p>
        </p:txBody>
      </p:sp>
      <p:sp>
        <p:nvSpPr>
          <p:cNvPr id="11" name="Multiply 10"/>
          <p:cNvSpPr/>
          <p:nvPr/>
        </p:nvSpPr>
        <p:spPr>
          <a:xfrm>
            <a:off x="3408218" y="26670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6705600" y="1828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6019800" y="261504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6629400" y="450676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3671455" y="453504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3522512" y="535333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L-Shape 16"/>
          <p:cNvSpPr/>
          <p:nvPr/>
        </p:nvSpPr>
        <p:spPr>
          <a:xfrm rot="19213881">
            <a:off x="3271125" y="1968038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-Shape 17"/>
          <p:cNvSpPr/>
          <p:nvPr/>
        </p:nvSpPr>
        <p:spPr>
          <a:xfrm rot="19213881">
            <a:off x="7067270" y="5268708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0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1226618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3505200"/>
            <a:ext cx="77172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তোমার পরিবারের সদস্যরা ব্যবহার করে এমন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কতকগুলো তথ্য ও যোগাযোগ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প্রযুক্তির নাম এবং তার ব্যবহার লেখ। 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8" y="533400"/>
            <a:ext cx="2505075" cy="270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8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505200"/>
            <a:ext cx="56457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62000"/>
            <a:ext cx="4038600" cy="314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202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৬ষ্ঠ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	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১ 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৫০ মিনিট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মো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ঃ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ইমরান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হোসেন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              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তালুকদার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 </a:t>
            </a:r>
            <a:endParaRPr lang="en-US" sz="3600" dirty="0">
              <a:latin typeface="SutonnyMJ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Rvjvj</a:t>
            </a:r>
            <a:r>
              <a:rPr lang="en-US" sz="2400" dirty="0" smtClean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†</a:t>
            </a:r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g‡gvwiqvj</a:t>
            </a:r>
            <a:r>
              <a:rPr lang="en-US" sz="2400" dirty="0" smtClean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nvB</a:t>
            </a:r>
            <a:r>
              <a:rPr lang="en-US" sz="2400" dirty="0" smtClean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 ¯‹</a:t>
            </a:r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zj</a:t>
            </a:r>
            <a:endParaRPr lang="en-US" sz="2400" dirty="0" smtClean="0">
              <a:solidFill>
                <a:srgbClr val="7030A0"/>
              </a:solidFill>
              <a:latin typeface="SutonnyMJ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jvKmvg,Kzwgjøv</a:t>
            </a:r>
            <a:r>
              <a:rPr lang="en-US" sz="2400" dirty="0" smtClean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|</a:t>
            </a:r>
          </a:p>
          <a:p>
            <a:pPr algn="ctr"/>
            <a:endParaRPr lang="bn-BD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italukther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Mobile: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01799204042</a:t>
            </a: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86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8382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ধারণা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39636"/>
            <a:ext cx="3733800" cy="241069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1911927"/>
            <a:ext cx="3657600" cy="24384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2000" y="4576925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ফোনের মাধ্যমে এস এম এস পাঠাচ্ছে।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4551402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রেডিওর মাধ্যমে কৃষি বিষায়ক অনুষ্ঠান শুনছে।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39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76200"/>
            <a:ext cx="20601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শিখনফল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4964" y="962085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তথ্য ও যোগাযোগ প্রযুক্তি 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বলতে পারবে। 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প্রযুক্তিতে ব্যবহৃত হয় এমন 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কতকগুলো </a:t>
            </a:r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যন্ত্রের নাম 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 </a:t>
            </a:r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 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 ,টেলিভিশন, মোবাইল, ইন্টারনেট ও 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প্রজেক্টরের 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বর্ণনা করতে  পারবে</a:t>
            </a:r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তথ্য ও যোগাযোগ প্রযুক্তি উৎপত্তির পর্যায় গুলো বলতে পারবে।  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055" y="3333690"/>
            <a:ext cx="3418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জেলেরা সাগরে মাছ ধরে সংসার চালায়।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33528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সাগরে প্রায়ই ঝড় হয়।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5791" y="607391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রেডিওর মাধ্যমে ঝড়ের সংবাদ   তাড়াতাড়ি শোনা যায়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6127" y="6152722"/>
            <a:ext cx="32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 বিপদ থেকে রক্ষা পাওয়া যায়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08958"/>
            <a:ext cx="3713018" cy="22278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18" y="979188"/>
            <a:ext cx="3678382" cy="22989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36" y="3943629"/>
            <a:ext cx="3678382" cy="20690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36549"/>
            <a:ext cx="3657600" cy="20832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38200" y="1524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মনোযোগ সহকারে নিচের চিত্রগুলো লক্ষ করি।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7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6241" y="279487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টেলিভিশনের মাধ্যমে বিভিন্ন ধরণের অনুষ্ঠান দেখা ও শোনা যায়।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2992582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টেলিভিশনের কৃষি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দিবানিশি অনুষ্ঠান দেখে নতুন কিছু চাষ সম্পর্কে জানা যায়।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3113" y="601541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 কৃষক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দিবানিশি </a:t>
            </a:r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 স্ট্রবেরি ফলের চাষ করে  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8982" y="596271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ফল  থেকে অনেক টাকা উপার্জন করে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86" y="304800"/>
            <a:ext cx="3337214" cy="249007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980" y="373276"/>
            <a:ext cx="3685620" cy="2421599"/>
          </a:xfrm>
          <a:prstGeom prst="rect">
            <a:avLst/>
          </a:prstGeom>
          <a:ln w="5715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96" y="3502761"/>
            <a:ext cx="3350203" cy="25126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700468"/>
            <a:ext cx="3713017" cy="22802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846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607874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ছেলেটি  কিসের মাধ্যমে পরিক্ষার ফলাফল জানতে পারল তা বল।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570405"/>
              </p:ext>
            </p:extLst>
          </p:nvPr>
        </p:nvGraphicFramePr>
        <p:xfrm>
          <a:off x="2819400" y="2362200"/>
          <a:ext cx="2514600" cy="2121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9400" y="2362200"/>
                        <a:ext cx="2514600" cy="2121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526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24345"/>
            <a:ext cx="6102803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19200" y="48006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মোবাইলে প্রিয় জনের সাথে কথা বলা যায়।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920</Words>
  <Application>Microsoft Office PowerPoint</Application>
  <PresentationFormat>On-screen Show (4:3)</PresentationFormat>
  <Paragraphs>150</Paragraphs>
  <Slides>22</Slides>
  <Notes>20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Nikosh</vt:lpstr>
      <vt:lpstr>NikoshBAN</vt:lpstr>
      <vt:lpstr>SolaimanLipi</vt:lpstr>
      <vt:lpstr>SutonnyMJ</vt:lpstr>
      <vt:lpstr>Times New Roman</vt:lpstr>
      <vt:lpstr>Vrinda</vt:lpstr>
      <vt:lpstr>Wingdings</vt:lpstr>
      <vt:lpstr>Office Theme</vt:lpstr>
      <vt:lpstr>1_Office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উন্মুক্ত প্রশ্ন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Rasel</cp:lastModifiedBy>
  <cp:revision>177</cp:revision>
  <dcterms:created xsi:type="dcterms:W3CDTF">2015-03-31T15:15:49Z</dcterms:created>
  <dcterms:modified xsi:type="dcterms:W3CDTF">2019-10-28T04:16:26Z</dcterms:modified>
</cp:coreProperties>
</file>