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notesMasterIdLst>
    <p:notesMasterId r:id="rId23"/>
  </p:notesMasterIdLst>
  <p:sldIdLst>
    <p:sldId id="311" r:id="rId2"/>
    <p:sldId id="312" r:id="rId3"/>
    <p:sldId id="313" r:id="rId4"/>
    <p:sldId id="314" r:id="rId5"/>
    <p:sldId id="260" r:id="rId6"/>
    <p:sldId id="315" r:id="rId7"/>
    <p:sldId id="316" r:id="rId8"/>
    <p:sldId id="317" r:id="rId9"/>
    <p:sldId id="280" r:id="rId10"/>
    <p:sldId id="274" r:id="rId11"/>
    <p:sldId id="283" r:id="rId12"/>
    <p:sldId id="320" r:id="rId13"/>
    <p:sldId id="322" r:id="rId14"/>
    <p:sldId id="290" r:id="rId15"/>
    <p:sldId id="279" r:id="rId16"/>
    <p:sldId id="289" r:id="rId17"/>
    <p:sldId id="321" r:id="rId18"/>
    <p:sldId id="323" r:id="rId19"/>
    <p:sldId id="324" r:id="rId20"/>
    <p:sldId id="327" r:id="rId21"/>
    <p:sldId id="325" r:id="rId2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EB60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21" autoAdjust="0"/>
    <p:restoredTop sz="93716" autoAdjust="0"/>
  </p:normalViewPr>
  <p:slideViewPr>
    <p:cSldViewPr>
      <p:cViewPr varScale="1">
        <p:scale>
          <a:sx n="62" d="100"/>
          <a:sy n="62" d="100"/>
        </p:scale>
        <p:origin x="716" y="3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408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0" d="100"/>
        <a:sy n="60" d="100"/>
      </p:scale>
      <p:origin x="0" y="-46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B54E32-835C-4ACF-B31A-D7A1DF0E6912}" type="datetimeFigureOut">
              <a:rPr lang="en-US" smtClean="0"/>
              <a:t>10/28/2019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8825FC-904A-42F3-9964-E22A2A3830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31508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825FC-904A-42F3-9964-E22A2A3830E5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99634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0936D-28F5-4ECE-B07D-D55DD49240F3}" type="datetimeFigureOut">
              <a:rPr lang="en-US" smtClean="0"/>
              <a:t>10/28/2019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31ECAB85-F8CD-4BE0-AB19-B984F97BF9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53709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0936D-28F5-4ECE-B07D-D55DD49240F3}" type="datetimeFigureOut">
              <a:rPr lang="en-US" smtClean="0"/>
              <a:t>10/28/2019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ECAB85-F8CD-4BE0-AB19-B984F97BF9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3920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0936D-28F5-4ECE-B07D-D55DD49240F3}" type="datetimeFigureOut">
              <a:rPr lang="en-US" smtClean="0"/>
              <a:t>10/28/2019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31ECAB85-F8CD-4BE0-AB19-B984F97BF9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51330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0936D-28F5-4ECE-B07D-D55DD49240F3}" type="datetimeFigureOut">
              <a:rPr lang="en-US" smtClean="0"/>
              <a:t>10/28/2019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31ECAB85-F8CD-4BE0-AB19-B984F97BF9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6970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0936D-28F5-4ECE-B07D-D55DD49240F3}" type="datetimeFigureOut">
              <a:rPr lang="en-US" smtClean="0"/>
              <a:t>10/28/2019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31ECAB85-F8CD-4BE0-AB19-B984F97BF9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53777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0936D-28F5-4ECE-B07D-D55DD49240F3}" type="datetimeFigureOut">
              <a:rPr lang="en-US" smtClean="0"/>
              <a:t>10/28/2019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ECAB85-F8CD-4BE0-AB19-B984F97BF9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16074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0936D-28F5-4ECE-B07D-D55DD49240F3}" type="datetimeFigureOut">
              <a:rPr lang="en-US" smtClean="0"/>
              <a:t>10/28/2019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ECAB85-F8CD-4BE0-AB19-B984F97BF9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22777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0936D-28F5-4ECE-B07D-D55DD49240F3}" type="datetimeFigureOut">
              <a:rPr lang="en-US" smtClean="0"/>
              <a:t>10/28/2019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ECAB85-F8CD-4BE0-AB19-B984F97BF9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79762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0936D-28F5-4ECE-B07D-D55DD49240F3}" type="datetimeFigureOut">
              <a:rPr lang="en-US" smtClean="0"/>
              <a:t>10/28/2019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31ECAB85-F8CD-4BE0-AB19-B984F97BF9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71589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0936D-28F5-4ECE-B07D-D55DD49240F3}" type="datetimeFigureOut">
              <a:rPr lang="en-US" smtClean="0"/>
              <a:t>10/28/2019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31ECAB85-F8CD-4BE0-AB19-B984F97BF9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15945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0936D-28F5-4ECE-B07D-D55DD49240F3}" type="datetimeFigureOut">
              <a:rPr lang="en-US" smtClean="0"/>
              <a:t>10/28/2019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31ECAB85-F8CD-4BE0-AB19-B984F97BF947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939973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0936D-28F5-4ECE-B07D-D55DD49240F3}" type="datetimeFigureOut">
              <a:rPr lang="en-US" smtClean="0"/>
              <a:t>10/28/2019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31ECAB85-F8CD-4BE0-AB19-B984F97BF9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805904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0936D-28F5-4ECE-B07D-D55DD49240F3}" type="datetimeFigureOut">
              <a:rPr lang="en-US" smtClean="0"/>
              <a:t>10/28/2019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31ECAB85-F8CD-4BE0-AB19-B984F97BF947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19223884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0936D-28F5-4ECE-B07D-D55DD49240F3}" type="datetimeFigureOut">
              <a:rPr lang="en-US" smtClean="0"/>
              <a:t>10/28/2019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31ECAB85-F8CD-4BE0-AB19-B984F97BF9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345909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0936D-28F5-4ECE-B07D-D55DD49240F3}" type="datetimeFigureOut">
              <a:rPr lang="en-US" smtClean="0"/>
              <a:t>10/28/2019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ECAB85-F8CD-4BE0-AB19-B984F97BF9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703445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0936D-28F5-4ECE-B07D-D55DD49240F3}" type="datetimeFigureOut">
              <a:rPr lang="en-US" smtClean="0"/>
              <a:t>10/28/2019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ECAB85-F8CD-4BE0-AB19-B984F97BF9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39497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157"/>
            <a:ext cx="2356674" cy="6853096"/>
            <a:chOff x="6627813" y="195610"/>
            <a:chExt cx="1952625" cy="5678141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5610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C0936D-28F5-4ECE-B07D-D55DD49240F3}" type="datetimeFigureOut">
              <a:rPr lang="en-US" smtClean="0"/>
              <a:t>10/28/2019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31ECAB85-F8CD-4BE0-AB19-B984F97BF9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86556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2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D34439F-1CEA-4B38-91F6-20F952ED6AE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8D93F127-EA48-4AD9-BBD7-2E3F6765C9DE}"/>
              </a:ext>
            </a:extLst>
          </p:cNvPr>
          <p:cNvSpPr txBox="1"/>
          <p:nvPr/>
        </p:nvSpPr>
        <p:spPr>
          <a:xfrm>
            <a:off x="6120809" y="381000"/>
            <a:ext cx="4572000" cy="2103060"/>
          </a:xfrm>
          <a:prstGeom prst="rect">
            <a:avLst/>
          </a:prstGeom>
          <a:noFill/>
        </p:spPr>
        <p:txBody>
          <a:bodyPr wrap="square" rtlCol="0">
            <a:prstTxWarp prst="textWave4">
              <a:avLst/>
            </a:prstTxWarp>
            <a:spAutoFit/>
          </a:bodyPr>
          <a:lstStyle/>
          <a:p>
            <a:r>
              <a:rPr lang="bn-BD" sz="9600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স্বাগতম</a:t>
            </a:r>
            <a:endParaRPr lang="en-US" sz="9600" dirty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38672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C89F11F-5546-4F32-9EDC-97C61524E704}"/>
              </a:ext>
            </a:extLst>
          </p:cNvPr>
          <p:cNvSpPr/>
          <p:nvPr/>
        </p:nvSpPr>
        <p:spPr>
          <a:xfrm>
            <a:off x="1600200" y="2285987"/>
            <a:ext cx="6248400" cy="3559949"/>
          </a:xfrm>
          <a:prstGeom prst="rect">
            <a:avLst/>
          </a:prstGeom>
          <a:ln>
            <a:solidFill>
              <a:schemeClr val="accent6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lvl="0" defTabSz="457200">
              <a:spcBef>
                <a:spcPts val="1000"/>
              </a:spcBef>
              <a:buClr>
                <a:srgbClr val="A53010"/>
              </a:buClr>
            </a:pPr>
            <a:r>
              <a:rPr lang="en-US" sz="3200" dirty="0" err="1">
                <a:solidFill>
                  <a:srgbClr val="A53010">
                    <a:lumMod val="75000"/>
                  </a:srgb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ইসরাত</a:t>
            </a:r>
            <a:r>
              <a:rPr lang="en-US" sz="3200" dirty="0">
                <a:solidFill>
                  <a:srgbClr val="A53010">
                    <a:lumMod val="75000"/>
                  </a:srgb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A53010">
                    <a:lumMod val="75000"/>
                  </a:srgb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জাহান</a:t>
            </a:r>
            <a:r>
              <a:rPr lang="en-US" sz="3200" dirty="0">
                <a:solidFill>
                  <a:srgbClr val="A53010">
                    <a:lumMod val="75000"/>
                  </a:srgb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A53010">
                    <a:lumMod val="75000"/>
                  </a:srgb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ফের</a:t>
            </a:r>
            <a:r>
              <a:rPr lang="bn-BD" sz="3200" dirty="0">
                <a:solidFill>
                  <a:srgbClr val="A53010">
                    <a:lumMod val="75000"/>
                  </a:srgb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দৌস </a:t>
            </a:r>
          </a:p>
          <a:p>
            <a:pPr lvl="0" defTabSz="457200">
              <a:spcBef>
                <a:spcPts val="1000"/>
              </a:spcBef>
              <a:buClr>
                <a:srgbClr val="A53010"/>
              </a:buClr>
            </a:pPr>
            <a:r>
              <a:rPr lang="bn-BD" sz="3200" dirty="0">
                <a:solidFill>
                  <a:srgbClr val="A53010">
                    <a:lumMod val="75000"/>
                  </a:srgb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সহকারি শিক্ষক</a:t>
            </a:r>
          </a:p>
          <a:p>
            <a:pPr lvl="0" defTabSz="457200">
              <a:spcBef>
                <a:spcPts val="1000"/>
              </a:spcBef>
              <a:buClr>
                <a:srgbClr val="A53010"/>
              </a:buClr>
            </a:pPr>
            <a:r>
              <a:rPr lang="en-US" sz="3200" dirty="0">
                <a:solidFill>
                  <a:srgbClr val="A53010">
                    <a:lumMod val="75000"/>
                  </a:srgb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৭৪ </a:t>
            </a:r>
            <a:r>
              <a:rPr lang="en-US" sz="3200" dirty="0" err="1">
                <a:solidFill>
                  <a:srgbClr val="A53010">
                    <a:lumMod val="75000"/>
                  </a:srgb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নং</a:t>
            </a:r>
            <a:r>
              <a:rPr lang="en-US" sz="3200" dirty="0">
                <a:solidFill>
                  <a:srgbClr val="A53010">
                    <a:lumMod val="75000"/>
                  </a:srgb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A53010">
                    <a:lumMod val="75000"/>
                  </a:srgb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দক্ষিণ</a:t>
            </a:r>
            <a:r>
              <a:rPr lang="en-US" sz="3200" dirty="0">
                <a:solidFill>
                  <a:srgbClr val="A53010">
                    <a:lumMod val="75000"/>
                  </a:srgb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A53010">
                    <a:lumMod val="75000"/>
                  </a:srgb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বাঘরী</a:t>
            </a:r>
            <a:r>
              <a:rPr lang="bn-BD" sz="3200" dirty="0">
                <a:solidFill>
                  <a:srgbClr val="A53010">
                    <a:lumMod val="75000"/>
                  </a:srgb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সঃ প্রাঃ বিদ্যালয়।</a:t>
            </a:r>
          </a:p>
          <a:p>
            <a:pPr lvl="0" defTabSz="457200">
              <a:spcBef>
                <a:spcPts val="1000"/>
              </a:spcBef>
              <a:buClr>
                <a:srgbClr val="A53010"/>
              </a:buClr>
            </a:pPr>
            <a:r>
              <a:rPr lang="bn-BD" sz="3200" dirty="0">
                <a:solidFill>
                  <a:srgbClr val="A53010">
                    <a:lumMod val="75000"/>
                  </a:srgb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রাজাপুর,ঝালকাঠি </a:t>
            </a:r>
            <a:r>
              <a:rPr lang="en-US" sz="3200" dirty="0">
                <a:solidFill>
                  <a:srgbClr val="A53010">
                    <a:lumMod val="75000"/>
                  </a:srgb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 lvl="0" defTabSz="457200">
              <a:spcBef>
                <a:spcPts val="1000"/>
              </a:spcBef>
              <a:buClr>
                <a:srgbClr val="A53010"/>
              </a:buClr>
            </a:pPr>
            <a:r>
              <a:rPr lang="en-US" sz="3200" dirty="0" err="1">
                <a:solidFill>
                  <a:srgbClr val="A53010">
                    <a:lumMod val="75000"/>
                  </a:srgb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ইমেইল</a:t>
            </a:r>
            <a:r>
              <a:rPr lang="en-US" sz="3200" dirty="0">
                <a:solidFill>
                  <a:srgbClr val="A53010">
                    <a:lumMod val="75000"/>
                  </a:srgb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3200" dirty="0" err="1">
                <a:solidFill>
                  <a:srgbClr val="A53010">
                    <a:lumMod val="75000"/>
                  </a:srgb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iisratjahan</a:t>
            </a:r>
            <a:r>
              <a:rPr lang="bn-BD" sz="3200" dirty="0">
                <a:solidFill>
                  <a:srgbClr val="A53010">
                    <a:lumMod val="75000"/>
                  </a:srgb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৪</a:t>
            </a:r>
            <a:r>
              <a:rPr lang="en-US" sz="3200" dirty="0">
                <a:solidFill>
                  <a:srgbClr val="A53010">
                    <a:lumMod val="75000"/>
                  </a:srgb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@gmail.com</a:t>
            </a:r>
            <a:r>
              <a:rPr lang="bn-BD" sz="3200" dirty="0">
                <a:solidFill>
                  <a:srgbClr val="A53010">
                    <a:lumMod val="75000"/>
                  </a:srgb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  	</a:t>
            </a:r>
            <a:endParaRPr lang="en-US" sz="3200" dirty="0">
              <a:solidFill>
                <a:srgbClr val="A53010">
                  <a:lumMod val="75000"/>
                </a:srgb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3B17317-C290-4477-977E-0051C97B459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067800" y="990600"/>
            <a:ext cx="2557311" cy="257184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5736D29-3302-4918-8048-F77725191590}"/>
              </a:ext>
            </a:extLst>
          </p:cNvPr>
          <p:cNvSpPr txBox="1"/>
          <p:nvPr/>
        </p:nvSpPr>
        <p:spPr>
          <a:xfrm>
            <a:off x="2286000" y="990600"/>
            <a:ext cx="3200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শিক্ষক পরিচিতি</a:t>
            </a:r>
            <a:endParaRPr lang="en-US" sz="4000" dirty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125738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8812DBB-1850-4F14-AA49-6A7B0C61C0F8}"/>
              </a:ext>
            </a:extLst>
          </p:cNvPr>
          <p:cNvSpPr txBox="1"/>
          <p:nvPr/>
        </p:nvSpPr>
        <p:spPr>
          <a:xfrm>
            <a:off x="2057400" y="2514600"/>
            <a:ext cx="4876800" cy="2862322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lvl="0"/>
            <a:r>
              <a:rPr lang="bn-BD" sz="36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শ্রেণিঃ৩য়</a:t>
            </a:r>
          </a:p>
          <a:p>
            <a:pPr lvl="0"/>
            <a:r>
              <a:rPr lang="bn-BD" sz="36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বিষয়ঃপ্রাথমিক বিজ্ঞান</a:t>
            </a:r>
          </a:p>
          <a:p>
            <a:pPr lvl="0"/>
            <a:r>
              <a:rPr lang="bn-BD" sz="36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অধ্যায়ঃ</a:t>
            </a:r>
            <a:r>
              <a:rPr lang="bn-BD" sz="3600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৭  খাদ্য</a:t>
            </a:r>
          </a:p>
          <a:p>
            <a:pPr lvl="0"/>
            <a:r>
              <a:rPr lang="bn-BD" sz="36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পাঠঃ</a:t>
            </a:r>
            <a:r>
              <a:rPr lang="bn-BD" sz="3600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সবজি</a:t>
            </a:r>
          </a:p>
          <a:p>
            <a:pPr lvl="0"/>
            <a:r>
              <a:rPr lang="bn-BD" sz="36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সময়ঃ</a:t>
            </a:r>
            <a:r>
              <a:rPr lang="bn-BD" sz="3600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৫০</a:t>
            </a:r>
            <a:r>
              <a:rPr lang="bn-BD" sz="36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মিনিট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B73BD03-9173-4BA2-9FE9-4C4BDCDFE3B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153400" y="1905000"/>
            <a:ext cx="2553586" cy="340478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F0D2B69-CC73-428C-B9AA-838B8CB887B9}"/>
              </a:ext>
            </a:extLst>
          </p:cNvPr>
          <p:cNvSpPr txBox="1"/>
          <p:nvPr/>
        </p:nvSpPr>
        <p:spPr>
          <a:xfrm>
            <a:off x="4419600" y="1018722"/>
            <a:ext cx="2286000" cy="707886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bn-BD" sz="4000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 পরিচিতি</a:t>
            </a:r>
            <a:endParaRPr lang="en-US" sz="4000" dirty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94992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3456A7D-F492-4A20-98FE-F0B77D3154BC}"/>
              </a:ext>
            </a:extLst>
          </p:cNvPr>
          <p:cNvSpPr txBox="1"/>
          <p:nvPr/>
        </p:nvSpPr>
        <p:spPr>
          <a:xfrm>
            <a:off x="952500" y="2438400"/>
            <a:ext cx="10134600" cy="2554545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bn-BD" sz="4000" dirty="0">
                <a:solidFill>
                  <a:srgbClr val="1EB60A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এই পাঠ শেষে শিক্ষার্থীরা-----</a:t>
            </a:r>
          </a:p>
          <a:p>
            <a:r>
              <a:rPr lang="bn-BD" sz="4000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৮.৩.১ কী কী মৌসুমি সবজি পাওয়া যায় তার নাম বলতে পারবে</a:t>
            </a:r>
            <a:r>
              <a:rPr lang="bn-BD" sz="40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r>
              <a:rPr lang="bn-BD" sz="4000" dirty="0">
                <a:solidFill>
                  <a:schemeClr val="accent6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৮.৩.৪ সারা বছর পাওয়া যায় এমন সবজির নাম বলতে পারবে।</a:t>
            </a:r>
          </a:p>
          <a:p>
            <a:r>
              <a:rPr lang="bn-BD" sz="40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৮.৩.৫ মৌসুমি সবজির খাদ্যমান সম্পর্কে বলতে পারবে।</a:t>
            </a:r>
            <a:endParaRPr lang="en-US" sz="40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7662E30-1E33-4112-9D00-17F809C8E28B}"/>
              </a:ext>
            </a:extLst>
          </p:cNvPr>
          <p:cNvSpPr txBox="1"/>
          <p:nvPr/>
        </p:nvSpPr>
        <p:spPr>
          <a:xfrm>
            <a:off x="4038600" y="914400"/>
            <a:ext cx="1981200" cy="707886"/>
          </a:xfrm>
          <a:prstGeom prst="rect">
            <a:avLst/>
          </a:prstGeom>
          <a:noFill/>
          <a:ln>
            <a:solidFill>
              <a:schemeClr val="accent6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bn-BD" sz="4000" dirty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শিখনফল</a:t>
            </a:r>
            <a:endParaRPr lang="en-US" sz="4000" dirty="0">
              <a:solidFill>
                <a:schemeClr val="accent6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6264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82182" y="1143000"/>
            <a:ext cx="8227635" cy="499692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351D516-217F-465D-AE8E-566B78B76C85}"/>
              </a:ext>
            </a:extLst>
          </p:cNvPr>
          <p:cNvSpPr txBox="1"/>
          <p:nvPr/>
        </p:nvSpPr>
        <p:spPr>
          <a:xfrm>
            <a:off x="2133599" y="304800"/>
            <a:ext cx="36717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>
                <a:latin typeface="NikoshBAN" panose="02000000000000000000" pitchFamily="2" charset="0"/>
                <a:cs typeface="NikoshBAN" panose="02000000000000000000" pitchFamily="2" charset="0"/>
              </a:rPr>
              <a:t>চিত্রে কী দেখতে পাচ্ছ?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1B9A778-DE5E-4190-8DC9-770ADD05784B}"/>
              </a:ext>
            </a:extLst>
          </p:cNvPr>
          <p:cNvSpPr txBox="1"/>
          <p:nvPr/>
        </p:nvSpPr>
        <p:spPr>
          <a:xfrm>
            <a:off x="4267200" y="6230034"/>
            <a:ext cx="5791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>
                <a:latin typeface="NikoshBAN" panose="02000000000000000000" pitchFamily="2" charset="0"/>
                <a:cs typeface="NikoshBAN" panose="02000000000000000000" pitchFamily="2" charset="0"/>
              </a:rPr>
              <a:t>নানা রকম সবজি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26120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llout: Down Arrow 2">
            <a:extLst>
              <a:ext uri="{FF2B5EF4-FFF2-40B4-BE49-F238E27FC236}">
                <a16:creationId xmlns:a16="http://schemas.microsoft.com/office/drawing/2014/main" id="{61FF385B-7351-4833-8BA8-BB6737275C8E}"/>
              </a:ext>
            </a:extLst>
          </p:cNvPr>
          <p:cNvSpPr/>
          <p:nvPr/>
        </p:nvSpPr>
        <p:spPr>
          <a:xfrm>
            <a:off x="3566845" y="1295400"/>
            <a:ext cx="4510355" cy="2291376"/>
          </a:xfrm>
          <a:prstGeom prst="downArrowCallou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5400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আজকের পাঠ</a:t>
            </a:r>
            <a:endParaRPr lang="en-US" sz="5400" dirty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Flowchart: Magnetic Disk 3">
            <a:extLst>
              <a:ext uri="{FF2B5EF4-FFF2-40B4-BE49-F238E27FC236}">
                <a16:creationId xmlns:a16="http://schemas.microsoft.com/office/drawing/2014/main" id="{2F08EF1D-B600-4740-B994-CAA75D1F9570}"/>
              </a:ext>
            </a:extLst>
          </p:cNvPr>
          <p:cNvSpPr/>
          <p:nvPr/>
        </p:nvSpPr>
        <p:spPr>
          <a:xfrm>
            <a:off x="3505200" y="3810000"/>
            <a:ext cx="4572000" cy="1447800"/>
          </a:xfrm>
          <a:prstGeom prst="flowChartMagneticDisk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000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সবজি</a:t>
            </a:r>
            <a:endParaRPr lang="en-US" sz="6000" dirty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27270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1F86F74-AF4D-4224-8054-0CBD489A2F9F}"/>
              </a:ext>
            </a:extLst>
          </p:cNvPr>
          <p:cNvSpPr txBox="1"/>
          <p:nvPr/>
        </p:nvSpPr>
        <p:spPr>
          <a:xfrm>
            <a:off x="1700147" y="572796"/>
            <a:ext cx="9372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নিয়মিত কী খেলে অসুখ বিসুখ থেকে রক্ষা পাওয়া যায়?</a:t>
            </a:r>
            <a:endParaRPr lang="en-US" sz="4000" dirty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3B58023-BC29-472A-B804-B12457F50435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56482" y="1600200"/>
            <a:ext cx="6770949" cy="394972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64B19BC-C86A-4BF3-A067-8F6DF187840E}"/>
              </a:ext>
            </a:extLst>
          </p:cNvPr>
          <p:cNvSpPr txBox="1"/>
          <p:nvPr/>
        </p:nvSpPr>
        <p:spPr>
          <a:xfrm>
            <a:off x="4356156" y="5614990"/>
            <a:ext cx="1371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>
                <a:solidFill>
                  <a:srgbClr val="1EB60A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সবজি</a:t>
            </a:r>
            <a:endParaRPr lang="en-US" sz="4000" dirty="0">
              <a:solidFill>
                <a:srgbClr val="1EB60A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FB1A5EE-4896-44A0-B8D3-48B4120A74EA}"/>
              </a:ext>
            </a:extLst>
          </p:cNvPr>
          <p:cNvSpPr txBox="1"/>
          <p:nvPr/>
        </p:nvSpPr>
        <p:spPr>
          <a:xfrm>
            <a:off x="8763000" y="2133600"/>
            <a:ext cx="3124200" cy="3416320"/>
          </a:xfrm>
          <a:prstGeom prst="rect">
            <a:avLst/>
          </a:prstGeom>
          <a:noFill/>
          <a:ln>
            <a:solidFill>
              <a:schemeClr val="accent5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bn-BD" sz="3600" dirty="0">
                <a:solidFill>
                  <a:schemeClr val="accent5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সবজিতে প্রচুর পরিমানে ভিটামিন ও খনিজ লবন রয়েছে।তাই নিয়মিত সবজি খাওয়া স্বাস্থ্যের জন্য ভাল।</a:t>
            </a:r>
            <a:endParaRPr lang="en-US" sz="3600" dirty="0">
              <a:solidFill>
                <a:schemeClr val="accent5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31058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5" grpId="0"/>
      <p:bldP spid="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2832" y="1366266"/>
            <a:ext cx="5184068" cy="338553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819400" y="4843767"/>
            <a:ext cx="1981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n-BD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করলা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NikoshBAN" pitchFamily="2" charset="0"/>
              <a:ea typeface="+mn-ea"/>
              <a:cs typeface="NikoshBAN" pitchFamily="2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594DF92-B4B3-47BD-B0A8-3173257A608F}"/>
              </a:ext>
            </a:extLst>
          </p:cNvPr>
          <p:cNvSpPr txBox="1"/>
          <p:nvPr/>
        </p:nvSpPr>
        <p:spPr>
          <a:xfrm>
            <a:off x="2971800" y="304800"/>
            <a:ext cx="5410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আমরা যেসব সবজি খাই তা হলো--</a:t>
            </a:r>
            <a:endParaRPr lang="en-US" sz="3600" dirty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E166503-9250-4209-8748-4207397FD04A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81472" y="4804025"/>
            <a:ext cx="1871634" cy="96325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64A2BCE-3204-4E7C-804D-7438D402965B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07975" y="1408465"/>
            <a:ext cx="5218628" cy="33835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30878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03224" y="1447800"/>
            <a:ext cx="5261270" cy="3429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667000" y="4854538"/>
            <a:ext cx="124425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4800" dirty="0">
                <a:latin typeface="NikoshBAN" pitchFamily="2" charset="0"/>
                <a:cs typeface="NikoshBAN" pitchFamily="2" charset="0"/>
              </a:rPr>
              <a:t>গাজর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1F3F456-F5BE-4DB1-B56B-5D3702A84692}"/>
              </a:ext>
            </a:extLst>
          </p:cNvPr>
          <p:cNvSpPr/>
          <p:nvPr/>
        </p:nvSpPr>
        <p:spPr>
          <a:xfrm>
            <a:off x="8077200" y="4854537"/>
            <a:ext cx="2021707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en-US" sz="4800" dirty="0" err="1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পালংশাক</a:t>
            </a:r>
            <a:endParaRPr lang="en-US" sz="4800" dirty="0">
              <a:solidFill>
                <a:prstClr val="black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D9E93B4-FB23-4B48-ABB7-33394CE8492A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70471" y="1447801"/>
            <a:ext cx="5285690" cy="3429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33838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40397" y="1415068"/>
            <a:ext cx="4944166" cy="315693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" name="TextBox 2"/>
          <p:cNvSpPr txBox="1"/>
          <p:nvPr/>
        </p:nvSpPr>
        <p:spPr>
          <a:xfrm>
            <a:off x="2652445" y="4648200"/>
            <a:ext cx="176715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800" dirty="0">
                <a:latin typeface="NikoshBAN" pitchFamily="2" charset="0"/>
                <a:cs typeface="NikoshBAN" pitchFamily="2" charset="0"/>
              </a:rPr>
              <a:t>শিম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F0B9D06-1338-4558-8FAD-EB4F477152E5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48400" y="1384441"/>
            <a:ext cx="5117676" cy="3187559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FBB69DE6-6A5E-41C9-B35C-DB05062A91D1}"/>
              </a:ext>
            </a:extLst>
          </p:cNvPr>
          <p:cNvSpPr/>
          <p:nvPr/>
        </p:nvSpPr>
        <p:spPr>
          <a:xfrm>
            <a:off x="8199539" y="4572000"/>
            <a:ext cx="933269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bn-BD" sz="48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মুলা</a:t>
            </a:r>
            <a:endParaRPr lang="en-US" sz="4800" dirty="0">
              <a:solidFill>
                <a:prstClr val="black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88700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76200"/>
            <a:ext cx="9144000" cy="56388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962400" y="5791201"/>
            <a:ext cx="40386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err="1">
                <a:latin typeface="NikoshBAN" pitchFamily="2" charset="0"/>
                <a:cs typeface="NikoshBAN" pitchFamily="2" charset="0"/>
              </a:rPr>
              <a:t>বিভিন্ন</a:t>
            </a:r>
            <a:r>
              <a:rPr lang="en-US" sz="4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>
                <a:latin typeface="NikoshBAN" pitchFamily="2" charset="0"/>
                <a:cs typeface="NikoshBAN" pitchFamily="2" charset="0"/>
              </a:rPr>
              <a:t>ধরনের</a:t>
            </a:r>
            <a:r>
              <a:rPr lang="en-US" sz="4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>
                <a:latin typeface="NikoshBAN" pitchFamily="2" charset="0"/>
                <a:cs typeface="NikoshBAN" pitchFamily="2" charset="0"/>
              </a:rPr>
              <a:t>শাক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69208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7B7EFD05-5F12-420E-8AEF-74D5EF9D58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" y="228600"/>
            <a:ext cx="2851523" cy="6638625"/>
            <a:chOff x="2487613" y="285750"/>
            <a:chExt cx="2428875" cy="5654676"/>
          </a:xfrm>
        </p:grpSpPr>
        <p:sp>
          <p:nvSpPr>
            <p:cNvPr id="11" name="Freeform 11">
              <a:extLst>
                <a:ext uri="{FF2B5EF4-FFF2-40B4-BE49-F238E27FC236}">
                  <a16:creationId xmlns:a16="http://schemas.microsoft.com/office/drawing/2014/main" id="{6B6786B7-9BA0-488B-8C6B-1C5BB4E2A5A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2" name="Freeform 12">
              <a:extLst>
                <a:ext uri="{FF2B5EF4-FFF2-40B4-BE49-F238E27FC236}">
                  <a16:creationId xmlns:a16="http://schemas.microsoft.com/office/drawing/2014/main" id="{ACF6C842-D596-43D3-B584-5672E0D331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3" name="Freeform 13">
              <a:extLst>
                <a:ext uri="{FF2B5EF4-FFF2-40B4-BE49-F238E27FC236}">
                  <a16:creationId xmlns:a16="http://schemas.microsoft.com/office/drawing/2014/main" id="{6DF84F3E-35FA-497B-B6FA-F453E82F325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4" name="Freeform 14">
              <a:extLst>
                <a:ext uri="{FF2B5EF4-FFF2-40B4-BE49-F238E27FC236}">
                  <a16:creationId xmlns:a16="http://schemas.microsoft.com/office/drawing/2014/main" id="{2846D7FA-E05C-448E-B156-F77C205A14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5" name="Freeform 15">
              <a:extLst>
                <a:ext uri="{FF2B5EF4-FFF2-40B4-BE49-F238E27FC236}">
                  <a16:creationId xmlns:a16="http://schemas.microsoft.com/office/drawing/2014/main" id="{E269AD3A-E6B6-4322-A013-276CBC1B084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6" name="Freeform 16">
              <a:extLst>
                <a:ext uri="{FF2B5EF4-FFF2-40B4-BE49-F238E27FC236}">
                  <a16:creationId xmlns:a16="http://schemas.microsoft.com/office/drawing/2014/main" id="{CEFB9F00-6239-4BF6-B439-D16231B240A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7" name="Freeform 17">
              <a:extLst>
                <a:ext uri="{FF2B5EF4-FFF2-40B4-BE49-F238E27FC236}">
                  <a16:creationId xmlns:a16="http://schemas.microsoft.com/office/drawing/2014/main" id="{74D1DDDB-FC85-40C5-9225-06312C4515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8" name="Freeform 18">
              <a:extLst>
                <a:ext uri="{FF2B5EF4-FFF2-40B4-BE49-F238E27FC236}">
                  <a16:creationId xmlns:a16="http://schemas.microsoft.com/office/drawing/2014/main" id="{E9217709-40C1-4F4A-AB69-8A693608AB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9" name="Freeform 19">
              <a:extLst>
                <a:ext uri="{FF2B5EF4-FFF2-40B4-BE49-F238E27FC236}">
                  <a16:creationId xmlns:a16="http://schemas.microsoft.com/office/drawing/2014/main" id="{ACCD26D6-BC97-43F5-B803-5838985FCC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0" name="Freeform 20">
              <a:extLst>
                <a:ext uri="{FF2B5EF4-FFF2-40B4-BE49-F238E27FC236}">
                  <a16:creationId xmlns:a16="http://schemas.microsoft.com/office/drawing/2014/main" id="{8136022F-2988-42E2-90E1-617D189FF1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1" name="Freeform 21">
              <a:extLst>
                <a:ext uri="{FF2B5EF4-FFF2-40B4-BE49-F238E27FC236}">
                  <a16:creationId xmlns:a16="http://schemas.microsoft.com/office/drawing/2014/main" id="{03859925-85FA-4D69-A0AB-6F827E3B5C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2" name="Freeform 22">
              <a:extLst>
                <a:ext uri="{FF2B5EF4-FFF2-40B4-BE49-F238E27FC236}">
                  <a16:creationId xmlns:a16="http://schemas.microsoft.com/office/drawing/2014/main" id="{BAE65FC7-970A-4DCC-9FB4-CF0F7496A9E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B64F33C7-E158-4057-87E7-6F42AA6D03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7224" y="157"/>
            <a:ext cx="2356675" cy="6853096"/>
            <a:chOff x="6627813" y="195610"/>
            <a:chExt cx="1952625" cy="5678141"/>
          </a:xfrm>
        </p:grpSpPr>
        <p:sp>
          <p:nvSpPr>
            <p:cNvPr id="25" name="Freeform 27">
              <a:extLst>
                <a:ext uri="{FF2B5EF4-FFF2-40B4-BE49-F238E27FC236}">
                  <a16:creationId xmlns:a16="http://schemas.microsoft.com/office/drawing/2014/main" id="{26714E66-FCC0-42F6-B127-0F91203BC5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27813" y="195610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6" name="Freeform 28">
              <a:extLst>
                <a:ext uri="{FF2B5EF4-FFF2-40B4-BE49-F238E27FC236}">
                  <a16:creationId xmlns:a16="http://schemas.microsoft.com/office/drawing/2014/main" id="{7E0BD3C9-F0D9-4A53-87DF-71D17D328D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7" name="Freeform 29">
              <a:extLst>
                <a:ext uri="{FF2B5EF4-FFF2-40B4-BE49-F238E27FC236}">
                  <a16:creationId xmlns:a16="http://schemas.microsoft.com/office/drawing/2014/main" id="{DFA9FE4C-FCED-4A9A-9E43-358EB75011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8" name="Freeform 30">
              <a:extLst>
                <a:ext uri="{FF2B5EF4-FFF2-40B4-BE49-F238E27FC236}">
                  <a16:creationId xmlns:a16="http://schemas.microsoft.com/office/drawing/2014/main" id="{E5D5BB28-15EC-4D32-9C05-C2206AF9E2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9" name="Freeform 31">
              <a:extLst>
                <a:ext uri="{FF2B5EF4-FFF2-40B4-BE49-F238E27FC236}">
                  <a16:creationId xmlns:a16="http://schemas.microsoft.com/office/drawing/2014/main" id="{06210E9D-4080-4566-B32A-3A8BE356F8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0" name="Freeform 32">
              <a:extLst>
                <a:ext uri="{FF2B5EF4-FFF2-40B4-BE49-F238E27FC236}">
                  <a16:creationId xmlns:a16="http://schemas.microsoft.com/office/drawing/2014/main" id="{894D3505-0982-40B2-8131-1B6BFF2736C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1" name="Freeform 33">
              <a:extLst>
                <a:ext uri="{FF2B5EF4-FFF2-40B4-BE49-F238E27FC236}">
                  <a16:creationId xmlns:a16="http://schemas.microsoft.com/office/drawing/2014/main" id="{11598CAB-0965-48D6-999C-91450C50DE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2" name="Freeform 34">
              <a:extLst>
                <a:ext uri="{FF2B5EF4-FFF2-40B4-BE49-F238E27FC236}">
                  <a16:creationId xmlns:a16="http://schemas.microsoft.com/office/drawing/2014/main" id="{29E94126-468A-4060-BCBC-DC3806A46F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3" name="Freeform 35">
              <a:extLst>
                <a:ext uri="{FF2B5EF4-FFF2-40B4-BE49-F238E27FC236}">
                  <a16:creationId xmlns:a16="http://schemas.microsoft.com/office/drawing/2014/main" id="{438F3422-C112-405B-B955-7B16907214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4" name="Freeform 36">
              <a:extLst>
                <a:ext uri="{FF2B5EF4-FFF2-40B4-BE49-F238E27FC236}">
                  <a16:creationId xmlns:a16="http://schemas.microsoft.com/office/drawing/2014/main" id="{C99C65FC-23C1-4B1D-A385-29B46619D2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5" name="Freeform 37">
              <a:extLst>
                <a:ext uri="{FF2B5EF4-FFF2-40B4-BE49-F238E27FC236}">
                  <a16:creationId xmlns:a16="http://schemas.microsoft.com/office/drawing/2014/main" id="{53D192C3-5E79-4B85-98D0-8F6C681CDC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6" name="Freeform 38">
              <a:extLst>
                <a:ext uri="{FF2B5EF4-FFF2-40B4-BE49-F238E27FC236}">
                  <a16:creationId xmlns:a16="http://schemas.microsoft.com/office/drawing/2014/main" id="{8709C0CF-D42A-4EE0-9C30-B0B72C69AD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38" name="Rectangle 37">
            <a:extLst>
              <a:ext uri="{FF2B5EF4-FFF2-40B4-BE49-F238E27FC236}">
                <a16:creationId xmlns:a16="http://schemas.microsoft.com/office/drawing/2014/main" id="{B8FE8EF1-7AF2-4864-A8DE-7EE3481DA1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0" name="Freeform 11">
            <a:extLst>
              <a:ext uri="{FF2B5EF4-FFF2-40B4-BE49-F238E27FC236}">
                <a16:creationId xmlns:a16="http://schemas.microsoft.com/office/drawing/2014/main" id="{5B3CCFC9-E82D-444E-9621-FE5F95E679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82786B0-83E9-4E51-97A5-FCA2497EC582}"/>
              </a:ext>
            </a:extLst>
          </p:cNvPr>
          <p:cNvSpPr txBox="1"/>
          <p:nvPr/>
        </p:nvSpPr>
        <p:spPr>
          <a:xfrm>
            <a:off x="2589576" y="644090"/>
            <a:ext cx="2100884" cy="744273"/>
          </a:xfrm>
          <a:prstGeom prst="rect">
            <a:avLst/>
          </a:prstGeom>
          <a:ln>
            <a:solidFill>
              <a:schemeClr val="accent3">
                <a:lumMod val="50000"/>
              </a:schemeClr>
            </a:solidFill>
          </a:ln>
        </p:spPr>
        <p:txBody>
          <a:bodyPr vert="horz" lIns="91440" tIns="45720" rIns="91440" bIns="45720" rtlCol="0" anchor="t">
            <a:normAutofit/>
          </a:bodyPr>
          <a:lstStyle/>
          <a:p>
            <a:pPr>
              <a:spcBef>
                <a:spcPct val="0"/>
              </a:spcBef>
              <a:spcAft>
                <a:spcPts val="600"/>
              </a:spcAft>
            </a:pPr>
            <a:r>
              <a:rPr lang="en-US" sz="4000" b="1" kern="1200" dirty="0" err="1">
                <a:solidFill>
                  <a:schemeClr val="accent2">
                    <a:lumMod val="50000"/>
                  </a:schemeClr>
                </a:solidFill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একক</a:t>
            </a:r>
            <a:r>
              <a:rPr lang="en-US" sz="4000" b="1" kern="1200" dirty="0">
                <a:solidFill>
                  <a:schemeClr val="accent2">
                    <a:lumMod val="50000"/>
                  </a:schemeClr>
                </a:solidFill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 </a:t>
            </a:r>
            <a:r>
              <a:rPr lang="en-US" sz="4000" b="1" kern="1200" dirty="0" err="1">
                <a:solidFill>
                  <a:schemeClr val="accent2">
                    <a:lumMod val="50000"/>
                  </a:schemeClr>
                </a:solidFill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কাজ</a:t>
            </a:r>
            <a:endParaRPr lang="en-US" sz="4000" b="1" kern="1200" dirty="0">
              <a:solidFill>
                <a:schemeClr val="accent2">
                  <a:lumMod val="50000"/>
                </a:schemeClr>
              </a:solidFill>
              <a:latin typeface="NikoshBAN" panose="02000000000000000000" pitchFamily="2" charset="0"/>
              <a:ea typeface="+mj-ea"/>
              <a:cs typeface="NikoshBAN" panose="02000000000000000000" pitchFamily="2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6D4C1C6-AAF0-41AB-BA5C-DB62B1D29B46}"/>
              </a:ext>
            </a:extLst>
          </p:cNvPr>
          <p:cNvSpPr txBox="1"/>
          <p:nvPr/>
        </p:nvSpPr>
        <p:spPr>
          <a:xfrm>
            <a:off x="1678812" y="2358953"/>
            <a:ext cx="4140772" cy="2362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685800" indent="-685800">
              <a:spcBef>
                <a:spcPts val="1000"/>
              </a:spcBef>
              <a:buClr>
                <a:schemeClr val="accent1"/>
              </a:buClr>
              <a:buFont typeface="Wingdings 3" charset="2"/>
              <a:buChar char=""/>
            </a:pPr>
            <a:r>
              <a:rPr lang="en-US" sz="3600" b="1" kern="1200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৫ </a:t>
            </a:r>
            <a:r>
              <a:rPr lang="en-US" sz="3600" b="1" kern="1200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টি</a:t>
            </a:r>
            <a:r>
              <a:rPr lang="en-US" sz="3600" b="1" kern="1200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kern="1200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সবজির</a:t>
            </a:r>
            <a:r>
              <a:rPr lang="en-US" sz="3600" b="1" kern="1200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kern="1200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নাম</a:t>
            </a:r>
            <a:r>
              <a:rPr lang="en-US" sz="3600" b="1" kern="1200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kern="1200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বল</a:t>
            </a:r>
            <a:r>
              <a:rPr lang="en-US" sz="3600" b="1" kern="1200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 marL="685800" indent="-685800">
              <a:spcBef>
                <a:spcPts val="1000"/>
              </a:spcBef>
              <a:buClr>
                <a:schemeClr val="accent1"/>
              </a:buClr>
              <a:buFont typeface="Wingdings 3" charset="2"/>
              <a:buChar char=""/>
            </a:pPr>
            <a:r>
              <a:rPr lang="en-US" sz="3600" b="1" kern="1200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নিয়মিত</a:t>
            </a:r>
            <a:r>
              <a:rPr lang="en-US" sz="3600" b="1" kern="1200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kern="1200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সবজি</a:t>
            </a:r>
            <a:r>
              <a:rPr lang="en-US" sz="3600" b="1" kern="1200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kern="1200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খেলে</a:t>
            </a:r>
            <a:r>
              <a:rPr lang="en-US" sz="3600" b="1" kern="1200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kern="1200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3600" b="1" kern="1200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kern="1200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হয়</a:t>
            </a:r>
            <a:r>
              <a:rPr lang="en-US" sz="3600" b="1" kern="1200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</p:txBody>
      </p:sp>
      <p:pic>
        <p:nvPicPr>
          <p:cNvPr id="5" name="Picture 4" descr="A picture containing drawing&#10;&#10;Description automatically generated">
            <a:extLst>
              <a:ext uri="{FF2B5EF4-FFF2-40B4-BE49-F238E27FC236}">
                <a16:creationId xmlns:a16="http://schemas.microsoft.com/office/drawing/2014/main" id="{9F81453A-D65B-4E05-AE9E-D98EB8944DF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1917" y="1045433"/>
            <a:ext cx="5126358" cy="4748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9299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4" name="Group 7">
            <a:extLst>
              <a:ext uri="{FF2B5EF4-FFF2-40B4-BE49-F238E27FC236}">
                <a16:creationId xmlns:a16="http://schemas.microsoft.com/office/drawing/2014/main" id="{F27737A0-D7E0-4415-8E90-FD4F69E76C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" y="228600"/>
            <a:ext cx="2851523" cy="6638625"/>
            <a:chOff x="2487613" y="285750"/>
            <a:chExt cx="2428875" cy="5654676"/>
          </a:xfrm>
        </p:grpSpPr>
        <p:sp>
          <p:nvSpPr>
            <p:cNvPr id="9" name="Freeform 11">
              <a:extLst>
                <a:ext uri="{FF2B5EF4-FFF2-40B4-BE49-F238E27FC236}">
                  <a16:creationId xmlns:a16="http://schemas.microsoft.com/office/drawing/2014/main" id="{506CE375-B39D-4C51-A858-F4A3833110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0" name="Freeform 12">
              <a:extLst>
                <a:ext uri="{FF2B5EF4-FFF2-40B4-BE49-F238E27FC236}">
                  <a16:creationId xmlns:a16="http://schemas.microsoft.com/office/drawing/2014/main" id="{64EA8B46-395C-41F6-BE09-548B108098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1" name="Freeform 13">
              <a:extLst>
                <a:ext uri="{FF2B5EF4-FFF2-40B4-BE49-F238E27FC236}">
                  <a16:creationId xmlns:a16="http://schemas.microsoft.com/office/drawing/2014/main" id="{BC7EDC6D-8B00-48D9-B8FD-9B5285FBCE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2" name="Freeform 14">
              <a:extLst>
                <a:ext uri="{FF2B5EF4-FFF2-40B4-BE49-F238E27FC236}">
                  <a16:creationId xmlns:a16="http://schemas.microsoft.com/office/drawing/2014/main" id="{DE4BD3C3-5C1B-4305-BFA1-9054820BDDA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3" name="Freeform 15">
              <a:extLst>
                <a:ext uri="{FF2B5EF4-FFF2-40B4-BE49-F238E27FC236}">
                  <a16:creationId xmlns:a16="http://schemas.microsoft.com/office/drawing/2014/main" id="{4635ED79-E821-4CFD-9F97-D6137E5DCA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4" name="Freeform 16">
              <a:extLst>
                <a:ext uri="{FF2B5EF4-FFF2-40B4-BE49-F238E27FC236}">
                  <a16:creationId xmlns:a16="http://schemas.microsoft.com/office/drawing/2014/main" id="{92FD5F9A-0D1B-4304-AC95-EA6A4E70E45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5" name="Freeform 17">
              <a:extLst>
                <a:ext uri="{FF2B5EF4-FFF2-40B4-BE49-F238E27FC236}">
                  <a16:creationId xmlns:a16="http://schemas.microsoft.com/office/drawing/2014/main" id="{E9BB96F9-6F99-413C-909E-6FCF017C13F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6" name="Freeform 18">
              <a:extLst>
                <a:ext uri="{FF2B5EF4-FFF2-40B4-BE49-F238E27FC236}">
                  <a16:creationId xmlns:a16="http://schemas.microsoft.com/office/drawing/2014/main" id="{1CCAEE3F-DFD6-4F56-91DF-94C715261B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7" name="Freeform 19">
              <a:extLst>
                <a:ext uri="{FF2B5EF4-FFF2-40B4-BE49-F238E27FC236}">
                  <a16:creationId xmlns:a16="http://schemas.microsoft.com/office/drawing/2014/main" id="{A9965128-6557-433B-B75B-BDF3073111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8" name="Freeform 20">
              <a:extLst>
                <a:ext uri="{FF2B5EF4-FFF2-40B4-BE49-F238E27FC236}">
                  <a16:creationId xmlns:a16="http://schemas.microsoft.com/office/drawing/2014/main" id="{6ACA7D22-11B5-4768-B195-51BF6E7C16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9" name="Freeform 21">
              <a:extLst>
                <a:ext uri="{FF2B5EF4-FFF2-40B4-BE49-F238E27FC236}">
                  <a16:creationId xmlns:a16="http://schemas.microsoft.com/office/drawing/2014/main" id="{A10AD997-8BE7-4F95-8B7C-4E59DA1AC56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0" name="Freeform 22">
              <a:extLst>
                <a:ext uri="{FF2B5EF4-FFF2-40B4-BE49-F238E27FC236}">
                  <a16:creationId xmlns:a16="http://schemas.microsoft.com/office/drawing/2014/main" id="{DE270B5A-1647-4C9C-BA5F-6BC559F869D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85" name="Group 21">
            <a:extLst>
              <a:ext uri="{FF2B5EF4-FFF2-40B4-BE49-F238E27FC236}">
                <a16:creationId xmlns:a16="http://schemas.microsoft.com/office/drawing/2014/main" id="{57D8AB18-1DD7-4D60-B9FA-190B47BB26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7224" y="157"/>
            <a:ext cx="2356675" cy="6853096"/>
            <a:chOff x="6627813" y="195610"/>
            <a:chExt cx="1952625" cy="5678141"/>
          </a:xfrm>
        </p:grpSpPr>
        <p:sp>
          <p:nvSpPr>
            <p:cNvPr id="23" name="Freeform 27">
              <a:extLst>
                <a:ext uri="{FF2B5EF4-FFF2-40B4-BE49-F238E27FC236}">
                  <a16:creationId xmlns:a16="http://schemas.microsoft.com/office/drawing/2014/main" id="{AE3C8994-22F6-4B7D-B50B-80ECD1E2AF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27813" y="195610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4" name="Freeform 28">
              <a:extLst>
                <a:ext uri="{FF2B5EF4-FFF2-40B4-BE49-F238E27FC236}">
                  <a16:creationId xmlns:a16="http://schemas.microsoft.com/office/drawing/2014/main" id="{DDCDE2FF-5BFC-4807-AB1E-D6928F8F46C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5" name="Freeform 29">
              <a:extLst>
                <a:ext uri="{FF2B5EF4-FFF2-40B4-BE49-F238E27FC236}">
                  <a16:creationId xmlns:a16="http://schemas.microsoft.com/office/drawing/2014/main" id="{63EF93F1-6EAF-4409-A623-76533740E14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6" name="Freeform 30">
              <a:extLst>
                <a:ext uri="{FF2B5EF4-FFF2-40B4-BE49-F238E27FC236}">
                  <a16:creationId xmlns:a16="http://schemas.microsoft.com/office/drawing/2014/main" id="{ED3B5256-3F5C-4FDE-8A9A-5A124E92BA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7" name="Freeform 31">
              <a:extLst>
                <a:ext uri="{FF2B5EF4-FFF2-40B4-BE49-F238E27FC236}">
                  <a16:creationId xmlns:a16="http://schemas.microsoft.com/office/drawing/2014/main" id="{ED5D4282-BFB9-4BFC-A20D-18E1C4EEA64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8" name="Freeform 32">
              <a:extLst>
                <a:ext uri="{FF2B5EF4-FFF2-40B4-BE49-F238E27FC236}">
                  <a16:creationId xmlns:a16="http://schemas.microsoft.com/office/drawing/2014/main" id="{3E6394EB-0752-433A-BA70-AF42B45F17F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9" name="Freeform 33">
              <a:extLst>
                <a:ext uri="{FF2B5EF4-FFF2-40B4-BE49-F238E27FC236}">
                  <a16:creationId xmlns:a16="http://schemas.microsoft.com/office/drawing/2014/main" id="{DF27BE5F-DA8D-4260-9D0D-69E9CE1469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0" name="Freeform 34">
              <a:extLst>
                <a:ext uri="{FF2B5EF4-FFF2-40B4-BE49-F238E27FC236}">
                  <a16:creationId xmlns:a16="http://schemas.microsoft.com/office/drawing/2014/main" id="{9A6E5CBE-AE54-40B7-9A00-E3975FEACB1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1" name="Freeform 35">
              <a:extLst>
                <a:ext uri="{FF2B5EF4-FFF2-40B4-BE49-F238E27FC236}">
                  <a16:creationId xmlns:a16="http://schemas.microsoft.com/office/drawing/2014/main" id="{6C307890-5461-4D51-ADA6-A3DA6D35B8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2" name="Freeform 36">
              <a:extLst>
                <a:ext uri="{FF2B5EF4-FFF2-40B4-BE49-F238E27FC236}">
                  <a16:creationId xmlns:a16="http://schemas.microsoft.com/office/drawing/2014/main" id="{3F9B7E4B-6412-4B97-AD48-30B1F61F3BE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3" name="Freeform 37">
              <a:extLst>
                <a:ext uri="{FF2B5EF4-FFF2-40B4-BE49-F238E27FC236}">
                  <a16:creationId xmlns:a16="http://schemas.microsoft.com/office/drawing/2014/main" id="{D345D359-869B-4305-B7D7-0B5C4FDEC1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4" name="Freeform 38">
              <a:extLst>
                <a:ext uri="{FF2B5EF4-FFF2-40B4-BE49-F238E27FC236}">
                  <a16:creationId xmlns:a16="http://schemas.microsoft.com/office/drawing/2014/main" id="{2F688B27-AEB8-45BD-9597-78A97EE0DD6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86" name="Rectangle 35">
            <a:extLst>
              <a:ext uri="{FF2B5EF4-FFF2-40B4-BE49-F238E27FC236}">
                <a16:creationId xmlns:a16="http://schemas.microsoft.com/office/drawing/2014/main" id="{4EB21FA6-8B6A-4699-8408-91E699800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7" name="Freeform 6">
            <a:extLst>
              <a:ext uri="{FF2B5EF4-FFF2-40B4-BE49-F238E27FC236}">
                <a16:creationId xmlns:a16="http://schemas.microsoft.com/office/drawing/2014/main" id="{BA1AABB7-0FD0-4445-8B8B-7A0C680C5C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 useBgFill="1">
        <p:nvSpPr>
          <p:cNvPr id="88" name="Rectangle 39">
            <a:extLst>
              <a:ext uri="{FF2B5EF4-FFF2-40B4-BE49-F238E27FC236}">
                <a16:creationId xmlns:a16="http://schemas.microsoft.com/office/drawing/2014/main" id="{074B6F29-4A84-4B93-81EE-C479BD8FAC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786"/>
            <a:ext cx="12192000" cy="685403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" name="Rectangle 41">
            <a:extLst>
              <a:ext uri="{FF2B5EF4-FFF2-40B4-BE49-F238E27FC236}">
                <a16:creationId xmlns:a16="http://schemas.microsoft.com/office/drawing/2014/main" id="{06C8ED49-B5B6-4FFA-908A-3D67B27EE5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2047" y="935646"/>
            <a:ext cx="4851190" cy="4968016"/>
          </a:xfrm>
          <a:prstGeom prst="rect">
            <a:avLst/>
          </a:prstGeom>
          <a:solidFill>
            <a:schemeClr val="bg1"/>
          </a:solidFill>
          <a:ln w="12700" cap="sq">
            <a:solidFill>
              <a:schemeClr val="tx2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4" name="Group 43">
            <a:extLst>
              <a:ext uri="{FF2B5EF4-FFF2-40B4-BE49-F238E27FC236}">
                <a16:creationId xmlns:a16="http://schemas.microsoft.com/office/drawing/2014/main" id="{ED31B43E-14D8-49D6-8A74-155B6F965E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087364" y="228600"/>
            <a:ext cx="2851523" cy="6638625"/>
            <a:chOff x="2487613" y="285750"/>
            <a:chExt cx="2428875" cy="5654676"/>
          </a:xfrm>
        </p:grpSpPr>
        <p:sp>
          <p:nvSpPr>
            <p:cNvPr id="45" name="Freeform 11">
              <a:extLst>
                <a:ext uri="{FF2B5EF4-FFF2-40B4-BE49-F238E27FC236}">
                  <a16:creationId xmlns:a16="http://schemas.microsoft.com/office/drawing/2014/main" id="{4EE596F5-C49E-442C-96B1-D8E81C134A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6" name="Freeform 12">
              <a:extLst>
                <a:ext uri="{FF2B5EF4-FFF2-40B4-BE49-F238E27FC236}">
                  <a16:creationId xmlns:a16="http://schemas.microsoft.com/office/drawing/2014/main" id="{6D2E5024-F563-4BDB-A456-DF93C6AB0D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7" name="Freeform 13">
              <a:extLst>
                <a:ext uri="{FF2B5EF4-FFF2-40B4-BE49-F238E27FC236}">
                  <a16:creationId xmlns:a16="http://schemas.microsoft.com/office/drawing/2014/main" id="{7CF83C6C-0CE4-4A91-A960-2C7417D681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8" name="Freeform 14">
              <a:extLst>
                <a:ext uri="{FF2B5EF4-FFF2-40B4-BE49-F238E27FC236}">
                  <a16:creationId xmlns:a16="http://schemas.microsoft.com/office/drawing/2014/main" id="{77D64E65-E73C-4F2A-A7C5-0F89E9507E1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9" name="Freeform 15">
              <a:extLst>
                <a:ext uri="{FF2B5EF4-FFF2-40B4-BE49-F238E27FC236}">
                  <a16:creationId xmlns:a16="http://schemas.microsoft.com/office/drawing/2014/main" id="{BE45B67B-A961-4F4F-9C79-DEF19F5478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50" name="Freeform 16">
              <a:extLst>
                <a:ext uri="{FF2B5EF4-FFF2-40B4-BE49-F238E27FC236}">
                  <a16:creationId xmlns:a16="http://schemas.microsoft.com/office/drawing/2014/main" id="{33B76422-F50E-461E-B806-7EA7B056E4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51" name="Freeform 17">
              <a:extLst>
                <a:ext uri="{FF2B5EF4-FFF2-40B4-BE49-F238E27FC236}">
                  <a16:creationId xmlns:a16="http://schemas.microsoft.com/office/drawing/2014/main" id="{6139CA2B-F96B-4560-B62E-8627BEAE3A4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52" name="Freeform 18">
              <a:extLst>
                <a:ext uri="{FF2B5EF4-FFF2-40B4-BE49-F238E27FC236}">
                  <a16:creationId xmlns:a16="http://schemas.microsoft.com/office/drawing/2014/main" id="{962B66FE-B8C4-4595-AD04-78389BA060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53" name="Freeform 19">
              <a:extLst>
                <a:ext uri="{FF2B5EF4-FFF2-40B4-BE49-F238E27FC236}">
                  <a16:creationId xmlns:a16="http://schemas.microsoft.com/office/drawing/2014/main" id="{BAFED7D8-F53E-43E6-80C2-8DB4EE3165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54" name="Freeform 20">
              <a:extLst>
                <a:ext uri="{FF2B5EF4-FFF2-40B4-BE49-F238E27FC236}">
                  <a16:creationId xmlns:a16="http://schemas.microsoft.com/office/drawing/2014/main" id="{AE3DA1AA-AC40-4385-9594-47D11FDFEC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55" name="Freeform 21">
              <a:extLst>
                <a:ext uri="{FF2B5EF4-FFF2-40B4-BE49-F238E27FC236}">
                  <a16:creationId xmlns:a16="http://schemas.microsoft.com/office/drawing/2014/main" id="{ADF3EB4E-E45C-4076-99A6-2716F88FB71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90" name="Freeform 22">
              <a:extLst>
                <a:ext uri="{FF2B5EF4-FFF2-40B4-BE49-F238E27FC236}">
                  <a16:creationId xmlns:a16="http://schemas.microsoft.com/office/drawing/2014/main" id="{5BA0016D-B39E-4FFC-8C13-0A766D45300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83D064BE-68E3-4CC5-B57C-BA6A65106A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114579" y="-786"/>
            <a:ext cx="2356675" cy="6854040"/>
            <a:chOff x="6627813" y="194833"/>
            <a:chExt cx="1952625" cy="5678918"/>
          </a:xfrm>
        </p:grpSpPr>
        <p:sp>
          <p:nvSpPr>
            <p:cNvPr id="59" name="Freeform 27">
              <a:extLst>
                <a:ext uri="{FF2B5EF4-FFF2-40B4-BE49-F238E27FC236}">
                  <a16:creationId xmlns:a16="http://schemas.microsoft.com/office/drawing/2014/main" id="{C11D9C32-9A0D-40D2-A51D-6FAE6E52F46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0" name="Freeform 28">
              <a:extLst>
                <a:ext uri="{FF2B5EF4-FFF2-40B4-BE49-F238E27FC236}">
                  <a16:creationId xmlns:a16="http://schemas.microsoft.com/office/drawing/2014/main" id="{2A2977EF-829B-4437-A11D-D7067040BB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1" name="Freeform 29">
              <a:extLst>
                <a:ext uri="{FF2B5EF4-FFF2-40B4-BE49-F238E27FC236}">
                  <a16:creationId xmlns:a16="http://schemas.microsoft.com/office/drawing/2014/main" id="{5D1B18C4-909B-4B51-AE9E-F593533E9D1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2" name="Freeform 30">
              <a:extLst>
                <a:ext uri="{FF2B5EF4-FFF2-40B4-BE49-F238E27FC236}">
                  <a16:creationId xmlns:a16="http://schemas.microsoft.com/office/drawing/2014/main" id="{6A0933FB-8B06-4F6F-8A48-9E4DBF0B3D1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3" name="Freeform 31">
              <a:extLst>
                <a:ext uri="{FF2B5EF4-FFF2-40B4-BE49-F238E27FC236}">
                  <a16:creationId xmlns:a16="http://schemas.microsoft.com/office/drawing/2014/main" id="{14889E6C-E7DD-498B-A6B1-0B164AC4A9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4" name="Freeform 32">
              <a:extLst>
                <a:ext uri="{FF2B5EF4-FFF2-40B4-BE49-F238E27FC236}">
                  <a16:creationId xmlns:a16="http://schemas.microsoft.com/office/drawing/2014/main" id="{E61CA63D-C3FC-4DDE-B4D8-DCF94A9E89D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5" name="Freeform 33">
              <a:extLst>
                <a:ext uri="{FF2B5EF4-FFF2-40B4-BE49-F238E27FC236}">
                  <a16:creationId xmlns:a16="http://schemas.microsoft.com/office/drawing/2014/main" id="{4C9F2517-1B43-4C45-9425-C89C3E57EFE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6" name="Freeform 34">
              <a:extLst>
                <a:ext uri="{FF2B5EF4-FFF2-40B4-BE49-F238E27FC236}">
                  <a16:creationId xmlns:a16="http://schemas.microsoft.com/office/drawing/2014/main" id="{8BDBE04C-E279-4537-AE1A-CDB84AEEDDD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7" name="Freeform 35">
              <a:extLst>
                <a:ext uri="{FF2B5EF4-FFF2-40B4-BE49-F238E27FC236}">
                  <a16:creationId xmlns:a16="http://schemas.microsoft.com/office/drawing/2014/main" id="{C323EB0A-EA25-475F-B460-847C9C077EE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8" name="Freeform 36">
              <a:extLst>
                <a:ext uri="{FF2B5EF4-FFF2-40B4-BE49-F238E27FC236}">
                  <a16:creationId xmlns:a16="http://schemas.microsoft.com/office/drawing/2014/main" id="{0015CF64-E765-4912-94E6-9E4994DCBF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9" name="Freeform 37">
              <a:extLst>
                <a:ext uri="{FF2B5EF4-FFF2-40B4-BE49-F238E27FC236}">
                  <a16:creationId xmlns:a16="http://schemas.microsoft.com/office/drawing/2014/main" id="{641E494D-BD00-4870-A56E-3A5B0B9276A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91" name="Freeform 38">
              <a:extLst>
                <a:ext uri="{FF2B5EF4-FFF2-40B4-BE49-F238E27FC236}">
                  <a16:creationId xmlns:a16="http://schemas.microsoft.com/office/drawing/2014/main" id="{030A020E-6417-45D0-9E3E-E4776BB2F7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DCEE70FC-6EE8-46EA-A806-35622AF5992C}"/>
              </a:ext>
            </a:extLst>
          </p:cNvPr>
          <p:cNvSpPr txBox="1"/>
          <p:nvPr/>
        </p:nvSpPr>
        <p:spPr>
          <a:xfrm>
            <a:off x="7251628" y="1773791"/>
            <a:ext cx="4600773" cy="279618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800" kern="1200" dirty="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3200" b="1" kern="1200" dirty="0" err="1">
                <a:solidFill>
                  <a:srgbClr val="C00000"/>
                </a:solidFill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সবজিকে</a:t>
            </a:r>
            <a:r>
              <a:rPr lang="en-US" sz="3200" b="1" kern="1200" dirty="0">
                <a:solidFill>
                  <a:srgbClr val="C00000"/>
                </a:solidFill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  </a:t>
            </a:r>
            <a:r>
              <a:rPr lang="en-US" sz="3200" b="1" kern="1200" dirty="0" err="1">
                <a:solidFill>
                  <a:srgbClr val="C00000"/>
                </a:solidFill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মৌসুম</a:t>
            </a:r>
            <a:r>
              <a:rPr lang="en-US" sz="3200" b="1" kern="1200" dirty="0">
                <a:solidFill>
                  <a:srgbClr val="C00000"/>
                </a:solidFill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 </a:t>
            </a:r>
            <a:r>
              <a:rPr lang="en-US" sz="3200" b="1" kern="1200" dirty="0" err="1">
                <a:solidFill>
                  <a:srgbClr val="C00000"/>
                </a:solidFill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অনুযায়ী</a:t>
            </a:r>
            <a:r>
              <a:rPr lang="en-US" sz="3200" b="1" kern="1200" dirty="0">
                <a:solidFill>
                  <a:srgbClr val="C00000"/>
                </a:solidFill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 </a:t>
            </a:r>
            <a:r>
              <a:rPr lang="en-US" sz="3200" b="1" kern="1200" dirty="0" err="1">
                <a:solidFill>
                  <a:srgbClr val="C00000"/>
                </a:solidFill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তিন</a:t>
            </a:r>
            <a:r>
              <a:rPr lang="en-US" sz="3200" b="1" kern="1200" dirty="0">
                <a:solidFill>
                  <a:srgbClr val="C00000"/>
                </a:solidFill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 </a:t>
            </a:r>
            <a:r>
              <a:rPr lang="en-US" sz="3200" b="1" kern="1200" dirty="0" err="1">
                <a:solidFill>
                  <a:srgbClr val="C00000"/>
                </a:solidFill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শ্রেণিতে</a:t>
            </a:r>
            <a:r>
              <a:rPr lang="en-US" sz="3200" b="1" kern="1200" dirty="0">
                <a:solidFill>
                  <a:srgbClr val="C00000"/>
                </a:solidFill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 </a:t>
            </a:r>
            <a:r>
              <a:rPr lang="en-US" sz="3200" b="1" kern="1200" dirty="0" err="1">
                <a:solidFill>
                  <a:srgbClr val="C00000"/>
                </a:solidFill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ভাগ</a:t>
            </a:r>
            <a:r>
              <a:rPr lang="en-US" sz="3200" b="1" kern="1200" dirty="0">
                <a:solidFill>
                  <a:srgbClr val="C00000"/>
                </a:solidFill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 </a:t>
            </a:r>
            <a:r>
              <a:rPr lang="en-US" sz="3200" b="1" kern="1200" dirty="0" err="1">
                <a:solidFill>
                  <a:srgbClr val="C00000"/>
                </a:solidFill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করা</a:t>
            </a:r>
            <a:r>
              <a:rPr lang="en-US" sz="3200" b="1" kern="1200" dirty="0">
                <a:solidFill>
                  <a:srgbClr val="C00000"/>
                </a:solidFill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 </a:t>
            </a:r>
            <a:r>
              <a:rPr lang="en-US" sz="3200" b="1" kern="1200" dirty="0" err="1">
                <a:solidFill>
                  <a:srgbClr val="C00000"/>
                </a:solidFill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যায়।যথা</a:t>
            </a:r>
            <a:r>
              <a:rPr lang="en-US" sz="3200" b="1" kern="1200" dirty="0">
                <a:solidFill>
                  <a:srgbClr val="C00000"/>
                </a:solidFill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---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200" b="1" kern="1200" dirty="0">
                <a:solidFill>
                  <a:srgbClr val="C00000"/>
                </a:solidFill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           ১.গ্রীষ্মকালীন </a:t>
            </a:r>
            <a:r>
              <a:rPr lang="en-US" sz="3200" b="1" kern="1200" dirty="0" err="1">
                <a:solidFill>
                  <a:srgbClr val="C00000"/>
                </a:solidFill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সবজি</a:t>
            </a:r>
            <a:endParaRPr lang="en-US" sz="3200" b="1" kern="1200" dirty="0">
              <a:solidFill>
                <a:srgbClr val="C00000"/>
              </a:solidFill>
              <a:latin typeface="NikoshBAN" panose="02000000000000000000" pitchFamily="2" charset="0"/>
              <a:ea typeface="+mj-ea"/>
              <a:cs typeface="NikoshBAN" panose="02000000000000000000" pitchFamily="2" charset="0"/>
            </a:endParaRP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200" b="1" kern="1200" dirty="0">
                <a:solidFill>
                  <a:srgbClr val="C00000"/>
                </a:solidFill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          ২.শীতকালীন </a:t>
            </a:r>
            <a:r>
              <a:rPr lang="en-US" sz="3200" b="1" kern="1200" dirty="0" err="1">
                <a:solidFill>
                  <a:srgbClr val="C00000"/>
                </a:solidFill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সবজি</a:t>
            </a:r>
            <a:endParaRPr lang="en-US" sz="3200" b="1" kern="1200" dirty="0">
              <a:solidFill>
                <a:srgbClr val="C00000"/>
              </a:solidFill>
              <a:latin typeface="NikoshBAN" panose="02000000000000000000" pitchFamily="2" charset="0"/>
              <a:ea typeface="+mj-ea"/>
              <a:cs typeface="NikoshBAN" panose="02000000000000000000" pitchFamily="2" charset="0"/>
            </a:endParaRP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200" b="1" kern="1200" dirty="0">
                <a:solidFill>
                  <a:srgbClr val="C00000"/>
                </a:solidFill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          ৩.বারোমাসি </a:t>
            </a:r>
            <a:r>
              <a:rPr lang="en-US" sz="3200" b="1" kern="1200" dirty="0" err="1">
                <a:solidFill>
                  <a:srgbClr val="C00000"/>
                </a:solidFill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সবজি</a:t>
            </a:r>
            <a:endParaRPr lang="en-US" sz="3200" b="1" kern="1200" dirty="0">
              <a:solidFill>
                <a:srgbClr val="C00000"/>
              </a:solidFill>
              <a:latin typeface="NikoshBAN" panose="02000000000000000000" pitchFamily="2" charset="0"/>
              <a:ea typeface="+mj-ea"/>
              <a:cs typeface="NikoshBAN" panose="02000000000000000000" pitchFamily="2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1A98C76-C170-4632-A8DF-B589D571990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8602" r="10065" b="3"/>
          <a:stretch/>
        </p:blipFill>
        <p:spPr>
          <a:xfrm>
            <a:off x="929675" y="1250067"/>
            <a:ext cx="4213521" cy="4326599"/>
          </a:xfrm>
          <a:prstGeom prst="rect">
            <a:avLst/>
          </a:prstGeom>
        </p:spPr>
      </p:pic>
      <p:sp>
        <p:nvSpPr>
          <p:cNvPr id="72" name="Rectangle 71">
            <a:extLst>
              <a:ext uri="{FF2B5EF4-FFF2-40B4-BE49-F238E27FC236}">
                <a16:creationId xmlns:a16="http://schemas.microsoft.com/office/drawing/2014/main" id="{9A2B6FDB-5181-44FE-981E-401DD6DED4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87355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4" name="Freeform 33">
            <a:extLst>
              <a:ext uri="{FF2B5EF4-FFF2-40B4-BE49-F238E27FC236}">
                <a16:creationId xmlns:a16="http://schemas.microsoft.com/office/drawing/2014/main" id="{C3389666-1B7F-496F-A541-289F8A73CE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6087355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16817726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47800" y="594189"/>
            <a:ext cx="9144000" cy="50292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724400" y="5638800"/>
            <a:ext cx="3962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5400" dirty="0">
                <a:latin typeface="NikoshBAN" pitchFamily="2" charset="0"/>
                <a:cs typeface="NikoshBAN" pitchFamily="2" charset="0"/>
              </a:rPr>
              <a:t>গ্রীষ্মকালীন সবজি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02401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00200" y="533400"/>
            <a:ext cx="9144000" cy="54864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0" y="5943600"/>
            <a:ext cx="4572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400" dirty="0">
                <a:latin typeface="NikoshBAN" pitchFamily="2" charset="0"/>
                <a:cs typeface="NikoshBAN" pitchFamily="2" charset="0"/>
              </a:rPr>
              <a:t>শীতকালীন সবজি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93328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7ADCE30-4AE4-4522-BAB3-229123A29310}"/>
              </a:ext>
            </a:extLst>
          </p:cNvPr>
          <p:cNvSpPr txBox="1"/>
          <p:nvPr/>
        </p:nvSpPr>
        <p:spPr>
          <a:xfrm>
            <a:off x="4876800" y="5554762"/>
            <a:ext cx="2819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বা</a:t>
            </a:r>
            <a:r>
              <a:rPr lang="bn-BD" sz="4000" dirty="0">
                <a:latin typeface="NikoshBAN" panose="02000000000000000000" pitchFamily="2" charset="0"/>
                <a:cs typeface="NikoshBAN" panose="02000000000000000000" pitchFamily="2" charset="0"/>
              </a:rPr>
              <a:t>রো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মাসি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সবজি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2DB50FC-9555-4A45-9B0B-74ACD8C986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1200" y="914400"/>
            <a:ext cx="8305800" cy="4601044"/>
          </a:xfrm>
          <a:prstGeom prst="rect">
            <a:avLst/>
          </a:prstGeom>
          <a:ln>
            <a:solidFill>
              <a:srgbClr val="1EB60A"/>
            </a:solidFill>
          </a:ln>
        </p:spPr>
      </p:pic>
    </p:spTree>
    <p:extLst>
      <p:ext uri="{BB962C8B-B14F-4D97-AF65-F5344CB8AC3E}">
        <p14:creationId xmlns:p14="http://schemas.microsoft.com/office/powerpoint/2010/main" val="27255617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EBDC4B8-FF3E-40EE-B9D7-28FBE75D4253}"/>
              </a:ext>
            </a:extLst>
          </p:cNvPr>
          <p:cNvSpPr txBox="1"/>
          <p:nvPr/>
        </p:nvSpPr>
        <p:spPr>
          <a:xfrm>
            <a:off x="5105400" y="2133600"/>
            <a:ext cx="1905000" cy="646331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bn-BD" sz="3600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দলে কাজ</a:t>
            </a:r>
            <a:endParaRPr lang="en-US" sz="3600" dirty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3BF6F6B-8C89-44EE-B903-AC469BED6FD7}"/>
              </a:ext>
            </a:extLst>
          </p:cNvPr>
          <p:cNvSpPr txBox="1"/>
          <p:nvPr/>
        </p:nvSpPr>
        <p:spPr>
          <a:xfrm>
            <a:off x="2895600" y="3276600"/>
            <a:ext cx="64008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 দল-৫ টি গ্রীষ্মকালীন সবজির নাম লেখ।</a:t>
            </a:r>
          </a:p>
          <a:p>
            <a:r>
              <a:rPr lang="bn-BD" sz="36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খ দল-৫ টি শীতকালীন সবজির নাম লেখ।</a:t>
            </a:r>
          </a:p>
          <a:p>
            <a:r>
              <a:rPr lang="bn-BD" sz="3600" dirty="0">
                <a:solidFill>
                  <a:schemeClr val="accent6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 দল-৫ টি বারোমাসি সবজির নাম লেখ।</a:t>
            </a:r>
            <a:endParaRPr lang="en-US" sz="3600" dirty="0">
              <a:solidFill>
                <a:schemeClr val="accent6">
                  <a:lumMod val="7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Picture 3" descr="A drawing of a person&#10;&#10;Description automatically generated">
            <a:extLst>
              <a:ext uri="{FF2B5EF4-FFF2-40B4-BE49-F238E27FC236}">
                <a16:creationId xmlns:a16="http://schemas.microsoft.com/office/drawing/2014/main" id="{053567CD-C3EC-4384-AD5A-53987CF94C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0600" y="533400"/>
            <a:ext cx="2641038" cy="2292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4553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F081C95-35AC-4719-AA78-E62F3F8E643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352800" y="1676400"/>
            <a:ext cx="3124200" cy="4114800"/>
          </a:xfrm>
          <a:prstGeom prst="rect">
            <a:avLst/>
          </a:prstGeom>
          <a:ln>
            <a:solidFill>
              <a:srgbClr val="C00000"/>
            </a:solidFill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8816FC3-A3C4-44E0-92A6-AA6CA237ABDD}"/>
              </a:ext>
            </a:extLst>
          </p:cNvPr>
          <p:cNvSpPr txBox="1"/>
          <p:nvPr/>
        </p:nvSpPr>
        <p:spPr>
          <a:xfrm>
            <a:off x="2971800" y="457200"/>
            <a:ext cx="4038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>
                <a:latin typeface="NikoshBAN" panose="02000000000000000000" pitchFamily="2" charset="0"/>
                <a:cs typeface="NikoshBAN" panose="02000000000000000000" pitchFamily="2" charset="0"/>
              </a:rPr>
              <a:t>পাঠ্য বইয়ের সাথে সংযোগ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1DA0BA5-BF0B-4C65-BF8E-AFE95BEB95B4}"/>
              </a:ext>
            </a:extLst>
          </p:cNvPr>
          <p:cNvSpPr txBox="1"/>
          <p:nvPr/>
        </p:nvSpPr>
        <p:spPr>
          <a:xfrm>
            <a:off x="914400" y="2895600"/>
            <a:ext cx="1828800" cy="707886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bn-BD" sz="4000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নিরব পাঠ</a:t>
            </a:r>
            <a:endParaRPr lang="en-US" sz="4000" dirty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37002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5" name="Group 84">
            <a:extLst>
              <a:ext uri="{FF2B5EF4-FFF2-40B4-BE49-F238E27FC236}">
                <a16:creationId xmlns:a16="http://schemas.microsoft.com/office/drawing/2014/main" id="{7B7EFD05-5F12-420E-8AEF-74D5EF9D58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" y="228600"/>
            <a:ext cx="2851523" cy="6638625"/>
            <a:chOff x="2487613" y="285750"/>
            <a:chExt cx="2428875" cy="5654676"/>
          </a:xfrm>
        </p:grpSpPr>
        <p:sp>
          <p:nvSpPr>
            <p:cNvPr id="86" name="Freeform 11">
              <a:extLst>
                <a:ext uri="{FF2B5EF4-FFF2-40B4-BE49-F238E27FC236}">
                  <a16:creationId xmlns:a16="http://schemas.microsoft.com/office/drawing/2014/main" id="{6B6786B7-9BA0-488B-8C6B-1C5BB4E2A5A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87" name="Freeform 12">
              <a:extLst>
                <a:ext uri="{FF2B5EF4-FFF2-40B4-BE49-F238E27FC236}">
                  <a16:creationId xmlns:a16="http://schemas.microsoft.com/office/drawing/2014/main" id="{ACF6C842-D596-43D3-B584-5672E0D331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88" name="Freeform 13">
              <a:extLst>
                <a:ext uri="{FF2B5EF4-FFF2-40B4-BE49-F238E27FC236}">
                  <a16:creationId xmlns:a16="http://schemas.microsoft.com/office/drawing/2014/main" id="{6DF84F3E-35FA-497B-B6FA-F453E82F325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89" name="Freeform 14">
              <a:extLst>
                <a:ext uri="{FF2B5EF4-FFF2-40B4-BE49-F238E27FC236}">
                  <a16:creationId xmlns:a16="http://schemas.microsoft.com/office/drawing/2014/main" id="{2846D7FA-E05C-448E-B156-F77C205A14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90" name="Freeform 15">
              <a:extLst>
                <a:ext uri="{FF2B5EF4-FFF2-40B4-BE49-F238E27FC236}">
                  <a16:creationId xmlns:a16="http://schemas.microsoft.com/office/drawing/2014/main" id="{E269AD3A-E6B6-4322-A013-276CBC1B084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91" name="Freeform 16">
              <a:extLst>
                <a:ext uri="{FF2B5EF4-FFF2-40B4-BE49-F238E27FC236}">
                  <a16:creationId xmlns:a16="http://schemas.microsoft.com/office/drawing/2014/main" id="{CEFB9F00-6239-4BF6-B439-D16231B240A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92" name="Freeform 17">
              <a:extLst>
                <a:ext uri="{FF2B5EF4-FFF2-40B4-BE49-F238E27FC236}">
                  <a16:creationId xmlns:a16="http://schemas.microsoft.com/office/drawing/2014/main" id="{74D1DDDB-FC85-40C5-9225-06312C4515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93" name="Freeform 18">
              <a:extLst>
                <a:ext uri="{FF2B5EF4-FFF2-40B4-BE49-F238E27FC236}">
                  <a16:creationId xmlns:a16="http://schemas.microsoft.com/office/drawing/2014/main" id="{E9217709-40C1-4F4A-AB69-8A693608AB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94" name="Freeform 19">
              <a:extLst>
                <a:ext uri="{FF2B5EF4-FFF2-40B4-BE49-F238E27FC236}">
                  <a16:creationId xmlns:a16="http://schemas.microsoft.com/office/drawing/2014/main" id="{ACCD26D6-BC97-43F5-B803-5838985FCC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95" name="Freeform 20">
              <a:extLst>
                <a:ext uri="{FF2B5EF4-FFF2-40B4-BE49-F238E27FC236}">
                  <a16:creationId xmlns:a16="http://schemas.microsoft.com/office/drawing/2014/main" id="{8136022F-2988-42E2-90E1-617D189FF1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96" name="Freeform 21">
              <a:extLst>
                <a:ext uri="{FF2B5EF4-FFF2-40B4-BE49-F238E27FC236}">
                  <a16:creationId xmlns:a16="http://schemas.microsoft.com/office/drawing/2014/main" id="{03859925-85FA-4D69-A0AB-6F827E3B5C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97" name="Freeform 22">
              <a:extLst>
                <a:ext uri="{FF2B5EF4-FFF2-40B4-BE49-F238E27FC236}">
                  <a16:creationId xmlns:a16="http://schemas.microsoft.com/office/drawing/2014/main" id="{BAE65FC7-970A-4DCC-9FB4-CF0F7496A9E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99" name="Group 98">
            <a:extLst>
              <a:ext uri="{FF2B5EF4-FFF2-40B4-BE49-F238E27FC236}">
                <a16:creationId xmlns:a16="http://schemas.microsoft.com/office/drawing/2014/main" id="{B64F33C7-E158-4057-87E7-6F42AA6D03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7224" y="157"/>
            <a:ext cx="2356675" cy="6853096"/>
            <a:chOff x="6627813" y="195610"/>
            <a:chExt cx="1952625" cy="5678141"/>
          </a:xfrm>
        </p:grpSpPr>
        <p:sp>
          <p:nvSpPr>
            <p:cNvPr id="100" name="Freeform 27">
              <a:extLst>
                <a:ext uri="{FF2B5EF4-FFF2-40B4-BE49-F238E27FC236}">
                  <a16:creationId xmlns:a16="http://schemas.microsoft.com/office/drawing/2014/main" id="{26714E66-FCC0-42F6-B127-0F91203BC5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27813" y="195610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01" name="Freeform 28">
              <a:extLst>
                <a:ext uri="{FF2B5EF4-FFF2-40B4-BE49-F238E27FC236}">
                  <a16:creationId xmlns:a16="http://schemas.microsoft.com/office/drawing/2014/main" id="{7E0BD3C9-F0D9-4A53-87DF-71D17D328D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02" name="Freeform 29">
              <a:extLst>
                <a:ext uri="{FF2B5EF4-FFF2-40B4-BE49-F238E27FC236}">
                  <a16:creationId xmlns:a16="http://schemas.microsoft.com/office/drawing/2014/main" id="{DFA9FE4C-FCED-4A9A-9E43-358EB75011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03" name="Freeform 30">
              <a:extLst>
                <a:ext uri="{FF2B5EF4-FFF2-40B4-BE49-F238E27FC236}">
                  <a16:creationId xmlns:a16="http://schemas.microsoft.com/office/drawing/2014/main" id="{E5D5BB28-15EC-4D32-9C05-C2206AF9E2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04" name="Freeform 31">
              <a:extLst>
                <a:ext uri="{FF2B5EF4-FFF2-40B4-BE49-F238E27FC236}">
                  <a16:creationId xmlns:a16="http://schemas.microsoft.com/office/drawing/2014/main" id="{06210E9D-4080-4566-B32A-3A8BE356F8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05" name="Freeform 32">
              <a:extLst>
                <a:ext uri="{FF2B5EF4-FFF2-40B4-BE49-F238E27FC236}">
                  <a16:creationId xmlns:a16="http://schemas.microsoft.com/office/drawing/2014/main" id="{894D3505-0982-40B2-8131-1B6BFF2736C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06" name="Freeform 33">
              <a:extLst>
                <a:ext uri="{FF2B5EF4-FFF2-40B4-BE49-F238E27FC236}">
                  <a16:creationId xmlns:a16="http://schemas.microsoft.com/office/drawing/2014/main" id="{11598CAB-0965-48D6-999C-91450C50DE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07" name="Freeform 34">
              <a:extLst>
                <a:ext uri="{FF2B5EF4-FFF2-40B4-BE49-F238E27FC236}">
                  <a16:creationId xmlns:a16="http://schemas.microsoft.com/office/drawing/2014/main" id="{29E94126-468A-4060-BCBC-DC3806A46F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08" name="Freeform 35">
              <a:extLst>
                <a:ext uri="{FF2B5EF4-FFF2-40B4-BE49-F238E27FC236}">
                  <a16:creationId xmlns:a16="http://schemas.microsoft.com/office/drawing/2014/main" id="{438F3422-C112-405B-B955-7B16907214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09" name="Freeform 36">
              <a:extLst>
                <a:ext uri="{FF2B5EF4-FFF2-40B4-BE49-F238E27FC236}">
                  <a16:creationId xmlns:a16="http://schemas.microsoft.com/office/drawing/2014/main" id="{C99C65FC-23C1-4B1D-A385-29B46619D2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10" name="Freeform 37">
              <a:extLst>
                <a:ext uri="{FF2B5EF4-FFF2-40B4-BE49-F238E27FC236}">
                  <a16:creationId xmlns:a16="http://schemas.microsoft.com/office/drawing/2014/main" id="{53D192C3-5E79-4B85-98D0-8F6C681CDC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11" name="Freeform 38">
              <a:extLst>
                <a:ext uri="{FF2B5EF4-FFF2-40B4-BE49-F238E27FC236}">
                  <a16:creationId xmlns:a16="http://schemas.microsoft.com/office/drawing/2014/main" id="{8709C0CF-D42A-4EE0-9C30-B0B72C69AD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113" name="Rectangle 112">
            <a:extLst>
              <a:ext uri="{FF2B5EF4-FFF2-40B4-BE49-F238E27FC236}">
                <a16:creationId xmlns:a16="http://schemas.microsoft.com/office/drawing/2014/main" id="{B8FE8EF1-7AF2-4864-A8DE-7EE3481DA1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5" name="Freeform 11">
            <a:extLst>
              <a:ext uri="{FF2B5EF4-FFF2-40B4-BE49-F238E27FC236}">
                <a16:creationId xmlns:a16="http://schemas.microsoft.com/office/drawing/2014/main" id="{5B3CCFC9-E82D-444E-9621-FE5F95E679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77218C6-6E21-4858-B15D-FF472F8754DF}"/>
              </a:ext>
            </a:extLst>
          </p:cNvPr>
          <p:cNvSpPr txBox="1"/>
          <p:nvPr/>
        </p:nvSpPr>
        <p:spPr>
          <a:xfrm>
            <a:off x="2209800" y="547404"/>
            <a:ext cx="1672843" cy="774916"/>
          </a:xfrm>
          <a:prstGeom prst="rect">
            <a:avLst/>
          </a:prstGeom>
          <a:ln>
            <a:solidFill>
              <a:srgbClr val="C00000"/>
            </a:solidFill>
          </a:ln>
        </p:spPr>
        <p:txBody>
          <a:bodyPr vert="horz" lIns="91440" tIns="45720" rIns="91440" bIns="45720" rtlCol="0" anchor="t">
            <a:normAutofit/>
          </a:bodyPr>
          <a:lstStyle/>
          <a:p>
            <a:pPr>
              <a:spcBef>
                <a:spcPct val="0"/>
              </a:spcBef>
              <a:spcAft>
                <a:spcPts val="600"/>
              </a:spcAft>
            </a:pPr>
            <a:r>
              <a:rPr lang="en-US" sz="3200" kern="1200" dirty="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4000" b="1" kern="1200" dirty="0" err="1">
                <a:solidFill>
                  <a:srgbClr val="C00000"/>
                </a:solidFill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মূল্যায়ন</a:t>
            </a:r>
            <a:endParaRPr lang="en-US" sz="4000" b="1" kern="1200" dirty="0">
              <a:solidFill>
                <a:srgbClr val="C00000"/>
              </a:solidFill>
              <a:latin typeface="NikoshBAN" panose="02000000000000000000" pitchFamily="2" charset="0"/>
              <a:ea typeface="+mj-ea"/>
              <a:cs typeface="NikoshBAN" panose="02000000000000000000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CEEE019-C5B9-400C-AA3C-5B1B67A5AE32}"/>
              </a:ext>
            </a:extLst>
          </p:cNvPr>
          <p:cNvSpPr txBox="1"/>
          <p:nvPr/>
        </p:nvSpPr>
        <p:spPr>
          <a:xfrm>
            <a:off x="603939" y="2133600"/>
            <a:ext cx="5367269" cy="377762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571500" indent="-571500">
              <a:spcBef>
                <a:spcPts val="1000"/>
              </a:spcBef>
              <a:buClr>
                <a:schemeClr val="accent1"/>
              </a:buClr>
              <a:buFont typeface="Wingdings 3" charset="2"/>
              <a:buChar char=""/>
            </a:pPr>
            <a:r>
              <a:rPr lang="en-US" sz="3200" b="1" kern="1200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সবজিতে</a:t>
            </a:r>
            <a:r>
              <a:rPr lang="en-US" sz="3200" b="1" kern="1200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3200" b="1" kern="1200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3200" b="1" kern="1200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kern="1200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রয়েছে</a:t>
            </a:r>
            <a:r>
              <a:rPr lang="en-US" sz="3200" b="1" kern="1200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  <a:p>
            <a:pPr marL="571500" indent="-571500">
              <a:spcBef>
                <a:spcPts val="1000"/>
              </a:spcBef>
              <a:buClr>
                <a:schemeClr val="accent1"/>
              </a:buClr>
              <a:buFont typeface="Wingdings 3" charset="2"/>
              <a:buChar char=""/>
            </a:pPr>
            <a:r>
              <a:rPr lang="en-US" sz="3200" b="1" kern="1200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দুইটি</a:t>
            </a:r>
            <a:r>
              <a:rPr lang="en-US" sz="3200" b="1" kern="1200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kern="1200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শীতকালীন</a:t>
            </a:r>
            <a:r>
              <a:rPr lang="en-US" sz="3200" b="1" kern="1200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kern="1200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সবজির</a:t>
            </a:r>
            <a:r>
              <a:rPr lang="en-US" sz="3200" b="1" kern="1200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kern="1200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নাম</a:t>
            </a:r>
            <a:r>
              <a:rPr lang="en-US" sz="3200" b="1" kern="1200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kern="1200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বল</a:t>
            </a:r>
            <a:r>
              <a:rPr lang="en-US" sz="3200" b="1" kern="1200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 marL="571500" indent="-571500">
              <a:spcBef>
                <a:spcPts val="1000"/>
              </a:spcBef>
              <a:buClr>
                <a:schemeClr val="accent1"/>
              </a:buClr>
              <a:buFont typeface="Wingdings 3" charset="2"/>
              <a:buChar char=""/>
            </a:pPr>
            <a:r>
              <a:rPr lang="en-US" sz="3200" b="1" kern="1200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দুইটি</a:t>
            </a:r>
            <a:r>
              <a:rPr lang="en-US" sz="3200" b="1" kern="1200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kern="1200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গ্রীষ্মকালীন</a:t>
            </a:r>
            <a:r>
              <a:rPr lang="en-US" sz="3200" b="1" kern="1200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kern="1200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সবজির</a:t>
            </a:r>
            <a:r>
              <a:rPr lang="en-US" sz="3200" b="1" kern="1200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kern="1200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নাম</a:t>
            </a:r>
            <a:r>
              <a:rPr lang="en-US" sz="3200" b="1" kern="1200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kern="1200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বল</a:t>
            </a:r>
            <a:r>
              <a:rPr lang="en-US" sz="3200" b="1" kern="1200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 marL="571500" indent="-571500">
              <a:spcBef>
                <a:spcPts val="1000"/>
              </a:spcBef>
              <a:buClr>
                <a:schemeClr val="accent1"/>
              </a:buClr>
              <a:buFont typeface="Wingdings 3" charset="2"/>
              <a:buChar char=""/>
            </a:pPr>
            <a:r>
              <a:rPr lang="en-US" sz="3200" b="1" kern="1200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সারাবছর</a:t>
            </a:r>
            <a:r>
              <a:rPr lang="en-US" sz="3200" b="1" kern="1200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kern="1200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পাওয়া</a:t>
            </a:r>
            <a:r>
              <a:rPr lang="en-US" sz="3200" b="1" kern="1200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kern="1200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যায়</a:t>
            </a:r>
            <a:r>
              <a:rPr lang="en-US" sz="3200" b="1" kern="1200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kern="1200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এমন</a:t>
            </a:r>
            <a:r>
              <a:rPr lang="en-US" sz="3200" b="1" kern="1200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kern="1200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দুটি</a:t>
            </a:r>
            <a:r>
              <a:rPr lang="en-US" sz="3200" b="1" kern="1200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3200" b="1" kern="1200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সবজির</a:t>
            </a:r>
            <a:r>
              <a:rPr lang="en-US" sz="3200" b="1" kern="1200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kern="1200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নাম</a:t>
            </a:r>
            <a:r>
              <a:rPr lang="en-US" sz="3200" b="1" kern="1200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kern="1200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বল</a:t>
            </a:r>
            <a:r>
              <a:rPr lang="en-US" sz="3200" b="1" kern="1200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 marL="571500" indent="-571500">
              <a:spcBef>
                <a:spcPts val="1000"/>
              </a:spcBef>
              <a:buClr>
                <a:schemeClr val="accent1"/>
              </a:buClr>
              <a:buFont typeface="Wingdings 3" charset="2"/>
              <a:buChar char=""/>
            </a:pPr>
            <a:r>
              <a:rPr lang="en-US" sz="3200" b="1" kern="1200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নিয়মিত</a:t>
            </a:r>
            <a:r>
              <a:rPr lang="en-US" sz="3200" b="1" kern="1200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kern="1200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সবজি</a:t>
            </a:r>
            <a:r>
              <a:rPr lang="en-US" sz="3200" b="1" kern="1200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kern="1200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খেলে</a:t>
            </a:r>
            <a:r>
              <a:rPr lang="en-US" sz="3200" b="1" kern="1200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kern="1200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3200" b="1" kern="1200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kern="1200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হয়</a:t>
            </a:r>
            <a:r>
              <a:rPr lang="en-US" sz="3200" b="1" kern="1200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</p:txBody>
      </p:sp>
      <p:pic>
        <p:nvPicPr>
          <p:cNvPr id="4" name="Picture 3" descr="A variety of fresh fruit and vegetables&#10;&#10;Description automatically generated">
            <a:extLst>
              <a:ext uri="{FF2B5EF4-FFF2-40B4-BE49-F238E27FC236}">
                <a16:creationId xmlns:a16="http://schemas.microsoft.com/office/drawing/2014/main" id="{B613C634-5F13-445A-AF80-FCAE50CB94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1916" y="1227250"/>
            <a:ext cx="5451627" cy="408345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0315942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466F24D-AB60-4289-8ECD-8BDAE78FDB22}"/>
              </a:ext>
            </a:extLst>
          </p:cNvPr>
          <p:cNvSpPr txBox="1"/>
          <p:nvPr/>
        </p:nvSpPr>
        <p:spPr>
          <a:xfrm>
            <a:off x="4267200" y="1219200"/>
            <a:ext cx="2133600" cy="707886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</a:t>
            </a:r>
            <a:r>
              <a:rPr lang="bn-BD" sz="4000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en-US" sz="4000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ড়</a:t>
            </a:r>
            <a:r>
              <a:rPr lang="bn-BD" sz="4000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ি</a:t>
            </a:r>
            <a:r>
              <a:rPr lang="en-US" sz="4000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 </a:t>
            </a:r>
            <a:r>
              <a:rPr lang="bn-BD" sz="4000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en-US" sz="4000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bn-BD" sz="4000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</a:t>
            </a:r>
            <a:endParaRPr lang="en-US" sz="4000" dirty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AFD6152-82B8-42EA-AF2C-97479DB43B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3400" y="1295400"/>
            <a:ext cx="2971800" cy="154305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F93C5BB-1402-4CD4-BF0E-75AB78EDD577}"/>
              </a:ext>
            </a:extLst>
          </p:cNvPr>
          <p:cNvSpPr txBox="1"/>
          <p:nvPr/>
        </p:nvSpPr>
        <p:spPr>
          <a:xfrm>
            <a:off x="2667000" y="3571964"/>
            <a:ext cx="6400800" cy="1200329"/>
          </a:xfrm>
          <a:prstGeom prst="rect">
            <a:avLst/>
          </a:prstGeom>
          <a:noFill/>
          <a:ln>
            <a:solidFill>
              <a:schemeClr val="accent6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bn-BD" sz="3600" dirty="0">
                <a:solidFill>
                  <a:schemeClr val="accent6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একটি ছক তৈরি করে গ্রীষ্মকালীন, শীতকালীন এবং বারোমাসি সবজির তালিকা কর।</a:t>
            </a:r>
            <a:endParaRPr lang="en-US" sz="3600" dirty="0">
              <a:solidFill>
                <a:schemeClr val="accent6">
                  <a:lumMod val="7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368376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EA2D9CC-0E52-4B92-96CE-B84F328EE8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85271" y="0"/>
            <a:ext cx="12277271" cy="689826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AF33557-7B37-4483-BA72-C15F327CA18A}"/>
              </a:ext>
            </a:extLst>
          </p:cNvPr>
          <p:cNvSpPr txBox="1"/>
          <p:nvPr/>
        </p:nvSpPr>
        <p:spPr>
          <a:xfrm>
            <a:off x="4800600" y="228600"/>
            <a:ext cx="4495800" cy="1905000"/>
          </a:xfrm>
          <a:prstGeom prst="rect">
            <a:avLst/>
          </a:prstGeom>
          <a:noFill/>
        </p:spPr>
        <p:txBody>
          <a:bodyPr wrap="square" rtlCol="0">
            <a:prstTxWarp prst="textWave2">
              <a:avLst/>
            </a:prstTxWarp>
            <a:spAutoFit/>
          </a:bodyPr>
          <a:lstStyle/>
          <a:p>
            <a:r>
              <a:rPr lang="bn-BD" sz="9600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ধন্যবাদ</a:t>
            </a:r>
            <a:endParaRPr lang="en-US" sz="9600" dirty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6342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2E5369"/>
      </a:dk2>
      <a:lt2>
        <a:srgbClr val="CFE2E7"/>
      </a:lt2>
      <a:accent1>
        <a:srgbClr val="353535"/>
      </a:accent1>
      <a:accent2>
        <a:srgbClr val="31B4E6"/>
      </a:accent2>
      <a:accent3>
        <a:srgbClr val="265991"/>
      </a:accent3>
      <a:accent4>
        <a:srgbClr val="7E40CC"/>
      </a:accent4>
      <a:accent5>
        <a:srgbClr val="B927E9"/>
      </a:accent5>
      <a:accent6>
        <a:srgbClr val="E833BF"/>
      </a:accent6>
      <a:hlink>
        <a:srgbClr val="2DA0F1"/>
      </a:hlink>
      <a:folHlink>
        <a:srgbClr val="7ED1E6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4F34B87B-9C7A-41AE-A6CB-48536223DFF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267</Words>
  <Application>Microsoft Office PowerPoint</Application>
  <PresentationFormat>Widescreen</PresentationFormat>
  <Paragraphs>58</Paragraphs>
  <Slides>21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7" baseType="lpstr">
      <vt:lpstr>Arial</vt:lpstr>
      <vt:lpstr>Calibri</vt:lpstr>
      <vt:lpstr>Century Gothic</vt:lpstr>
      <vt:lpstr>NikoshBAN</vt:lpstr>
      <vt:lpstr>Wingdings 3</vt:lpstr>
      <vt:lpstr>Wisp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ASUS</dc:creator>
  <cp:lastModifiedBy>ASUS</cp:lastModifiedBy>
  <cp:revision>2</cp:revision>
  <dcterms:created xsi:type="dcterms:W3CDTF">2019-10-28T16:30:56Z</dcterms:created>
  <dcterms:modified xsi:type="dcterms:W3CDTF">2019-10-28T16:39:45Z</dcterms:modified>
</cp:coreProperties>
</file>