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92" r:id="rId2"/>
  </p:sldMasterIdLst>
  <p:notesMasterIdLst>
    <p:notesMasterId r:id="rId19"/>
  </p:notesMasterIdLst>
  <p:sldIdLst>
    <p:sldId id="256" r:id="rId3"/>
    <p:sldId id="257" r:id="rId4"/>
    <p:sldId id="282" r:id="rId5"/>
    <p:sldId id="319" r:id="rId6"/>
    <p:sldId id="284" r:id="rId7"/>
    <p:sldId id="290" r:id="rId8"/>
    <p:sldId id="277" r:id="rId9"/>
    <p:sldId id="292" r:id="rId10"/>
    <p:sldId id="314" r:id="rId11"/>
    <p:sldId id="279" r:id="rId12"/>
    <p:sldId id="262" r:id="rId13"/>
    <p:sldId id="315" r:id="rId14"/>
    <p:sldId id="288" r:id="rId15"/>
    <p:sldId id="276" r:id="rId16"/>
    <p:sldId id="291" r:id="rId17"/>
    <p:sldId id="28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EL" initials="D" lastIdx="1" clrIdx="0">
    <p:extLst>
      <p:ext uri="{19B8F6BF-5375-455C-9EA6-DF929625EA0E}">
        <p15:presenceInfo xmlns:p15="http://schemas.microsoft.com/office/powerpoint/2012/main" userId="DOE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C47611-2B3E-470B-A2D2-EFC0F911D86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74911-A84E-408C-9DE1-A8BD1D0F0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178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4683-1DE6-48B6-A57F-BD63E42F3EE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360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4683-1DE6-48B6-A57F-BD63E42F3EE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1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4683-1DE6-48B6-A57F-BD63E42F3EE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980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7367B0-3945-475C-9C44-66C722FF8F6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797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60FA7-B704-49BA-AD79-41C4625E7C4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559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60FA7-B704-49BA-AD79-41C4625E7C4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624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974911-A84E-408C-9DE1-A8BD1D0F0D5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136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F6EFA4-1C87-49E5-8914-206B5920EF6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6391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4683-1DE6-48B6-A57F-BD63E42F3EE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07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207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262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025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309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81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976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219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329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113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81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082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39401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795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380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2869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654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6301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879AB-3CCB-4003-B109-3CA9BABCD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EB04A-0C31-43F8-B577-004ED3C68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60A943-46FF-4CBC-9770-3AADBC4BF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8B28B-11B1-4E0E-B423-05BB23E62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2ED9A-B075-49BC-B440-04505B223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458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503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48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8269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1126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3730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857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1005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127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5062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3131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171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433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63143-48AE-48FC-9128-E0B9235EFBD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DEC05-657E-40A7-B11D-EEAE916A6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886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A58176E-1941-4DED-B68A-5341BE910053}"/>
              </a:ext>
            </a:extLst>
          </p:cNvPr>
          <p:cNvSpPr/>
          <p:nvPr/>
        </p:nvSpPr>
        <p:spPr>
          <a:xfrm>
            <a:off x="2777198" y="-235633"/>
            <a:ext cx="588850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i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doni MT Black" panose="02070A03080606020203" pitchFamily="18" charset="0"/>
                <a:cs typeface="Andalus" pitchFamily="18" charset="-78"/>
              </a:rPr>
              <a:t>Welcome</a:t>
            </a:r>
            <a:r>
              <a:rPr lang="en-US" sz="7200" b="1" i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doni MT Black" panose="02070A03080606020203" pitchFamily="18" charset="0"/>
                <a:cs typeface="Andalus" pitchFamily="18" charset="-78"/>
              </a:rPr>
              <a:t> </a:t>
            </a:r>
            <a:endParaRPr lang="en-US" sz="7200" b="1" i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odoni MT Black" panose="02070A030806060202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60D49B-4FCD-4A3C-878F-C3E17CBE1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8" y="745588"/>
            <a:ext cx="11887200" cy="611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08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59F791C-73E0-418F-9F27-566412C19A98}"/>
              </a:ext>
            </a:extLst>
          </p:cNvPr>
          <p:cNvSpPr txBox="1"/>
          <p:nvPr/>
        </p:nvSpPr>
        <p:spPr>
          <a:xfrm>
            <a:off x="3713228" y="35937"/>
            <a:ext cx="51775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i="1" u="sng" dirty="0">
                <a:latin typeface="Bodoni MT Black" panose="02070A03080606020203" pitchFamily="18" charset="0"/>
              </a:rPr>
              <a:t>Introducing: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FAF108-3587-4F1E-808E-949931200B21}"/>
              </a:ext>
            </a:extLst>
          </p:cNvPr>
          <p:cNvSpPr txBox="1"/>
          <p:nvPr/>
        </p:nvSpPr>
        <p:spPr>
          <a:xfrm>
            <a:off x="7138222" y="2543968"/>
            <a:ext cx="550863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Bodoni MT Black" panose="02070A03080606020203" pitchFamily="18" charset="0"/>
              </a:rPr>
              <a:t>Class: Eight</a:t>
            </a:r>
          </a:p>
          <a:p>
            <a:r>
              <a:rPr lang="en-US" sz="3200" b="1" i="1" dirty="0">
                <a:latin typeface="Bodoni MT Black" panose="02070A03080606020203" pitchFamily="18" charset="0"/>
              </a:rPr>
              <a:t>Subject: English for today</a:t>
            </a:r>
          </a:p>
          <a:p>
            <a:r>
              <a:rPr lang="en-US" sz="3200" b="1" i="1" dirty="0">
                <a:latin typeface="Bodoni MT Black" panose="02070A03080606020203" pitchFamily="18" charset="0"/>
              </a:rPr>
              <a:t>Unit: 09</a:t>
            </a:r>
          </a:p>
          <a:p>
            <a:r>
              <a:rPr lang="en-US" sz="3200" b="1" i="1" dirty="0">
                <a:latin typeface="Bodoni MT Black" panose="02070A03080606020203" pitchFamily="18" charset="0"/>
              </a:rPr>
              <a:t>Lesson: 03</a:t>
            </a:r>
          </a:p>
          <a:p>
            <a:r>
              <a:rPr lang="en-US" sz="3200" b="1" i="1" dirty="0">
                <a:latin typeface="Bodoni MT Black" panose="02070A03080606020203" pitchFamily="18" charset="0"/>
              </a:rPr>
              <a:t>Time: 50 Minutes</a:t>
            </a:r>
          </a:p>
          <a:p>
            <a:r>
              <a:rPr lang="en-US" sz="3200" b="1" i="1" dirty="0">
                <a:latin typeface="Bodoni MT Black" panose="02070A03080606020203" pitchFamily="18" charset="0"/>
              </a:rPr>
              <a:t>Date: 12-10-2019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639FA3-44F9-421D-928F-0DA6A41EC85A}"/>
              </a:ext>
            </a:extLst>
          </p:cNvPr>
          <p:cNvSpPr txBox="1"/>
          <p:nvPr/>
        </p:nvSpPr>
        <p:spPr>
          <a:xfrm>
            <a:off x="801858" y="2236192"/>
            <a:ext cx="633636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latin typeface="Bodoni MT Black" panose="02070A03080606020203" pitchFamily="18" charset="0"/>
              </a:rPr>
              <a:t>Md. Saiful Islam</a:t>
            </a:r>
          </a:p>
          <a:p>
            <a:r>
              <a:rPr lang="en-US" sz="3200" b="1" i="1" dirty="0">
                <a:latin typeface="Bodoni MT Black" panose="02070A03080606020203" pitchFamily="18" charset="0"/>
              </a:rPr>
              <a:t>Assistant Teacher (English)</a:t>
            </a:r>
          </a:p>
          <a:p>
            <a:r>
              <a:rPr lang="en-US" sz="3200" b="1" i="1" dirty="0">
                <a:latin typeface="Bodoni MT Black" panose="02070A03080606020203" pitchFamily="18" charset="0"/>
              </a:rPr>
              <a:t>Bagbari </a:t>
            </a:r>
            <a:r>
              <a:rPr lang="en-US" sz="3200" b="1" i="1" dirty="0" err="1">
                <a:latin typeface="Bodoni MT Black" panose="02070A03080606020203" pitchFamily="18" charset="0"/>
              </a:rPr>
              <a:t>Chowbaria</a:t>
            </a:r>
            <a:r>
              <a:rPr lang="en-US" sz="3200" b="1" i="1" dirty="0">
                <a:latin typeface="Bodoni MT Black" panose="02070A03080606020203" pitchFamily="18" charset="0"/>
              </a:rPr>
              <a:t> High School,</a:t>
            </a:r>
          </a:p>
          <a:p>
            <a:r>
              <a:rPr lang="en-US" sz="3200" b="1" i="1" dirty="0">
                <a:latin typeface="Bodoni MT Black" panose="02070A03080606020203" pitchFamily="18" charset="0"/>
              </a:rPr>
              <a:t>Tangail </a:t>
            </a:r>
            <a:r>
              <a:rPr lang="en-US" sz="3200" b="1" i="1" dirty="0" err="1">
                <a:latin typeface="Bodoni MT Black" panose="02070A03080606020203" pitchFamily="18" charset="0"/>
              </a:rPr>
              <a:t>Sadar</a:t>
            </a:r>
            <a:r>
              <a:rPr lang="en-US" sz="3200" b="1" i="1" dirty="0">
                <a:latin typeface="Bodoni MT Black" panose="02070A03080606020203" pitchFamily="18" charset="0"/>
              </a:rPr>
              <a:t>, Tangail</a:t>
            </a:r>
          </a:p>
          <a:p>
            <a:r>
              <a:rPr lang="en-US" sz="3200" b="1" i="1" dirty="0">
                <a:latin typeface="Bodoni MT Black" panose="02070A03080606020203" pitchFamily="18" charset="0"/>
              </a:rPr>
              <a:t>E-mail: hridoy9555@gmail.com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36E9B1-624C-4F57-A439-8C9255D1D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052" y="866518"/>
            <a:ext cx="1462013" cy="13696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15915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382A8E2-33E6-4FAA-B4C6-A8BE9D10E04D}"/>
              </a:ext>
            </a:extLst>
          </p:cNvPr>
          <p:cNvSpPr txBox="1"/>
          <p:nvPr/>
        </p:nvSpPr>
        <p:spPr>
          <a:xfrm>
            <a:off x="513470" y="5720089"/>
            <a:ext cx="1130339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Bodoni MT Black" panose="02070A03080606020203" pitchFamily="18" charset="0"/>
                <a:cs typeface="Andalus" pitchFamily="18" charset="-78"/>
              </a:rPr>
              <a:t>The TGV of France’s high speed rail service.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B8D89A-BF69-4C20-8FE2-2E99CD9DAF90}"/>
              </a:ext>
            </a:extLst>
          </p:cNvPr>
          <p:cNvSpPr txBox="1"/>
          <p:nvPr/>
        </p:nvSpPr>
        <p:spPr>
          <a:xfrm>
            <a:off x="1505244" y="-18366"/>
            <a:ext cx="7751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latin typeface="Bodoni MT Black" panose="02070A03080606020203" pitchFamily="18" charset="0"/>
              </a:rPr>
              <a:t>What is the picture about?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DF4445B-71B5-4D68-B02A-57054C9ECC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89520"/>
            <a:ext cx="11512061" cy="49200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4376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596F0D6-C3DF-4F9E-AF0D-A5975A0801D8}"/>
              </a:ext>
            </a:extLst>
          </p:cNvPr>
          <p:cNvSpPr txBox="1"/>
          <p:nvPr/>
        </p:nvSpPr>
        <p:spPr>
          <a:xfrm>
            <a:off x="1729154" y="-39131"/>
            <a:ext cx="8555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>
                <a:latin typeface="Bodoni MT Black" panose="02070A03080606020203" pitchFamily="18" charset="0"/>
              </a:rPr>
              <a:t>What is the picture about?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D1653F-204C-46E8-80BC-1F31190C2596}"/>
              </a:ext>
            </a:extLst>
          </p:cNvPr>
          <p:cNvSpPr txBox="1"/>
          <p:nvPr/>
        </p:nvSpPr>
        <p:spPr>
          <a:xfrm>
            <a:off x="825304" y="5873023"/>
            <a:ext cx="9459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>
                <a:latin typeface="Bodoni MT Black" panose="02070A03080606020203" pitchFamily="18" charset="0"/>
              </a:rPr>
              <a:t>The Bullet Train of Japan.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AE49CD-56DB-4353-A925-F33338DFD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55" y="793376"/>
            <a:ext cx="11212490" cy="501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7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  <a:extLst>
              <a:ext uri="{FF2B5EF4-FFF2-40B4-BE49-F238E27FC236}">
                <a16:creationId xmlns:a16="http://schemas.microsoft.com/office/drawing/2014/main" id="{85E73A8B-50A3-4AA1-B9D0-0CF2D75AF5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6625451"/>
              </p:ext>
            </p:extLst>
          </p:nvPr>
        </p:nvGraphicFramePr>
        <p:xfrm>
          <a:off x="3875088" y="3182938"/>
          <a:ext cx="444182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0" name="Packager Shell Object" showAsIcon="1" r:id="rId4" imgW="4442400" imgH="488520" progId="Package">
                  <p:embed/>
                </p:oleObj>
              </mc:Choice>
              <mc:Fallback>
                <p:oleObj name="Packager Shell Object" showAsIcon="1" r:id="rId4" imgW="4442400" imgH="48852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75088" y="3182938"/>
                        <a:ext cx="4441825" cy="488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EFD821A-1863-4880-8BD1-D6A97C52DD95}"/>
              </a:ext>
            </a:extLst>
          </p:cNvPr>
          <p:cNvSpPr txBox="1"/>
          <p:nvPr/>
        </p:nvSpPr>
        <p:spPr>
          <a:xfrm>
            <a:off x="1674055" y="961960"/>
            <a:ext cx="81733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>
                <a:solidFill>
                  <a:srgbClr val="FFC000"/>
                </a:solidFill>
                <a:latin typeface="Bodoni MT Black" panose="02070A03080606020203" pitchFamily="18" charset="0"/>
              </a:rPr>
              <a:t>Let’s enjoy the video</a:t>
            </a:r>
          </a:p>
        </p:txBody>
      </p:sp>
    </p:spTree>
    <p:extLst>
      <p:ext uri="{BB962C8B-B14F-4D97-AF65-F5344CB8AC3E}">
        <p14:creationId xmlns:p14="http://schemas.microsoft.com/office/powerpoint/2010/main" val="296397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EEBC7E4-3693-43D2-98C7-488ABEF2B519}"/>
              </a:ext>
            </a:extLst>
          </p:cNvPr>
          <p:cNvSpPr txBox="1"/>
          <p:nvPr/>
        </p:nvSpPr>
        <p:spPr>
          <a:xfrm>
            <a:off x="1589649" y="-120684"/>
            <a:ext cx="93128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i="1" dirty="0">
                <a:solidFill>
                  <a:srgbClr val="0070C0"/>
                </a:solidFill>
                <a:latin typeface="Bodoni MT Black" panose="02070A03080606020203" pitchFamily="18" charset="0"/>
              </a:rPr>
              <a:t>Lesson declaration: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B8A984-6CEA-4D59-9BB0-2FFAF44F2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35" y="854440"/>
            <a:ext cx="11830929" cy="50966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BE0614-6391-4DEC-83F5-C9B9C718607B}"/>
              </a:ext>
            </a:extLst>
          </p:cNvPr>
          <p:cNvSpPr txBox="1"/>
          <p:nvPr/>
        </p:nvSpPr>
        <p:spPr>
          <a:xfrm>
            <a:off x="1768781" y="6088559"/>
            <a:ext cx="89545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>
                <a:solidFill>
                  <a:srgbClr val="0070C0"/>
                </a:solidFill>
                <a:latin typeface="Bodoni MT Black" panose="02070A03080606020203" pitchFamily="18" charset="0"/>
              </a:rPr>
              <a:t>The fastest Wheel on earth. </a:t>
            </a:r>
          </a:p>
        </p:txBody>
      </p:sp>
    </p:spTree>
    <p:extLst>
      <p:ext uri="{BB962C8B-B14F-4D97-AF65-F5344CB8AC3E}">
        <p14:creationId xmlns:p14="http://schemas.microsoft.com/office/powerpoint/2010/main" val="11754966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9151" y="1752600"/>
            <a:ext cx="1122601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solidFill>
                  <a:srgbClr val="00B05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After finishing the lesson learners will be able to</a:t>
            </a:r>
            <a:r>
              <a:rPr lang="en-US" sz="2800" b="1" i="1" dirty="0">
                <a:solidFill>
                  <a:srgbClr val="00B05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-</a:t>
            </a:r>
          </a:p>
          <a:p>
            <a:r>
              <a:rPr lang="en-US" sz="28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1.</a:t>
            </a:r>
            <a:r>
              <a:rPr lang="bn-BD" sz="2800" b="1" i="1" dirty="0">
                <a:latin typeface="Bodoni MT Black" panose="02070A03080606020203" pitchFamily="18" charset="0"/>
              </a:rPr>
              <a:t> </a:t>
            </a:r>
            <a:r>
              <a:rPr lang="en-US" sz="2800" b="1" i="1" dirty="0">
                <a:latin typeface="Bodoni MT Black" panose="02070A03080606020203" pitchFamily="18" charset="0"/>
              </a:rPr>
              <a:t> </a:t>
            </a:r>
            <a:r>
              <a:rPr lang="en-US" sz="28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Answer the questions.</a:t>
            </a:r>
            <a:endParaRPr lang="bn-BD" sz="2800" b="1" i="1" dirty="0">
              <a:latin typeface="Bodoni MT Black" panose="02070A03080606020203" pitchFamily="18" charset="0"/>
            </a:endParaRPr>
          </a:p>
          <a:p>
            <a:r>
              <a:rPr lang="bn-BD" sz="2800" b="1" i="1" dirty="0">
                <a:latin typeface="Bodoni MT Black" panose="02070A03080606020203" pitchFamily="18" charset="0"/>
              </a:rPr>
              <a:t>2.</a:t>
            </a:r>
            <a:r>
              <a:rPr lang="en-US" sz="28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  Write a paragraph.</a:t>
            </a:r>
            <a:endParaRPr lang="bn-BD" sz="2800" b="1" i="1" dirty="0">
              <a:latin typeface="Bodoni MT Black" panose="02070A03080606020203" pitchFamily="18" charset="0"/>
            </a:endParaRPr>
          </a:p>
          <a:p>
            <a:r>
              <a:rPr lang="bn-BD" sz="2800" b="1" i="1" dirty="0">
                <a:latin typeface="Bodoni MT Black" panose="02070A03080606020203" pitchFamily="18" charset="0"/>
              </a:rPr>
              <a:t>3</a:t>
            </a:r>
            <a:r>
              <a:rPr lang="en-US" sz="2800" b="1" i="1" dirty="0">
                <a:latin typeface="Bodoni MT Black" panose="02070A03080606020203" pitchFamily="18" charset="0"/>
              </a:rPr>
              <a:t>.  Information transfer</a:t>
            </a:r>
            <a:r>
              <a:rPr lang="en-US" sz="28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buFontTx/>
              <a:buAutoNum type="arabicPeriod" startAt="4"/>
            </a:pPr>
            <a:r>
              <a:rPr lang="en-US" sz="28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Say true or false.</a:t>
            </a:r>
          </a:p>
          <a:p>
            <a:pPr marL="514350" indent="-514350">
              <a:buFontTx/>
              <a:buAutoNum type="arabicPeriod" startAt="4"/>
            </a:pPr>
            <a:r>
              <a:rPr lang="en-US" sz="28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Write a letter about train journey.</a:t>
            </a:r>
          </a:p>
          <a:p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AD2169-1135-4C6A-8EA0-BF406C690D63}"/>
              </a:ext>
            </a:extLst>
          </p:cNvPr>
          <p:cNvSpPr txBox="1"/>
          <p:nvPr/>
        </p:nvSpPr>
        <p:spPr>
          <a:xfrm>
            <a:off x="604909" y="-3691"/>
            <a:ext cx="106070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i="1" dirty="0">
                <a:solidFill>
                  <a:srgbClr val="FF0000"/>
                </a:solidFill>
                <a:latin typeface="Bodoni MT Black" panose="02070A03080606020203" pitchFamily="18" charset="0"/>
              </a:rPr>
              <a:t>Learning outcomes:</a:t>
            </a:r>
          </a:p>
        </p:txBody>
      </p:sp>
    </p:spTree>
    <p:extLst>
      <p:ext uri="{BB962C8B-B14F-4D97-AF65-F5344CB8AC3E}">
        <p14:creationId xmlns:p14="http://schemas.microsoft.com/office/powerpoint/2010/main" val="192965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D281FF3-5417-4B59-B3A8-B50E52AE88B8}"/>
              </a:ext>
            </a:extLst>
          </p:cNvPr>
          <p:cNvSpPr txBox="1"/>
          <p:nvPr/>
        </p:nvSpPr>
        <p:spPr>
          <a:xfrm>
            <a:off x="1313042" y="-132623"/>
            <a:ext cx="95659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>
                <a:latin typeface="Bodoni MT Black" panose="02070A03080606020203" pitchFamily="18" charset="0"/>
              </a:rPr>
              <a:t>What is the picture about?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E1300E-A816-435C-A634-2679BA64F23E}"/>
              </a:ext>
            </a:extLst>
          </p:cNvPr>
          <p:cNvSpPr txBox="1"/>
          <p:nvPr/>
        </p:nvSpPr>
        <p:spPr>
          <a:xfrm>
            <a:off x="238548" y="6056356"/>
            <a:ext cx="116190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>
                <a:latin typeface="Bodoni MT Black" panose="02070A03080606020203" pitchFamily="18" charset="0"/>
              </a:rPr>
              <a:t>The High- speed Rail service of China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EE9723-5F87-43F0-A46C-199B0BF550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48" y="569626"/>
            <a:ext cx="11828534" cy="565129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539285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3D0823-8389-456D-8B91-2ADEDDC99390}"/>
              </a:ext>
            </a:extLst>
          </p:cNvPr>
          <p:cNvSpPr txBox="1"/>
          <p:nvPr/>
        </p:nvSpPr>
        <p:spPr>
          <a:xfrm>
            <a:off x="1836177" y="-288114"/>
            <a:ext cx="78774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>
                <a:latin typeface="Bodoni MT Black" panose="02070A03080606020203" pitchFamily="18" charset="0"/>
              </a:rPr>
              <a:t>Look at the picture.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EBBBF9-331D-4EB9-9AD5-83272AC016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5" y="635216"/>
            <a:ext cx="11980985" cy="6095368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251278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2F06CE1-7DF0-4279-BBF7-DC5097A8E922}"/>
              </a:ext>
            </a:extLst>
          </p:cNvPr>
          <p:cNvSpPr txBox="1"/>
          <p:nvPr/>
        </p:nvSpPr>
        <p:spPr>
          <a:xfrm>
            <a:off x="5582529" y="372793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A3C3A7-EC38-4BDE-9F4E-8AADF893456A}"/>
              </a:ext>
            </a:extLst>
          </p:cNvPr>
          <p:cNvSpPr txBox="1"/>
          <p:nvPr/>
        </p:nvSpPr>
        <p:spPr>
          <a:xfrm>
            <a:off x="5582529" y="372793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C20F77-C467-4E20-A203-BEBB95586351}"/>
              </a:ext>
            </a:extLst>
          </p:cNvPr>
          <p:cNvSpPr txBox="1"/>
          <p:nvPr/>
        </p:nvSpPr>
        <p:spPr>
          <a:xfrm>
            <a:off x="1730326" y="-8710"/>
            <a:ext cx="7258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>
                <a:solidFill>
                  <a:srgbClr val="FFC000"/>
                </a:solidFill>
                <a:latin typeface="Bodoni MT Black" panose="02070A03080606020203" pitchFamily="18" charset="0"/>
              </a:rPr>
              <a:t>Standard reading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9F3E58-292C-46DA-8FBE-66E6EE61F1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08" y="914620"/>
            <a:ext cx="11816863" cy="594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943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66810C0-6977-44D1-B554-3B163A7EFD74}"/>
              </a:ext>
            </a:extLst>
          </p:cNvPr>
          <p:cNvSpPr/>
          <p:nvPr/>
        </p:nvSpPr>
        <p:spPr>
          <a:xfrm>
            <a:off x="1" y="625163"/>
            <a:ext cx="12192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FontTx/>
              <a:buAutoNum type="arabicPeriod"/>
            </a:pPr>
            <a:r>
              <a:rPr lang="en-US" sz="28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What is TGV?</a:t>
            </a:r>
          </a:p>
          <a:p>
            <a:pPr marL="742950" indent="-742950">
              <a:buAutoNum type="arabicPeriod"/>
            </a:pPr>
            <a:r>
              <a:rPr lang="en-US" sz="28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When did the Bullet Train start her operation?</a:t>
            </a:r>
          </a:p>
          <a:p>
            <a:pPr marL="742950" indent="-742950">
              <a:buAutoNum type="arabicPeriod"/>
            </a:pPr>
            <a:r>
              <a:rPr lang="en-US" sz="28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What is the fastest conventional wheeled train?</a:t>
            </a:r>
          </a:p>
          <a:p>
            <a:endParaRPr lang="en-US" sz="2800" b="1" i="1" dirty="0">
              <a:latin typeface="Bodoni MT Black" panose="02070A03080606020203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A2BB19-6B22-42F4-9D7F-041708B1FE08}"/>
              </a:ext>
            </a:extLst>
          </p:cNvPr>
          <p:cNvSpPr txBox="1"/>
          <p:nvPr/>
        </p:nvSpPr>
        <p:spPr>
          <a:xfrm>
            <a:off x="2560320" y="-98474"/>
            <a:ext cx="57255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>
                <a:latin typeface="Bodoni MT Black" panose="02070A03080606020203" pitchFamily="18" charset="0"/>
              </a:rPr>
              <a:t>Individual work: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6F9672-D7C6-42EA-A294-F4ABECE68B92}"/>
              </a:ext>
            </a:extLst>
          </p:cNvPr>
          <p:cNvSpPr txBox="1"/>
          <p:nvPr/>
        </p:nvSpPr>
        <p:spPr>
          <a:xfrm>
            <a:off x="264941" y="2922563"/>
            <a:ext cx="116621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latin typeface="Bodoni MT Black" panose="02070A03080606020203" pitchFamily="18" charset="0"/>
              </a:rPr>
              <a:t>Answers:</a:t>
            </a:r>
          </a:p>
          <a:p>
            <a:r>
              <a:rPr lang="en-US" sz="2800" b="1" i="1" dirty="0">
                <a:latin typeface="Bodoni MT Black" panose="02070A03080606020203" pitchFamily="18" charset="0"/>
              </a:rPr>
              <a:t>(1) The TGV is the high speed train service of France.</a:t>
            </a:r>
          </a:p>
          <a:p>
            <a:r>
              <a:rPr lang="en-US" sz="2800" b="1" i="1" dirty="0">
                <a:latin typeface="Bodoni MT Black" panose="02070A03080606020203" pitchFamily="18" charset="0"/>
              </a:rPr>
              <a:t>(2) The Bullet Train started her operation in 1964.</a:t>
            </a:r>
          </a:p>
          <a:p>
            <a:r>
              <a:rPr lang="en-US" sz="2800" b="1" i="1" dirty="0">
                <a:latin typeface="Bodoni MT Black" panose="02070A03080606020203" pitchFamily="18" charset="0"/>
              </a:rPr>
              <a:t>(3) A TGV is the fastest conventional wheeled train.</a:t>
            </a:r>
          </a:p>
        </p:txBody>
      </p:sp>
    </p:spTree>
    <p:extLst>
      <p:ext uri="{BB962C8B-B14F-4D97-AF65-F5344CB8AC3E}">
        <p14:creationId xmlns:p14="http://schemas.microsoft.com/office/powerpoint/2010/main" val="288156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Right 3">
            <a:extLst>
              <a:ext uri="{FF2B5EF4-FFF2-40B4-BE49-F238E27FC236}">
                <a16:creationId xmlns:a16="http://schemas.microsoft.com/office/drawing/2014/main" id="{0C404DD7-D172-4D22-8933-68AACDA92226}"/>
              </a:ext>
            </a:extLst>
          </p:cNvPr>
          <p:cNvSpPr/>
          <p:nvPr/>
        </p:nvSpPr>
        <p:spPr>
          <a:xfrm>
            <a:off x="3324226" y="152400"/>
            <a:ext cx="5895975" cy="14478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i="1" dirty="0">
                <a:solidFill>
                  <a:srgbClr val="FFFFFF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Peer work</a:t>
            </a:r>
          </a:p>
        </p:txBody>
      </p:sp>
      <p:sp>
        <p:nvSpPr>
          <p:cNvPr id="2" name="Callout: Right Arrow 1">
            <a:extLst>
              <a:ext uri="{FF2B5EF4-FFF2-40B4-BE49-F238E27FC236}">
                <a16:creationId xmlns:a16="http://schemas.microsoft.com/office/drawing/2014/main" id="{BA2BAFCD-7E59-4CCF-8D19-658BAF3BACBD}"/>
              </a:ext>
            </a:extLst>
          </p:cNvPr>
          <p:cNvSpPr/>
          <p:nvPr/>
        </p:nvSpPr>
        <p:spPr>
          <a:xfrm>
            <a:off x="3324225" y="2625451"/>
            <a:ext cx="6457950" cy="2937149"/>
          </a:xfrm>
          <a:prstGeom prst="right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rgbClr val="00206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Write a letter to your friend abut the first experience of your train journey.</a:t>
            </a:r>
          </a:p>
        </p:txBody>
      </p:sp>
    </p:spTree>
    <p:extLst>
      <p:ext uri="{BB962C8B-B14F-4D97-AF65-F5344CB8AC3E}">
        <p14:creationId xmlns:p14="http://schemas.microsoft.com/office/powerpoint/2010/main" val="304900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708557"/>
              </p:ext>
            </p:extLst>
          </p:nvPr>
        </p:nvGraphicFramePr>
        <p:xfrm>
          <a:off x="42203" y="1779518"/>
          <a:ext cx="12309231" cy="5294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68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4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44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44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744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44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67066"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chemeClr val="tx1"/>
                          </a:solidFill>
                          <a:latin typeface="Bodoni MT Black" panose="02070A03080606020203" pitchFamily="18" charset="0"/>
                        </a:rPr>
                        <a:t>Name of the country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chemeClr val="tx1"/>
                          </a:solidFill>
                          <a:latin typeface="Bodoni MT Black" panose="02070A03080606020203" pitchFamily="18" charset="0"/>
                        </a:rPr>
                        <a:t>Name of the train/ train network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chemeClr val="tx1"/>
                          </a:solidFill>
                          <a:latin typeface="Bodoni MT Black" panose="02070A03080606020203" pitchFamily="18" charset="0"/>
                        </a:rPr>
                        <a:t>Year of introduction/ start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chemeClr val="tx1"/>
                          </a:solidFill>
                          <a:latin typeface="Bodoni MT Black" panose="02070A03080606020203" pitchFamily="18" charset="0"/>
                        </a:rPr>
                        <a:t>Top speed of conventional train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chemeClr val="tx1"/>
                          </a:solidFill>
                          <a:latin typeface="Bodoni MT Black" panose="02070A03080606020203" pitchFamily="18" charset="0"/>
                        </a:rPr>
                        <a:t>Top speed of unconventional train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chemeClr val="tx1"/>
                          </a:solidFill>
                          <a:latin typeface="Bodoni MT Black" panose="02070A03080606020203" pitchFamily="18" charset="0"/>
                        </a:rPr>
                        <a:t>Holds world record for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8483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Bodoni MT Black" panose="02070A03080606020203" pitchFamily="18" charset="0"/>
                        </a:rPr>
                        <a:t>France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i="1" dirty="0">
                          <a:latin typeface="Bodoni MT Black" panose="02070A03080606020203" pitchFamily="18" charset="0"/>
                        </a:rPr>
                        <a:t>The TGV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i="1" dirty="0">
                          <a:latin typeface="Bodoni MT Black" panose="02070A03080606020203" pitchFamily="18" charset="0"/>
                        </a:rPr>
                        <a:t>1970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i="1" dirty="0">
                          <a:latin typeface="Bodoni MT Black" panose="02070A03080606020203" pitchFamily="18" charset="0"/>
                        </a:rPr>
                        <a:t>320 km/h </a:t>
                      </a:r>
                    </a:p>
                    <a:p>
                      <a:r>
                        <a:rPr lang="en-US" sz="2000" b="1" i="1" dirty="0">
                          <a:latin typeface="Bodoni MT Black" panose="02070A03080606020203" pitchFamily="18" charset="0"/>
                        </a:rPr>
                        <a:t>(200 m/h)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i="1" dirty="0">
                          <a:latin typeface="Bodoni MT Black" panose="02070A03080606020203" pitchFamily="18" charset="0"/>
                        </a:rPr>
                        <a:t>574.8 km/h (357.2 m/h)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i="1" dirty="0">
                          <a:latin typeface="Bodoni MT Black" panose="02070A03080606020203" pitchFamily="18" charset="0"/>
                        </a:rPr>
                        <a:t>The fasted conventional wheeled train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8483">
                <a:tc>
                  <a:txBody>
                    <a:bodyPr/>
                    <a:lstStyle/>
                    <a:p>
                      <a:r>
                        <a:rPr lang="en-US" sz="2000" b="1" i="1" dirty="0">
                          <a:latin typeface="Bodoni MT Black" panose="02070A03080606020203" pitchFamily="18" charset="0"/>
                        </a:rPr>
                        <a:t>Japan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i="1" dirty="0">
                          <a:latin typeface="Bodoni MT Black" panose="02070A03080606020203" pitchFamily="18" charset="0"/>
                        </a:rPr>
                        <a:t>The Bullet train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i="1" dirty="0">
                          <a:latin typeface="Bodoni MT Black" panose="02070A03080606020203" pitchFamily="18" charset="0"/>
                        </a:rPr>
                        <a:t>1964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i="1" dirty="0">
                          <a:latin typeface="Bodoni MT Black" panose="02070A03080606020203" pitchFamily="18" charset="0"/>
                        </a:rPr>
                        <a:t>300 km/h (186 m/h)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i="1" dirty="0">
                          <a:latin typeface="Bodoni MT Black" panose="02070A03080606020203" pitchFamily="18" charset="0"/>
                        </a:rPr>
                        <a:t>581 km/h (361 mph)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i="1" dirty="0">
                          <a:latin typeface="Bodoni MT Black" panose="02070A03080606020203" pitchFamily="18" charset="0"/>
                        </a:rPr>
                        <a:t>Unconventional magnetic trainsets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7437">
                <a:tc>
                  <a:txBody>
                    <a:bodyPr/>
                    <a:lstStyle/>
                    <a:p>
                      <a:r>
                        <a:rPr lang="en-US" sz="2000" b="1" i="1" dirty="0">
                          <a:latin typeface="Bodoni MT Black" panose="02070A03080606020203" pitchFamily="18" charset="0"/>
                        </a:rPr>
                        <a:t>China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i="1" dirty="0">
                          <a:latin typeface="Bodoni MT Black" panose="02070A03080606020203" pitchFamily="18" charset="0"/>
                        </a:rPr>
                        <a:t>The</a:t>
                      </a:r>
                      <a:r>
                        <a:rPr lang="en-US" sz="2000" b="1" i="1" baseline="0" dirty="0">
                          <a:latin typeface="Bodoni MT Black" panose="02070A03080606020203" pitchFamily="18" charset="0"/>
                        </a:rPr>
                        <a:t> High speed rail / Harmony Express</a:t>
                      </a:r>
                      <a:endParaRPr lang="en-US" sz="2000" b="1" i="1" dirty="0">
                        <a:latin typeface="Bodoni MT Black" panose="02070A030806060202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i="1" dirty="0">
                          <a:latin typeface="Bodoni MT Black" panose="02070A03080606020203" pitchFamily="18" charset="0"/>
                        </a:rPr>
                        <a:t>2007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i="1" dirty="0">
                          <a:latin typeface="Bodoni MT Black" panose="02070A03080606020203" pitchFamily="18" charset="0"/>
                        </a:rPr>
                        <a:t>300 km/h (186</a:t>
                      </a:r>
                      <a:r>
                        <a:rPr lang="en-US" sz="2000" b="1" i="1" baseline="0" dirty="0">
                          <a:latin typeface="Bodoni MT Black" panose="02070A03080606020203" pitchFamily="18" charset="0"/>
                        </a:rPr>
                        <a:t> m/h)</a:t>
                      </a:r>
                      <a:endParaRPr lang="en-US" sz="2000" b="1" i="1" dirty="0">
                        <a:latin typeface="Bodoni MT Black" panose="02070A030806060202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i="1" dirty="0">
                          <a:latin typeface="Bodoni MT Black" panose="02070A03080606020203" pitchFamily="18" charset="0"/>
                        </a:rPr>
                        <a:t>487.3 km/h (303 mph</a:t>
                      </a:r>
                      <a:r>
                        <a:rPr lang="en-US" sz="2000" dirty="0">
                          <a:latin typeface="Bodoni MT Black" panose="02070A03080606020203" pitchFamily="18" charset="0"/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odoni MT Black" panose="02070A03080606020203" pitchFamily="18" charset="0"/>
                        </a:rPr>
                        <a:t>Unconventional magnetic trainsets</a:t>
                      </a:r>
                    </a:p>
                    <a:p>
                      <a:endParaRPr lang="en-US" sz="2000" dirty="0">
                        <a:latin typeface="Bodoni MT Black" panose="02070A03080606020203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20C67AE-FA37-4925-A187-BF0F6D2BB750}"/>
              </a:ext>
            </a:extLst>
          </p:cNvPr>
          <p:cNvSpPr txBox="1"/>
          <p:nvPr/>
        </p:nvSpPr>
        <p:spPr>
          <a:xfrm>
            <a:off x="288387" y="951314"/>
            <a:ext cx="118168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i="1" dirty="0">
                <a:latin typeface="Bodoni MT Black" panose="02070A03080606020203" pitchFamily="18" charset="0"/>
              </a:rPr>
              <a:t>C. Read the above text in section B again. Now, discuss with your partner to fill the blank slots in the following grid with the information about high-speed trains.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BB8F4D-5A48-46EB-98C2-0D529CE531BE}"/>
              </a:ext>
            </a:extLst>
          </p:cNvPr>
          <p:cNvSpPr txBox="1"/>
          <p:nvPr/>
        </p:nvSpPr>
        <p:spPr>
          <a:xfrm>
            <a:off x="2803161" y="-184667"/>
            <a:ext cx="58611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i="1" dirty="0">
                <a:latin typeface="Bodoni MT Black" panose="02070A03080606020203" pitchFamily="18" charset="0"/>
              </a:rPr>
              <a:t>Group Work</a:t>
            </a:r>
          </a:p>
        </p:txBody>
      </p:sp>
    </p:spTree>
    <p:extLst>
      <p:ext uri="{BB962C8B-B14F-4D97-AF65-F5344CB8AC3E}">
        <p14:creationId xmlns:p14="http://schemas.microsoft.com/office/powerpoint/2010/main" val="4234105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AFB304-39CA-415A-914D-8BB2C828FF56}"/>
              </a:ext>
            </a:extLst>
          </p:cNvPr>
          <p:cNvSpPr/>
          <p:nvPr/>
        </p:nvSpPr>
        <p:spPr>
          <a:xfrm>
            <a:off x="47469" y="211477"/>
            <a:ext cx="12097062" cy="68055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i="1" dirty="0">
                <a:solidFill>
                  <a:srgbClr val="FF000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Evaluation</a:t>
            </a:r>
          </a:p>
          <a:p>
            <a:r>
              <a:rPr lang="en-US" sz="3200" b="1" i="1" dirty="0">
                <a:solidFill>
                  <a:srgbClr val="FF000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Say whether the following sentences are true or false. If false give the right answer.</a:t>
            </a:r>
          </a:p>
          <a:p>
            <a:endParaRPr lang="en-US" sz="3200" b="1" dirty="0">
              <a:solidFill>
                <a:srgbClr val="FF0000"/>
              </a:solidFill>
              <a:latin typeface="Bodoni MT Black" panose="02070A03080606020203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lphaLcParenBoth"/>
            </a:pPr>
            <a:r>
              <a:rPr lang="en-US" sz="2400" b="1" dirty="0">
                <a:solidFill>
                  <a:schemeClr val="tx1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i="1" dirty="0">
                <a:solidFill>
                  <a:schemeClr val="tx1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The normal  speed of TGV is 200 m/h.     </a:t>
            </a:r>
          </a:p>
          <a:p>
            <a:pPr marL="342900" indent="-342900">
              <a:buAutoNum type="alphaLcParenBoth"/>
            </a:pPr>
            <a:r>
              <a:rPr lang="en-US" sz="2400" b="1" dirty="0">
                <a:solidFill>
                  <a:schemeClr val="tx1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>
                <a:solidFill>
                  <a:schemeClr val="tx1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The Bullet Train is an unconventional magnetic trainsets.</a:t>
            </a:r>
          </a:p>
          <a:p>
            <a:pPr marL="342900" indent="-342900">
              <a:buAutoNum type="alphaLcParenBoth"/>
            </a:pPr>
            <a:r>
              <a:rPr lang="en-US" sz="2400" b="1" dirty="0">
                <a:solidFill>
                  <a:schemeClr val="tx1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.</a:t>
            </a:r>
            <a:r>
              <a:rPr lang="en-US" sz="2400" b="1" i="1" dirty="0">
                <a:solidFill>
                  <a:schemeClr val="tx1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The High-speed Rail Service is the train service of China.   </a:t>
            </a:r>
          </a:p>
          <a:p>
            <a:r>
              <a:rPr lang="en-US" sz="2400" b="1" dirty="0">
                <a:solidFill>
                  <a:schemeClr val="tx1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 (d) </a:t>
            </a:r>
            <a:r>
              <a:rPr lang="en-US" sz="2400" b="1" i="1" dirty="0">
                <a:solidFill>
                  <a:schemeClr val="tx1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The highest speed of TGV is 520k/h.</a:t>
            </a:r>
          </a:p>
          <a:p>
            <a:r>
              <a:rPr lang="en-US" sz="2400" b="1" i="1" dirty="0">
                <a:solidFill>
                  <a:schemeClr val="tx1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 (e) China has set the world record of a speed 847 k/h.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027A78-1865-4552-A252-D58A128C6E2D}"/>
              </a:ext>
            </a:extLst>
          </p:cNvPr>
          <p:cNvSpPr txBox="1"/>
          <p:nvPr/>
        </p:nvSpPr>
        <p:spPr>
          <a:xfrm>
            <a:off x="7493260" y="3867462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atin typeface="Bodoni MT Black" panose="02070A03080606020203" pitchFamily="18" charset="0"/>
              </a:rPr>
              <a:t>True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ECB716-1D87-4921-BB8D-1480871E1533}"/>
              </a:ext>
            </a:extLst>
          </p:cNvPr>
          <p:cNvSpPr txBox="1"/>
          <p:nvPr/>
        </p:nvSpPr>
        <p:spPr>
          <a:xfrm>
            <a:off x="9705142" y="4327612"/>
            <a:ext cx="134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atin typeface="Bodoni MT Black" panose="02070A03080606020203" pitchFamily="18" charset="0"/>
              </a:rPr>
              <a:t>True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673283-0F9B-4CC4-87B5-CF3428E1DC7E}"/>
              </a:ext>
            </a:extLst>
          </p:cNvPr>
          <p:cNvSpPr txBox="1"/>
          <p:nvPr/>
        </p:nvSpPr>
        <p:spPr>
          <a:xfrm>
            <a:off x="9655175" y="4666794"/>
            <a:ext cx="134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atin typeface="Bodoni MT Black" panose="02070A03080606020203" pitchFamily="18" charset="0"/>
              </a:rPr>
              <a:t>True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DAE69C-C766-41FF-8CA1-31FC9B62094A}"/>
              </a:ext>
            </a:extLst>
          </p:cNvPr>
          <p:cNvSpPr txBox="1"/>
          <p:nvPr/>
        </p:nvSpPr>
        <p:spPr>
          <a:xfrm>
            <a:off x="9246010" y="5398496"/>
            <a:ext cx="2329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atin typeface="Bodoni MT Black" panose="02070A03080606020203" pitchFamily="18" charset="0"/>
              </a:rPr>
              <a:t>False. 487.3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1970D0-240E-43D9-85CD-EC699C87A13F}"/>
              </a:ext>
            </a:extLst>
          </p:cNvPr>
          <p:cNvSpPr txBox="1"/>
          <p:nvPr/>
        </p:nvSpPr>
        <p:spPr>
          <a:xfrm>
            <a:off x="6478874" y="4995062"/>
            <a:ext cx="2734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atin typeface="Bodoni MT Black" panose="02070A03080606020203" pitchFamily="18" charset="0"/>
              </a:rPr>
              <a:t>False. 574.8</a:t>
            </a:r>
          </a:p>
        </p:txBody>
      </p:sp>
    </p:spTree>
    <p:extLst>
      <p:ext uri="{BB962C8B-B14F-4D97-AF65-F5344CB8AC3E}">
        <p14:creationId xmlns:p14="http://schemas.microsoft.com/office/powerpoint/2010/main" val="221671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D51DDA-1845-41D3-9A85-EFECDA859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258"/>
            <a:ext cx="12192000" cy="67717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454794-9FAD-47F2-AC82-3D7489B2CFE5}"/>
              </a:ext>
            </a:extLst>
          </p:cNvPr>
          <p:cNvSpPr txBox="1"/>
          <p:nvPr/>
        </p:nvSpPr>
        <p:spPr>
          <a:xfrm>
            <a:off x="436098" y="86258"/>
            <a:ext cx="11324493" cy="2400657"/>
          </a:xfrm>
          <a:prstGeom prst="rect">
            <a:avLst/>
          </a:prstGeom>
          <a:blipFill>
            <a:blip/>
            <a:tile tx="0" ty="0" sx="100000" sy="100000" flip="none" algn="tl"/>
          </a:blip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6000" b="1" u="sng" dirty="0">
              <a:solidFill>
                <a:srgbClr val="002060"/>
              </a:solidFill>
            </a:endParaRPr>
          </a:p>
          <a:p>
            <a:pPr algn="ctr"/>
            <a:r>
              <a:rPr lang="bn-BD" sz="5400" i="1" dirty="0">
                <a:solidFill>
                  <a:srgbClr val="FF0000"/>
                </a:solidFill>
                <a:latin typeface="Bodoni MT Black" panose="02070A03080606020203" pitchFamily="18" charset="0"/>
              </a:rPr>
              <a:t>Home work </a:t>
            </a:r>
            <a:endParaRPr lang="en-US" sz="5400" i="1" dirty="0">
              <a:solidFill>
                <a:srgbClr val="FF0000"/>
              </a:solidFill>
              <a:latin typeface="Bodoni MT Black" panose="02070A03080606020203" pitchFamily="18" charset="0"/>
            </a:endParaRPr>
          </a:p>
          <a:p>
            <a:pPr algn="just"/>
            <a:r>
              <a:rPr lang="bn-BD" sz="3600" b="1" i="1" dirty="0">
                <a:solidFill>
                  <a:srgbClr val="FF0000"/>
                </a:solidFill>
                <a:latin typeface="Bodoni MT Black" panose="02070A03080606020203" pitchFamily="18" charset="0"/>
              </a:rPr>
              <a:t>Write</a:t>
            </a:r>
            <a:r>
              <a:rPr lang="en-US" sz="3600" b="1" i="1" dirty="0">
                <a:solidFill>
                  <a:srgbClr val="FF0000"/>
                </a:solidFill>
                <a:latin typeface="Bodoni MT Black" panose="02070A03080606020203" pitchFamily="18" charset="0"/>
              </a:rPr>
              <a:t> </a:t>
            </a:r>
            <a:r>
              <a:rPr lang="en-US" sz="3600" b="1" i="1" dirty="0">
                <a:solidFill>
                  <a:srgbClr val="FF000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a paragraph about journey by train.</a:t>
            </a:r>
            <a:endParaRPr lang="en-US" sz="3600" i="1" dirty="0">
              <a:solidFill>
                <a:srgbClr val="FF0000"/>
              </a:solidFill>
              <a:latin typeface="Bodoni MT Black" panose="02070A030806060202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87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799" y="0"/>
            <a:ext cx="853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i="1" dirty="0">
                <a:solidFill>
                  <a:srgbClr val="FFC000"/>
                </a:solidFill>
                <a:latin typeface="Andalus" pitchFamily="18" charset="-78"/>
                <a:cs typeface="Andalus" pitchFamily="18" charset="-78"/>
              </a:rPr>
              <a:t>T</a:t>
            </a:r>
            <a:r>
              <a:rPr lang="en-US" sz="5400" b="1" i="1" dirty="0">
                <a:solidFill>
                  <a:srgbClr val="FFC000"/>
                </a:solidFill>
                <a:latin typeface="Bodoni MT Black" panose="02070A03080606020203" pitchFamily="18" charset="0"/>
                <a:cs typeface="Andalus" pitchFamily="18" charset="-78"/>
              </a:rPr>
              <a:t>hank you very much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E72E23-C0BB-4F14-896C-DA9768F280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45" y="787790"/>
            <a:ext cx="11929404" cy="607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428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</TotalTime>
  <Words>497</Words>
  <Application>Microsoft Office PowerPoint</Application>
  <PresentationFormat>Widescreen</PresentationFormat>
  <Paragraphs>94</Paragraphs>
  <Slides>16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Andalus</vt:lpstr>
      <vt:lpstr>Arial</vt:lpstr>
      <vt:lpstr>Bodoni MT Black</vt:lpstr>
      <vt:lpstr>Calibri</vt:lpstr>
      <vt:lpstr>Calibri Light</vt:lpstr>
      <vt:lpstr>Tw Cen MT</vt:lpstr>
      <vt:lpstr>Droplet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395</cp:revision>
  <dcterms:created xsi:type="dcterms:W3CDTF">2019-08-16T11:01:47Z</dcterms:created>
  <dcterms:modified xsi:type="dcterms:W3CDTF">2019-10-28T17:09:11Z</dcterms:modified>
</cp:coreProperties>
</file>