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0" r:id="rId17"/>
    <p:sldId id="271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D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AC2D5-6B36-4373-AF92-29B44A12A79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274E4-374D-4C26-965B-610872FC3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01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 ,সহকারী শিক্ষক, ০১৭১৫২৯৫৯৫৪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5846150-825F-47C4-A386-A31C3248A49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 ,সহকারী শিক্ষক, ০১৭১৫২৯৫৯৫৪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B5846150-825F-47C4-A386-A31C3248A49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 ,সহকারী শিক্ষক, ০১৭১৫২৯৫৯৫৪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5846150-825F-47C4-A386-A31C3248A49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r>
              <a:rPr lang="en-US" smtClean="0"/>
              <a:t>২৪/০৯/২০১৯ইং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 ,সহকারী শিক্ষক, ০১৭১৫২৯৫৯৫৪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46150-825F-47C4-A386-A31C3248A49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r>
              <a:rPr lang="as-IN" smtClean="0"/>
              <a:t>মোহাম্মদ আতাউর রহমান সিদ্দিকী ,সহকারী শিক্ষক, ০১৭১৫২৯৫৯৫৪</a:t>
            </a: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B5846150-825F-47C4-A386-A31C3248A491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 ,সহকারী শিক্ষক, ০১৭১৫২৯৫৯৫৪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B5846150-825F-47C4-A386-A31C3248A4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মোহাম্মদ</a:t>
            </a:r>
            <a:r>
              <a:rPr lang="en-US" dirty="0" smtClean="0"/>
              <a:t> </a:t>
            </a:r>
            <a:r>
              <a:rPr lang="en-US" dirty="0" err="1" smtClean="0"/>
              <a:t>আতাউর</a:t>
            </a:r>
            <a:r>
              <a:rPr lang="en-US" dirty="0" smtClean="0"/>
              <a:t> </a:t>
            </a:r>
            <a:r>
              <a:rPr lang="en-US" dirty="0" err="1" smtClean="0"/>
              <a:t>রহমান</a:t>
            </a:r>
            <a:r>
              <a:rPr lang="en-US" dirty="0" smtClean="0"/>
              <a:t> </a:t>
            </a:r>
            <a:r>
              <a:rPr lang="en-US" dirty="0" err="1" smtClean="0"/>
              <a:t>সিদ্দিকী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, ০১৭১৫২৯৫৯৫৪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846150-825F-47C4-A386-A31C3248A49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5846150-825F-47C4-A386-A31C3248A491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r>
              <a:rPr lang="as-IN" smtClean="0"/>
              <a:t>মোহাম্মদ আতাউর রহমান সিদ্দিকী ,সহকারী শিক্ষক, ০১৭১৫২৯৫৯৫৪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B5846150-825F-47C4-A386-A31C3248A49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r>
              <a:rPr lang="en-US" smtClean="0"/>
              <a:t>২৪/০৯/২০১৯ইং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r>
              <a:rPr lang="as-IN" smtClean="0"/>
              <a:t>মোহাম্মদ আতাউর রহমান সিদ্দিকী ,সহকারী শিক্ষক, ০১৭১৫২৯৫৯৫৪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 ,সহকারী শিক্ষক, ০১৭১৫২৯৫৯৫৪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46150-825F-47C4-A386-A31C3248A49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B5846150-825F-47C4-A386-A31C3248A49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 ,সহকারী শিক্ষক, ০১৭১৫২৯৫৯৫৪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r>
              <a:rPr lang="as-IN" smtClean="0"/>
              <a:t>মোহাম্মদ আতাউর রহমান সিদ্দিকী ,সহকারী শিক্ষক, ০১৭১৫২৯৫৯৫৪</a:t>
            </a: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Md Tarek Hasan, Bochaganj, Dinajpur. Mobile: 01717948894</a:t>
            </a: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0" name="Frame 19">
            <a:extLst>
              <a:ext uri="{FF2B5EF4-FFF2-40B4-BE49-F238E27FC236}">
                <a16:creationId xmlns="" xmlns:a16="http://schemas.microsoft.com/office/drawing/2014/main" id="{3018FE71-459B-4ADE-94D9-D5EC258C143C}"/>
              </a:ext>
            </a:extLst>
          </p:cNvPr>
          <p:cNvSpPr/>
          <p:nvPr userDrawn="1"/>
        </p:nvSpPr>
        <p:spPr>
          <a:xfrm>
            <a:off x="0" y="0"/>
            <a:ext cx="12192000" cy="6839042"/>
          </a:xfrm>
          <a:prstGeom prst="frame">
            <a:avLst>
              <a:gd name="adj1" fmla="val 2950"/>
            </a:avLst>
          </a:prstGeom>
          <a:solidFill>
            <a:schemeClr val="bg1">
              <a:lumMod val="65000"/>
            </a:schemeClr>
          </a:solidFill>
          <a:ln w="76200"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08C1E0DB-B4EF-4C90-B8CF-713FFD488C3E}"/>
              </a:ext>
            </a:extLst>
          </p:cNvPr>
          <p:cNvSpPr/>
          <p:nvPr userDrawn="1"/>
        </p:nvSpPr>
        <p:spPr>
          <a:xfrm>
            <a:off x="222071" y="235135"/>
            <a:ext cx="11743508" cy="63431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openxmlformats.org/officeDocument/2006/relationships/image" Target="../media/image24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53114" y="595311"/>
            <a:ext cx="11123321" cy="5600039"/>
            <a:chOff x="653114" y="595311"/>
            <a:chExt cx="11123321" cy="5600039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32657CB4-B3FB-4D36-9FB8-51377050B7F1}"/>
                </a:ext>
              </a:extLst>
            </p:cNvPr>
            <p:cNvSpPr txBox="1"/>
            <p:nvPr/>
          </p:nvSpPr>
          <p:spPr>
            <a:xfrm>
              <a:off x="1452094" y="595311"/>
              <a:ext cx="100143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bn-IN" sz="6000" b="1" dirty="0" smtClean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আজকের </a:t>
              </a:r>
              <a:r>
                <a:rPr lang="bn-IN" sz="6000" b="1" dirty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পাঠে সবাইকে স্বাগ</a:t>
              </a:r>
              <a:r>
                <a:rPr lang="en-US" sz="6000" b="1" dirty="0" err="1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তম</a:t>
              </a:r>
              <a:endParaRPr lang="en-US" sz="6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026" name="Picture 2" descr="C:\Users\User\Pictures\1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114" y="1378014"/>
              <a:ext cx="2378067" cy="4722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4AEE3B9C-9920-4FAF-AA48-096189177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1704" y="1469719"/>
              <a:ext cx="5686828" cy="4195762"/>
            </a:xfrm>
            <a:prstGeom prst="rect">
              <a:avLst/>
            </a:prstGeom>
          </p:spPr>
        </p:pic>
        <p:pic>
          <p:nvPicPr>
            <p:cNvPr id="11" name="Picture 2" descr="C:\Users\User\Pictures\1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8368" y="1473188"/>
              <a:ext cx="2378067" cy="4722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42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54DB581C-740D-43E0-AE5C-773CE398F748}"/>
              </a:ext>
            </a:extLst>
          </p:cNvPr>
          <p:cNvGrpSpPr/>
          <p:nvPr/>
        </p:nvGrpSpPr>
        <p:grpSpPr>
          <a:xfrm>
            <a:off x="6056748" y="1342410"/>
            <a:ext cx="170819" cy="4759464"/>
            <a:chOff x="6270020" y="1097289"/>
            <a:chExt cx="429045" cy="5236142"/>
          </a:xfrm>
          <a:solidFill>
            <a:schemeClr val="bg1">
              <a:lumMod val="75000"/>
            </a:schemeClr>
          </a:solidFill>
        </p:grpSpPr>
        <p:sp>
          <p:nvSpPr>
            <p:cNvPr id="8" name="Isosceles Triangle 7">
              <a:extLst>
                <a:ext uri="{FF2B5EF4-FFF2-40B4-BE49-F238E27FC236}">
                  <a16:creationId xmlns="" xmlns:a16="http://schemas.microsoft.com/office/drawing/2014/main" id="{EAC4F515-7BA1-4C32-B2D3-0B63BF091781}"/>
                </a:ext>
              </a:extLst>
            </p:cNvPr>
            <p:cNvSpPr/>
            <p:nvPr/>
          </p:nvSpPr>
          <p:spPr>
            <a:xfrm>
              <a:off x="6270021" y="5306519"/>
              <a:ext cx="427315" cy="1026912"/>
            </a:xfrm>
            <a:prstGeom prst="triangle">
              <a:avLst>
                <a:gd name="adj" fmla="val 47030"/>
              </a:avLst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="" xmlns:a16="http://schemas.microsoft.com/office/drawing/2014/main" id="{8874A97B-743B-4208-A0E1-4DC2FC856C00}"/>
                </a:ext>
              </a:extLst>
            </p:cNvPr>
            <p:cNvSpPr/>
            <p:nvPr/>
          </p:nvSpPr>
          <p:spPr>
            <a:xfrm>
              <a:off x="6270021" y="4245392"/>
              <a:ext cx="427315" cy="1026912"/>
            </a:xfrm>
            <a:prstGeom prst="triangle">
              <a:avLst>
                <a:gd name="adj" fmla="val 47030"/>
              </a:avLst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Isosceles Triangle 9">
              <a:extLst>
                <a:ext uri="{FF2B5EF4-FFF2-40B4-BE49-F238E27FC236}">
                  <a16:creationId xmlns="" xmlns:a16="http://schemas.microsoft.com/office/drawing/2014/main" id="{89E0068B-1346-4B1D-96E6-6C5BFC62DBCD}"/>
                </a:ext>
              </a:extLst>
            </p:cNvPr>
            <p:cNvSpPr/>
            <p:nvPr/>
          </p:nvSpPr>
          <p:spPr>
            <a:xfrm>
              <a:off x="6270020" y="2180838"/>
              <a:ext cx="427315" cy="1026912"/>
            </a:xfrm>
            <a:prstGeom prst="triangle">
              <a:avLst>
                <a:gd name="adj" fmla="val 47030"/>
              </a:avLst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Isosceles Triangle 10">
              <a:extLst>
                <a:ext uri="{FF2B5EF4-FFF2-40B4-BE49-F238E27FC236}">
                  <a16:creationId xmlns="" xmlns:a16="http://schemas.microsoft.com/office/drawing/2014/main" id="{A1332BA8-6957-4B8A-A07D-2109D4826DFA}"/>
                </a:ext>
              </a:extLst>
            </p:cNvPr>
            <p:cNvSpPr/>
            <p:nvPr/>
          </p:nvSpPr>
          <p:spPr>
            <a:xfrm>
              <a:off x="6271750" y="3201904"/>
              <a:ext cx="427315" cy="1026912"/>
            </a:xfrm>
            <a:prstGeom prst="triangle">
              <a:avLst>
                <a:gd name="adj" fmla="val 47030"/>
              </a:avLst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>
              <a:extLst>
                <a:ext uri="{FF2B5EF4-FFF2-40B4-BE49-F238E27FC236}">
                  <a16:creationId xmlns="" xmlns:a16="http://schemas.microsoft.com/office/drawing/2014/main" id="{B8B5758C-C070-4167-9B3A-298450F8030A}"/>
                </a:ext>
              </a:extLst>
            </p:cNvPr>
            <p:cNvSpPr/>
            <p:nvPr/>
          </p:nvSpPr>
          <p:spPr>
            <a:xfrm>
              <a:off x="6270020" y="1097289"/>
              <a:ext cx="427315" cy="1026912"/>
            </a:xfrm>
            <a:prstGeom prst="triangle">
              <a:avLst>
                <a:gd name="adj" fmla="val 47030"/>
              </a:avLst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Frame 16">
            <a:extLst>
              <a:ext uri="{FF2B5EF4-FFF2-40B4-BE49-F238E27FC236}">
                <a16:creationId xmlns="" xmlns:a16="http://schemas.microsoft.com/office/drawing/2014/main" id="{64DAE300-254A-4A4E-B289-02A942C2DC08}"/>
              </a:ext>
            </a:extLst>
          </p:cNvPr>
          <p:cNvSpPr/>
          <p:nvPr/>
        </p:nvSpPr>
        <p:spPr>
          <a:xfrm>
            <a:off x="6440839" y="569633"/>
            <a:ext cx="5190647" cy="5711251"/>
          </a:xfrm>
          <a:prstGeom prst="frame">
            <a:avLst>
              <a:gd name="adj1" fmla="val 86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n w="900" cmpd="sng">
                <a:solidFill>
                  <a:sysClr val="windowText" lastClr="000000">
                    <a:alpha val="55000"/>
                  </a:sysClr>
                </a:solidFill>
                <a:prstDash val="solid"/>
              </a:ln>
              <a:solidFill>
                <a:sysClr val="windowText" lastClr="00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000" b="1" dirty="0">
              <a:ln w="900" cmpd="sng">
                <a:solidFill>
                  <a:sysClr val="windowText" lastClr="000000">
                    <a:alpha val="55000"/>
                  </a:sysClr>
                </a:solidFill>
                <a:prstDash val="solid"/>
              </a:ln>
              <a:solidFill>
                <a:sysClr val="windowText" lastClr="00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>
                <a:ln w="900" cmpd="sng">
                  <a:solidFill>
                    <a:sysClr val="windowText" lastClr="000000">
                      <a:alpha val="55000"/>
                    </a:sys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     </a:t>
            </a:r>
            <a:endParaRPr lang="en-US" sz="3200" dirty="0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60518" y="392011"/>
            <a:ext cx="11283130" cy="5903863"/>
            <a:chOff x="560518" y="392011"/>
            <a:chExt cx="11283130" cy="5903863"/>
          </a:xfrm>
        </p:grpSpPr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E0C98D81-690B-4635-8F11-1E88D1DA6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8313" y="899601"/>
              <a:ext cx="1906643" cy="232805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319E90A3-DFE2-40D6-A06D-62866E322EB2}"/>
                </a:ext>
              </a:extLst>
            </p:cNvPr>
            <p:cNvSpPr txBox="1"/>
            <p:nvPr/>
          </p:nvSpPr>
          <p:spPr>
            <a:xfrm>
              <a:off x="6589261" y="2244927"/>
              <a:ext cx="5254387" cy="3847207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</a:p>
            <a:p>
              <a:pPr algn="ctr"/>
              <a:endParaRPr lang="en-US" sz="4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600" b="1" dirty="0" err="1">
                  <a:latin typeface="NikoshBAN" pitchFamily="2" charset="0"/>
                  <a:cs typeface="NikoshBAN" pitchFamily="2" charset="0"/>
                </a:rPr>
                <a:t>শ্রেণিঃ</a:t>
              </a:r>
              <a:r>
                <a:rPr lang="en-US" sz="3600" b="1" dirty="0">
                  <a:latin typeface="NikoshBAN" pitchFamily="2" charset="0"/>
                  <a:cs typeface="NikoshBAN" pitchFamily="2" charset="0"/>
                </a:rPr>
                <a:t> ৫ম</a:t>
              </a:r>
            </a:p>
            <a:p>
              <a:pPr algn="ctr"/>
              <a:r>
                <a:rPr lang="en-US" sz="3200" b="1" dirty="0" err="1">
                  <a:latin typeface="NikoshBAN" pitchFamily="2" charset="0"/>
                  <a:cs typeface="NikoshBAN" pitchFamily="2" charset="0"/>
                </a:rPr>
                <a:t>বিষয়ঃ</a:t>
              </a:r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>
                  <a:latin typeface="NikoshBAN" pitchFamily="2" charset="0"/>
                  <a:cs typeface="NikoshBAN" pitchFamily="2" charset="0"/>
                </a:rPr>
                <a:t>প্রাথমিক</a:t>
              </a:r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>
                  <a:latin typeface="NikoshBAN" pitchFamily="2" charset="0"/>
                  <a:cs typeface="NikoshBAN" pitchFamily="2" charset="0"/>
                </a:rPr>
                <a:t>বি</a:t>
              </a:r>
              <a:r>
                <a:rPr lang="as-IN" sz="3200" b="1" dirty="0">
                  <a:latin typeface="NikoshBAN" pitchFamily="2" charset="0"/>
                  <a:cs typeface="NikoshBAN" pitchFamily="2" charset="0"/>
                </a:rPr>
                <a:t>জ</a:t>
              </a:r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্</a:t>
              </a:r>
              <a:r>
                <a:rPr lang="as-IN" sz="3200" b="1" dirty="0">
                  <a:latin typeface="NikoshBAN" pitchFamily="2" charset="0"/>
                  <a:cs typeface="NikoshBAN" pitchFamily="2" charset="0"/>
                </a:rPr>
                <a:t>ঞ</a:t>
              </a:r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as-IN" sz="3200" b="1" dirty="0">
                  <a:latin typeface="NikoshBAN" pitchFamily="2" charset="0"/>
                  <a:cs typeface="NikoshBAN" pitchFamily="2" charset="0"/>
                </a:rPr>
                <a:t>ন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en-US" sz="3200" b="1" dirty="0" err="1">
                  <a:latin typeface="NikoshBAN" pitchFamily="2" charset="0"/>
                  <a:cs typeface="NikoshBAN" pitchFamily="2" charset="0"/>
                </a:rPr>
                <a:t>অধ্যায়ঃ</a:t>
              </a:r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 ৩ (</a:t>
              </a:r>
              <a:r>
                <a:rPr lang="en-US" sz="3200" b="1" dirty="0" err="1">
                  <a:latin typeface="NikoshBAN" pitchFamily="2" charset="0"/>
                  <a:cs typeface="NikoshBAN" pitchFamily="2" charset="0"/>
                </a:rPr>
                <a:t>জীবনের</a:t>
              </a:r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>
                  <a:latin typeface="NikoshBAN" pitchFamily="2" charset="0"/>
                  <a:cs typeface="NikoshBAN" pitchFamily="2" charset="0"/>
                </a:rPr>
                <a:t>জন্য</a:t>
              </a:r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>
                  <a:latin typeface="NikoshBAN" pitchFamily="2" charset="0"/>
                  <a:cs typeface="NikoshBAN" pitchFamily="2" charset="0"/>
                </a:rPr>
                <a:t>পানি</a:t>
              </a:r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)</a:t>
              </a:r>
            </a:p>
            <a:p>
              <a:pPr algn="ctr"/>
              <a:r>
                <a:rPr lang="en-US" sz="3200" b="1" dirty="0" err="1">
                  <a:latin typeface="NikoshBAN" pitchFamily="2" charset="0"/>
                  <a:cs typeface="NikoshBAN" pitchFamily="2" charset="0"/>
                </a:rPr>
                <a:t>পাঠঃ</a:t>
              </a:r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>
                  <a:latin typeface="NikoshBAN" pitchFamily="2" charset="0"/>
                  <a:cs typeface="NikoshBAN" pitchFamily="2" charset="0"/>
                </a:rPr>
                <a:t>পা</a:t>
              </a:r>
              <a:r>
                <a:rPr lang="as-IN" sz="3200" b="1" dirty="0">
                  <a:latin typeface="NikoshBAN" pitchFamily="2" charset="0"/>
                  <a:cs typeface="NikoshBAN" pitchFamily="2" charset="0"/>
                </a:rPr>
                <a:t>ন</a:t>
              </a:r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ি </a:t>
              </a:r>
              <a:r>
                <a:rPr lang="as-IN" sz="3200" b="1" dirty="0">
                  <a:latin typeface="NikoshBAN" pitchFamily="2" charset="0"/>
                  <a:cs typeface="NikoshBAN" pitchFamily="2" charset="0"/>
                </a:rPr>
                <a:t>দ</a:t>
              </a:r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ূ</a:t>
              </a:r>
              <a:r>
                <a:rPr lang="as-IN" sz="3200" b="1" dirty="0">
                  <a:latin typeface="NikoshBAN" pitchFamily="2" charset="0"/>
                  <a:cs typeface="NikoshBAN" pitchFamily="2" charset="0"/>
                </a:rPr>
                <a:t>ষ</a:t>
              </a:r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ণ</a:t>
              </a:r>
            </a:p>
            <a:p>
              <a:pPr algn="ctr"/>
              <a:r>
                <a:rPr lang="en-US" sz="3200" b="1" dirty="0" err="1">
                  <a:latin typeface="NikoshBAN" pitchFamily="2" charset="0"/>
                  <a:cs typeface="NikoshBAN" pitchFamily="2" charset="0"/>
                </a:rPr>
                <a:t>সময়ঃ</a:t>
              </a:r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smtClean="0">
                  <a:latin typeface="NikoshBAN" pitchFamily="2" charset="0"/>
                  <a:cs typeface="NikoshBAN" pitchFamily="2" charset="0"/>
                </a:rPr>
                <a:t>৪০ </a:t>
              </a:r>
              <a:r>
                <a:rPr lang="en-US" sz="3200" b="1" dirty="0" err="1">
                  <a:latin typeface="NikoshBAN" pitchFamily="2" charset="0"/>
                  <a:cs typeface="NikoshBAN" pitchFamily="2" charset="0"/>
                </a:rPr>
                <a:t>মিনিট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8" name="Frame 17">
              <a:extLst>
                <a:ext uri="{FF2B5EF4-FFF2-40B4-BE49-F238E27FC236}">
                  <a16:creationId xmlns="" xmlns:a16="http://schemas.microsoft.com/office/drawing/2014/main" id="{46B33B19-9E2F-4861-BBC3-A1B08A989974}"/>
                </a:ext>
              </a:extLst>
            </p:cNvPr>
            <p:cNvSpPr/>
            <p:nvPr/>
          </p:nvSpPr>
          <p:spPr>
            <a:xfrm>
              <a:off x="560518" y="584623"/>
              <a:ext cx="5190647" cy="5711251"/>
            </a:xfrm>
            <a:prstGeom prst="frame">
              <a:avLst>
                <a:gd name="adj1" fmla="val 86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 dirty="0">
                <a:ln w="900" cmpd="sng">
                  <a:solidFill>
                    <a:sysClr val="windowText" lastClr="000000">
                      <a:alpha val="55000"/>
                    </a:sys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lang="en-US" sz="6000" b="1" dirty="0">
                <a:ln w="900" cmpd="sng">
                  <a:solidFill>
                    <a:sysClr val="windowText" lastClr="000000">
                      <a:alpha val="55000"/>
                    </a:sys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en-US" sz="4000" b="1" dirty="0">
                  <a:ln w="900" cmpd="sng">
                    <a:solidFill>
                      <a:sysClr val="windowText" lastClr="000000">
                        <a:alpha val="55000"/>
                      </a:sysClr>
                    </a:solidFill>
                    <a:prstDash val="solid"/>
                  </a:ln>
                  <a:solidFill>
                    <a:sysClr val="windowText" lastClr="00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itchFamily="2" charset="0"/>
                  <a:cs typeface="NikoshBAN" pitchFamily="2" charset="0"/>
                </a:rPr>
                <a:t>     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9112" y="836795"/>
              <a:ext cx="2204581" cy="22045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439D56D9-756E-47C5-B26D-4F437277B121}"/>
                </a:ext>
              </a:extLst>
            </p:cNvPr>
            <p:cNvSpPr/>
            <p:nvPr/>
          </p:nvSpPr>
          <p:spPr>
            <a:xfrm>
              <a:off x="609600" y="3329224"/>
              <a:ext cx="5141565" cy="2246769"/>
            </a:xfrm>
            <a:prstGeom prst="rect">
              <a:avLst/>
            </a:prstGeom>
            <a:scene3d>
              <a:camera prst="perspectiveFront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as-IN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ম</a:t>
              </a:r>
              <a:r>
                <a:rPr lang="en-US" sz="2800" b="1" dirty="0" err="1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োহাম্মদ</a:t>
              </a:r>
              <a:r>
                <a:rPr lang="en-US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আতা</a:t>
              </a:r>
              <a:r>
                <a:rPr lang="as-IN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উ</a:t>
              </a:r>
              <a:r>
                <a:rPr lang="en-US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র </a:t>
              </a:r>
              <a:r>
                <a:rPr lang="as-IN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র</a:t>
              </a:r>
              <a:r>
                <a:rPr lang="en-US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হ</a:t>
              </a:r>
              <a:r>
                <a:rPr lang="as-IN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ম</a:t>
              </a:r>
              <a:r>
                <a:rPr lang="en-US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as-IN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ন</a:t>
              </a:r>
              <a:r>
                <a:rPr lang="en-US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সিদ</a:t>
              </a:r>
              <a:r>
                <a:rPr lang="as-IN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্</a:t>
              </a:r>
              <a:r>
                <a:rPr lang="en-US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দ</a:t>
              </a:r>
              <a:r>
                <a:rPr lang="as-IN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ি</a:t>
              </a:r>
              <a:r>
                <a:rPr lang="en-US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ক</a:t>
              </a:r>
              <a:r>
                <a:rPr lang="as-IN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ী</a:t>
              </a:r>
              <a:r>
                <a:rPr lang="en-US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pPr algn="ctr">
                <a:defRPr/>
              </a:pPr>
              <a:r>
                <a:rPr lang="en-US" sz="2800" b="1" dirty="0" err="1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শিক্ষক</a:t>
              </a:r>
              <a:endParaRPr lang="en-US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  <a:p>
              <a:pPr algn="ctr">
                <a:defRPr/>
              </a:pPr>
              <a:r>
                <a:rPr lang="as-IN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স</a:t>
              </a:r>
              <a:r>
                <a:rPr lang="en-US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ু</a:t>
              </a:r>
              <a:r>
                <a:rPr lang="as-IN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ল</a:t>
              </a:r>
              <a:r>
                <a:rPr lang="en-US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ত</a:t>
              </a:r>
              <a:r>
                <a:rPr lang="as-IN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en-US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ন </a:t>
              </a:r>
              <a:r>
                <a:rPr lang="as-IN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খ</a:t>
              </a:r>
              <a:r>
                <a:rPr lang="en-US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as-IN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ন</a:t>
              </a:r>
              <a:r>
                <a:rPr lang="en-US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as-IN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ক</a:t>
              </a:r>
              <a:r>
                <a:rPr lang="en-US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as-IN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ন</a:t>
              </a:r>
              <a:r>
                <a:rPr lang="en-US" sz="2800" b="1" dirty="0" err="1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্দি</a:t>
              </a:r>
              <a:r>
                <a:rPr lang="en-US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সরকারী</a:t>
              </a:r>
              <a:r>
                <a:rPr lang="en-US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প্রাথমিক</a:t>
              </a:r>
              <a:r>
                <a:rPr lang="en-US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বিদ্যালয়</a:t>
              </a:r>
              <a:r>
                <a:rPr lang="en-US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।</a:t>
              </a:r>
            </a:p>
            <a:p>
              <a:pPr algn="ctr">
                <a:defRPr/>
              </a:pPr>
              <a:r>
                <a:rPr lang="en-US" sz="2800" b="1" dirty="0" err="1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শিবচর</a:t>
              </a:r>
              <a:r>
                <a:rPr lang="en-US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2800" b="1" dirty="0" err="1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মাদারীপুর</a:t>
              </a:r>
              <a:r>
                <a:rPr lang="en-US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। 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00530" y="392011"/>
              <a:ext cx="3136103" cy="9233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err="1">
                  <a:ln w="12700">
                    <a:solidFill>
                      <a:schemeClr val="accent1"/>
                    </a:solidFill>
                    <a:prstDash val="solid"/>
                  </a:ln>
                  <a:latin typeface="NikoshBAN" pitchFamily="2" charset="0"/>
                  <a:cs typeface="NikoshBAN" pitchFamily="2" charset="0"/>
                </a:rPr>
                <a:t>পরিচিতি</a:t>
              </a:r>
              <a:endParaRPr lang="en-US" sz="5400" b="1" dirty="0">
                <a:ln w="12700">
                  <a:solidFill>
                    <a:schemeClr val="accent1"/>
                  </a:solidFill>
                  <a:prstDash val="solid"/>
                </a:ln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9220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201A226-C31A-4A97-8495-52EF64121E8D}"/>
              </a:ext>
            </a:extLst>
          </p:cNvPr>
          <p:cNvSpPr/>
          <p:nvPr/>
        </p:nvSpPr>
        <p:spPr>
          <a:xfrm>
            <a:off x="1080866" y="474788"/>
            <a:ext cx="10014536" cy="5514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57DDEF7-F273-4EEF-9718-FF6D4D65C87D}"/>
              </a:ext>
            </a:extLst>
          </p:cNvPr>
          <p:cNvSpPr txBox="1"/>
          <p:nvPr/>
        </p:nvSpPr>
        <p:spPr>
          <a:xfrm>
            <a:off x="3202419" y="318352"/>
            <a:ext cx="5787162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কী কী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1AF85E2-0B8B-49B3-97B4-853010031DDE}"/>
              </a:ext>
            </a:extLst>
          </p:cNvPr>
          <p:cNvSpPr txBox="1"/>
          <p:nvPr/>
        </p:nvSpPr>
        <p:spPr>
          <a:xfrm>
            <a:off x="2161415" y="318352"/>
            <a:ext cx="7763664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নদীতে আবর্জনা ফেলার কারণে পানি দূষিত হচ্ছে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6" name="AutoShape 2" descr="নদীতে ময়লা ফেলার ছবি এর ছবির ফলাফ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864" y="1027641"/>
            <a:ext cx="9093896" cy="5222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40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050C5C0-B59B-428D-8040-C305255EF992}"/>
              </a:ext>
            </a:extLst>
          </p:cNvPr>
          <p:cNvSpPr txBox="1"/>
          <p:nvPr/>
        </p:nvSpPr>
        <p:spPr>
          <a:xfrm>
            <a:off x="1263436" y="796967"/>
            <a:ext cx="9580729" cy="132343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34864D0-7F9D-44CD-BF2C-E4D87EE7FFD1}"/>
              </a:ext>
            </a:extLst>
          </p:cNvPr>
          <p:cNvSpPr txBox="1"/>
          <p:nvPr/>
        </p:nvSpPr>
        <p:spPr>
          <a:xfrm>
            <a:off x="2888776" y="3055996"/>
            <a:ext cx="6414448" cy="156966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9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দূষণ</a:t>
            </a:r>
            <a:endParaRPr lang="en-US" sz="66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2" descr="C:\Users\User\Pictures\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17112" y="-132221"/>
            <a:ext cx="965291" cy="1094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F42AA35-FB0E-4BC8-9A6E-3EC741C5D743}"/>
              </a:ext>
            </a:extLst>
          </p:cNvPr>
          <p:cNvSpPr txBox="1"/>
          <p:nvPr/>
        </p:nvSpPr>
        <p:spPr>
          <a:xfrm>
            <a:off x="2008496" y="958588"/>
            <a:ext cx="8175008" cy="92333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s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2713330-B13B-4F88-BA4B-A7FD948ECD20}"/>
              </a:ext>
            </a:extLst>
          </p:cNvPr>
          <p:cNvSpPr txBox="1"/>
          <p:nvPr/>
        </p:nvSpPr>
        <p:spPr>
          <a:xfrm>
            <a:off x="1715031" y="4154429"/>
            <a:ext cx="8949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৩.৪.২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পানি দূষণ প্রতিরোধে প্রয়োজনীয় পদক্ষেপ শনাক্ত করতে পারবে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CD8F5EA-ADC8-47F7-9473-4330C436C918}"/>
              </a:ext>
            </a:extLst>
          </p:cNvPr>
          <p:cNvSpPr txBox="1"/>
          <p:nvPr/>
        </p:nvSpPr>
        <p:spPr>
          <a:xfrm>
            <a:off x="1614821" y="2277282"/>
            <a:ext cx="8949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৩.৩.১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মানুষের জীবনে পানি দূষণের ফলাফল বা প্রভাব ব্যাখ্যা করতে পারবে।</a:t>
            </a:r>
          </a:p>
          <a:p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B6C7267-AF39-418E-B0D2-B01A4C8B5BCF}"/>
              </a:ext>
            </a:extLst>
          </p:cNvPr>
          <p:cNvSpPr txBox="1"/>
          <p:nvPr/>
        </p:nvSpPr>
        <p:spPr>
          <a:xfrm>
            <a:off x="1715031" y="3231389"/>
            <a:ext cx="9397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৩.৪.১ পানি দূষণের কারণগুলো বলতে পারবে।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" descr="C:\Users\User\Pictures\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17112" y="-132221"/>
            <a:ext cx="965291" cy="1094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81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CFE5E59-1B85-4859-B0DC-6C4A115FB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408" y="1871002"/>
            <a:ext cx="5445592" cy="36276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636A0C0-74B9-4F2E-8D01-FF8ADAF31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43" y="1871002"/>
            <a:ext cx="5378424" cy="36276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37CB0A7-D838-4FEB-9C3C-A0E3613EBA42}"/>
              </a:ext>
            </a:extLst>
          </p:cNvPr>
          <p:cNvSpPr txBox="1"/>
          <p:nvPr/>
        </p:nvSpPr>
        <p:spPr>
          <a:xfrm>
            <a:off x="3054585" y="513890"/>
            <a:ext cx="5787162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কী কী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8A0C5C7-0C56-4697-8F2B-8D132EA9AF31}"/>
              </a:ext>
            </a:extLst>
          </p:cNvPr>
          <p:cNvSpPr txBox="1"/>
          <p:nvPr/>
        </p:nvSpPr>
        <p:spPr>
          <a:xfrm>
            <a:off x="3258955" y="651510"/>
            <a:ext cx="509787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কারণ</a:t>
            </a:r>
            <a:endParaRPr lang="en-US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125DD6E-D109-4923-89CF-015BF5BFF41D}"/>
              </a:ext>
            </a:extLst>
          </p:cNvPr>
          <p:cNvSpPr txBox="1"/>
          <p:nvPr/>
        </p:nvSpPr>
        <p:spPr>
          <a:xfrm>
            <a:off x="1306710" y="5667420"/>
            <a:ext cx="3791423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গৃহস্থালির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বর্জ্য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ফেলা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0CDBA61-92A6-445D-9FD9-A69B84642EEC}"/>
              </a:ext>
            </a:extLst>
          </p:cNvPr>
          <p:cNvSpPr txBox="1"/>
          <p:nvPr/>
        </p:nvSpPr>
        <p:spPr>
          <a:xfrm>
            <a:off x="7123711" y="5667419"/>
            <a:ext cx="355898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কাপড়চোপড়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ধোয়া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70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3A4CD4F-5150-4610-B5B2-97334DEE9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709" y="1643382"/>
            <a:ext cx="5095083" cy="4069629"/>
          </a:xfrm>
          <a:prstGeom prst="rect">
            <a:avLst/>
          </a:prstGeom>
        </p:spPr>
      </p:pic>
      <p:pic>
        <p:nvPicPr>
          <p:cNvPr id="8" name="Picture 7" descr="shovonx_1290012516_1-toilet.jpg">
            <a:extLst>
              <a:ext uri="{FF2B5EF4-FFF2-40B4-BE49-F238E27FC236}">
                <a16:creationId xmlns="" xmlns:a16="http://schemas.microsoft.com/office/drawing/2014/main" id="{092C86E1-1FB5-4C71-ABB5-739B8C2A94E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7307" y="1643382"/>
            <a:ext cx="5012991" cy="40696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A0AF5B1-9C45-4CDA-BD93-F7709DF13B8D}"/>
              </a:ext>
            </a:extLst>
          </p:cNvPr>
          <p:cNvSpPr txBox="1"/>
          <p:nvPr/>
        </p:nvSpPr>
        <p:spPr>
          <a:xfrm>
            <a:off x="3054585" y="513890"/>
            <a:ext cx="5787162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কী কী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C54AE66-D6C4-471C-B8D2-637910D9C4F1}"/>
              </a:ext>
            </a:extLst>
          </p:cNvPr>
          <p:cNvSpPr txBox="1"/>
          <p:nvPr/>
        </p:nvSpPr>
        <p:spPr>
          <a:xfrm>
            <a:off x="3331360" y="572759"/>
            <a:ext cx="509787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কারণ</a:t>
            </a:r>
            <a:endParaRPr lang="en-US" sz="4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699E32D-3CB5-4A8C-B03D-F1B1F1AD0EC4}"/>
              </a:ext>
            </a:extLst>
          </p:cNvPr>
          <p:cNvSpPr txBox="1"/>
          <p:nvPr/>
        </p:nvSpPr>
        <p:spPr>
          <a:xfrm>
            <a:off x="1360906" y="5700470"/>
            <a:ext cx="2803973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পায়খানা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F491C9A5-929C-4EF6-84DF-0B367723FFF5}"/>
              </a:ext>
            </a:extLst>
          </p:cNvPr>
          <p:cNvSpPr txBox="1"/>
          <p:nvPr/>
        </p:nvSpPr>
        <p:spPr>
          <a:xfrm>
            <a:off x="8102041" y="5700469"/>
            <a:ext cx="2682145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ময়লা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ফেলা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61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gif_enhanced-buzz-22916-1370297811-12.gif">
            <a:extLst>
              <a:ext uri="{FF2B5EF4-FFF2-40B4-BE49-F238E27FC236}">
                <a16:creationId xmlns="" xmlns:a16="http://schemas.microsoft.com/office/drawing/2014/main" id="{0174D49A-72BF-4A1F-BA46-0B4FFEBD699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4208" y="2172323"/>
            <a:ext cx="4993005" cy="32951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282F5C1-B6D8-4AE3-A023-3DA7A6ABB68E}"/>
              </a:ext>
            </a:extLst>
          </p:cNvPr>
          <p:cNvSpPr txBox="1"/>
          <p:nvPr/>
        </p:nvSpPr>
        <p:spPr>
          <a:xfrm>
            <a:off x="3054585" y="513890"/>
            <a:ext cx="5787162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কী কী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EDF00B3-D9F6-434C-90E6-EAB6993C9891}"/>
              </a:ext>
            </a:extLst>
          </p:cNvPr>
          <p:cNvSpPr txBox="1"/>
          <p:nvPr/>
        </p:nvSpPr>
        <p:spPr>
          <a:xfrm>
            <a:off x="3258955" y="632731"/>
            <a:ext cx="509787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কারণ</a:t>
            </a:r>
            <a:endParaRPr lang="en-US" sz="4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4914975-DFEE-4F5D-B542-08D6856871CA}"/>
              </a:ext>
            </a:extLst>
          </p:cNvPr>
          <p:cNvSpPr txBox="1"/>
          <p:nvPr/>
        </p:nvSpPr>
        <p:spPr>
          <a:xfrm>
            <a:off x="1507514" y="5561155"/>
            <a:ext cx="3502882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কল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কারখানার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8A161B2-106A-4BDC-A9F3-C95F6C2740F8}"/>
              </a:ext>
            </a:extLst>
          </p:cNvPr>
          <p:cNvSpPr txBox="1"/>
          <p:nvPr/>
        </p:nvSpPr>
        <p:spPr>
          <a:xfrm>
            <a:off x="6748870" y="5561155"/>
            <a:ext cx="418576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কল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কারখানার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59" y="2157662"/>
            <a:ext cx="5626277" cy="331979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5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B0D1D10-722F-449D-B78A-148CE6D7EA46}"/>
              </a:ext>
            </a:extLst>
          </p:cNvPr>
          <p:cNvSpPr txBox="1"/>
          <p:nvPr/>
        </p:nvSpPr>
        <p:spPr>
          <a:xfrm>
            <a:off x="4504147" y="580714"/>
            <a:ext cx="3605532" cy="1015663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6000" b="1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14">
            <a:extLst>
              <a:ext uri="{FF2B5EF4-FFF2-40B4-BE49-F238E27FC236}">
                <a16:creationId xmlns="" xmlns:a16="http://schemas.microsoft.com/office/drawing/2014/main" id="{DB770EEB-32E9-4B6A-B92C-D1989510D48B}"/>
              </a:ext>
            </a:extLst>
          </p:cNvPr>
          <p:cNvSpPr/>
          <p:nvPr/>
        </p:nvSpPr>
        <p:spPr>
          <a:xfrm>
            <a:off x="2198727" y="2753103"/>
            <a:ext cx="7794551" cy="1290494"/>
          </a:xfrm>
          <a:prstGeom prst="roundRect">
            <a:avLst>
              <a:gd name="adj" fmla="val 2728"/>
            </a:avLst>
          </a:prstGeom>
          <a:noFill/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দু’টি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b="1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download (1).png">
            <a:extLst>
              <a:ext uri="{FF2B5EF4-FFF2-40B4-BE49-F238E27FC236}">
                <a16:creationId xmlns="" xmlns:a16="http://schemas.microsoft.com/office/drawing/2014/main" id="{BFB15610-9ED4-406A-881C-9322A21AF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8759" y="482159"/>
            <a:ext cx="2267055" cy="1497111"/>
          </a:xfrm>
          <a:prstGeom prst="rect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  <a:effectLst>
            <a:softEdge rad="112500"/>
          </a:effectLst>
        </p:spPr>
      </p:pic>
      <p:pic>
        <p:nvPicPr>
          <p:cNvPr id="6" name="Picture 2" descr="C:\Users\User\Pictures\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17112" y="-132221"/>
            <a:ext cx="965291" cy="1094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64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A715288-970E-498F-BC21-070980ED43DC}"/>
              </a:ext>
            </a:extLst>
          </p:cNvPr>
          <p:cNvSpPr txBox="1"/>
          <p:nvPr/>
        </p:nvSpPr>
        <p:spPr>
          <a:xfrm>
            <a:off x="3202417" y="494215"/>
            <a:ext cx="5787162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কী কী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D022B92-71C6-4194-A904-17A508E24744}"/>
              </a:ext>
            </a:extLst>
          </p:cNvPr>
          <p:cNvSpPr txBox="1"/>
          <p:nvPr/>
        </p:nvSpPr>
        <p:spPr>
          <a:xfrm>
            <a:off x="3038113" y="808075"/>
            <a:ext cx="6115777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প্রভাবে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থাকে</a:t>
            </a:r>
            <a:endParaRPr lang="en-US" sz="4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B513E0F-6566-4BFB-AD65-5B19857F895F}"/>
              </a:ext>
            </a:extLst>
          </p:cNvPr>
          <p:cNvSpPr txBox="1"/>
          <p:nvPr/>
        </p:nvSpPr>
        <p:spPr>
          <a:xfrm>
            <a:off x="2395606" y="5667419"/>
            <a:ext cx="1037463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কলেরা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8509A6B-D0A9-4436-A38E-2B4212D6EC05}"/>
              </a:ext>
            </a:extLst>
          </p:cNvPr>
          <p:cNvSpPr txBox="1"/>
          <p:nvPr/>
        </p:nvSpPr>
        <p:spPr>
          <a:xfrm>
            <a:off x="8144024" y="5651486"/>
            <a:ext cx="122982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ডায়রিয়া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630" y="1829821"/>
            <a:ext cx="4908519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19" y="1829821"/>
            <a:ext cx="5807899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2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A370A37-7CC4-4238-84D9-74C7E8BF44D7}"/>
              </a:ext>
            </a:extLst>
          </p:cNvPr>
          <p:cNvSpPr txBox="1"/>
          <p:nvPr/>
        </p:nvSpPr>
        <p:spPr>
          <a:xfrm>
            <a:off x="3146145" y="504167"/>
            <a:ext cx="5787162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কী কী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9A2C934-B73A-46E4-8F7D-AE3A40520C90}"/>
              </a:ext>
            </a:extLst>
          </p:cNvPr>
          <p:cNvSpPr txBox="1"/>
          <p:nvPr/>
        </p:nvSpPr>
        <p:spPr>
          <a:xfrm>
            <a:off x="2981841" y="841105"/>
            <a:ext cx="6115777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প্রভাবে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থাকে</a:t>
            </a:r>
            <a:endParaRPr lang="en-US" sz="4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FF2ACA6-E120-4BFC-8AA8-27D64B53F509}"/>
              </a:ext>
            </a:extLst>
          </p:cNvPr>
          <p:cNvSpPr txBox="1"/>
          <p:nvPr/>
        </p:nvSpPr>
        <p:spPr>
          <a:xfrm>
            <a:off x="1700870" y="5432124"/>
            <a:ext cx="279756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জলজ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মারা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যায়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4785D33-4C2E-4281-AB18-A5C0B46F396F}"/>
              </a:ext>
            </a:extLst>
          </p:cNvPr>
          <p:cNvSpPr txBox="1"/>
          <p:nvPr/>
        </p:nvSpPr>
        <p:spPr>
          <a:xfrm>
            <a:off x="8442005" y="5432123"/>
            <a:ext cx="1151277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চর্মরোগ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518" y="2129425"/>
            <a:ext cx="5334250" cy="3175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97" y="2172558"/>
            <a:ext cx="5073041" cy="318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42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63B7C51-D330-408E-BAE2-89E35C7DFC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973" y="426876"/>
            <a:ext cx="2420935" cy="21427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F044B66-7F98-439B-AB15-A6BC71503F4C}"/>
              </a:ext>
            </a:extLst>
          </p:cNvPr>
          <p:cNvSpPr/>
          <p:nvPr/>
        </p:nvSpPr>
        <p:spPr>
          <a:xfrm>
            <a:off x="3722271" y="728807"/>
            <a:ext cx="3443031" cy="76944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/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জোড়ায়</a:t>
            </a:r>
            <a:r>
              <a:rPr kumimoji="0" lang="en-US" sz="4400" b="1" i="0" u="none" strike="noStrike" kern="0" cap="none" spc="0" normalizeH="0" noProof="0" dirty="0">
                <a:ln/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bn-BD" sz="4400" b="1" i="0" u="none" strike="noStrike" kern="0" cap="none" spc="0" normalizeH="0" baseline="0" noProof="0" dirty="0">
                <a:ln/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কাজ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11E67B8-EBC0-4E2A-8F07-34443A81A400}"/>
              </a:ext>
            </a:extLst>
          </p:cNvPr>
          <p:cNvSpPr txBox="1"/>
          <p:nvPr/>
        </p:nvSpPr>
        <p:spPr>
          <a:xfrm>
            <a:off x="2753196" y="3044281"/>
            <a:ext cx="6685611" cy="76944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en-US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8" name="Picture 2" descr="C:\Users\User\Pictures\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17112" y="-132221"/>
            <a:ext cx="965291" cy="1094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66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C3DB5CEE-CE6B-4C59-B3E4-155A7782A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333" r="9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385" y="914032"/>
            <a:ext cx="2871443" cy="2268809"/>
          </a:xfrm>
          <a:prstGeom prst="rect">
            <a:avLst/>
          </a:prstGeom>
        </p:spPr>
      </p:pic>
      <p:pic>
        <p:nvPicPr>
          <p:cNvPr id="6" name="Picture 5" descr="clean water.jpg">
            <a:extLst>
              <a:ext uri="{FF2B5EF4-FFF2-40B4-BE49-F238E27FC236}">
                <a16:creationId xmlns="" xmlns:a16="http://schemas.microsoft.com/office/drawing/2014/main" id="{59C3A946-EE5F-49D0-8216-2188EC808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944" y="3823516"/>
            <a:ext cx="5036456" cy="2191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right.png">
            <a:extLst>
              <a:ext uri="{FF2B5EF4-FFF2-40B4-BE49-F238E27FC236}">
                <a16:creationId xmlns="" xmlns:a16="http://schemas.microsoft.com/office/drawing/2014/main" id="{7C4C8D8E-7C04-4B79-8268-332DF538DA4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68571" y="4156983"/>
            <a:ext cx="1306285" cy="9546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43FDE40-D94D-44F0-9B26-777A7FDEF4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529" y="814273"/>
            <a:ext cx="3611385" cy="21944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1E70188B-A5F3-4DB1-ACDC-35F3524DBE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527" y="3504736"/>
            <a:ext cx="3611384" cy="2394505"/>
          </a:xfrm>
          <a:prstGeom prst="rect">
            <a:avLst/>
          </a:prstGeom>
        </p:spPr>
      </p:pic>
      <p:pic>
        <p:nvPicPr>
          <p:cNvPr id="8" name="Picture 7" descr="right.png">
            <a:extLst>
              <a:ext uri="{FF2B5EF4-FFF2-40B4-BE49-F238E27FC236}">
                <a16:creationId xmlns="" xmlns:a16="http://schemas.microsoft.com/office/drawing/2014/main" id="{1D4EB292-1262-4715-9DA3-0766E3342AF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22510" y="1626839"/>
            <a:ext cx="1231116" cy="899672"/>
          </a:xfrm>
          <a:prstGeom prst="rect">
            <a:avLst/>
          </a:prstGeom>
        </p:spPr>
      </p:pic>
      <p:pic>
        <p:nvPicPr>
          <p:cNvPr id="21" name="Picture 20" descr="wrong.png">
            <a:extLst>
              <a:ext uri="{FF2B5EF4-FFF2-40B4-BE49-F238E27FC236}">
                <a16:creationId xmlns="" xmlns:a16="http://schemas.microsoft.com/office/drawing/2014/main" id="{C4F19CE9-91C6-4B82-87E8-6BFBB21BD2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5308" y="1470950"/>
            <a:ext cx="893629" cy="893629"/>
          </a:xfrm>
          <a:prstGeom prst="rect">
            <a:avLst/>
          </a:prstGeom>
        </p:spPr>
      </p:pic>
      <p:pic>
        <p:nvPicPr>
          <p:cNvPr id="22" name="Picture 21" descr="wrong.png">
            <a:extLst>
              <a:ext uri="{FF2B5EF4-FFF2-40B4-BE49-F238E27FC236}">
                <a16:creationId xmlns="" xmlns:a16="http://schemas.microsoft.com/office/drawing/2014/main" id="{2535C722-DF23-4F88-990C-C74D4BC431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9596" y="4255173"/>
            <a:ext cx="893629" cy="89362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CCD4B1E-4086-4441-8F49-FB3E6867D635}"/>
              </a:ext>
            </a:extLst>
          </p:cNvPr>
          <p:cNvSpPr txBox="1"/>
          <p:nvPr/>
        </p:nvSpPr>
        <p:spPr>
          <a:xfrm>
            <a:off x="1736130" y="206142"/>
            <a:ext cx="8757526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উপায়ে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দূষণ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প্রতিরোধ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269594A9-F470-4EE3-A171-CD264A6936C7}"/>
              </a:ext>
            </a:extLst>
          </p:cNvPr>
          <p:cNvSpPr txBox="1"/>
          <p:nvPr/>
        </p:nvSpPr>
        <p:spPr>
          <a:xfrm>
            <a:off x="3837702" y="5971098"/>
            <a:ext cx="4881465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কল-কারখানার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পরিশোধন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করে</a:t>
            </a:r>
            <a:endParaRPr lang="en-US" sz="2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84C884F8-3B9E-4535-B728-99F10DB96C85}"/>
              </a:ext>
            </a:extLst>
          </p:cNvPr>
          <p:cNvSpPr txBox="1"/>
          <p:nvPr/>
        </p:nvSpPr>
        <p:spPr>
          <a:xfrm>
            <a:off x="2964834" y="2963059"/>
            <a:ext cx="7338393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যেখানে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সেখানে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ময়লা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ফেলে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নির্দিষ্ট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ফেলে</a:t>
            </a:r>
            <a:endParaRPr lang="en-US" sz="2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17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5087074-9718-4C94-8568-C3CDE828E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405" l="0" r="983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249" y="1100055"/>
            <a:ext cx="6294323" cy="37476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FC2223E-2C9D-4C29-A32F-8028EA1DB1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976" y="961984"/>
            <a:ext cx="3556923" cy="20118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977E4A5-6D18-4D89-8514-CFF8C4B44E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976" y="3448084"/>
            <a:ext cx="3556923" cy="27202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E181D36-784D-429E-87DA-C5A41C546699}"/>
              </a:ext>
            </a:extLst>
          </p:cNvPr>
          <p:cNvSpPr txBox="1"/>
          <p:nvPr/>
        </p:nvSpPr>
        <p:spPr>
          <a:xfrm>
            <a:off x="1130004" y="215932"/>
            <a:ext cx="99319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আমরা কী কী উপায়ে পানি দূষণ প্রতিরোধ করতে পারি?</a:t>
            </a:r>
            <a:endParaRPr lang="en-US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5589276-F546-4DDA-802C-0B10DC939D02}"/>
              </a:ext>
            </a:extLst>
          </p:cNvPr>
          <p:cNvSpPr txBox="1"/>
          <p:nvPr/>
        </p:nvSpPr>
        <p:spPr>
          <a:xfrm>
            <a:off x="1854517" y="6118850"/>
            <a:ext cx="2731838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জনসচেতনতা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করে</a:t>
            </a:r>
            <a:endParaRPr lang="en-US" sz="2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66E240C-25C6-4879-BFC4-2BE045F7D431}"/>
              </a:ext>
            </a:extLst>
          </p:cNvPr>
          <p:cNvSpPr txBox="1"/>
          <p:nvPr/>
        </p:nvSpPr>
        <p:spPr>
          <a:xfrm>
            <a:off x="2058099" y="2886696"/>
            <a:ext cx="252825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প্রচার-প্রচারণা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চালিয়ে</a:t>
            </a:r>
            <a:endParaRPr lang="en-US" sz="2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FEE2429-4233-4C5E-ABA6-08CFE5FDB173}"/>
              </a:ext>
            </a:extLst>
          </p:cNvPr>
          <p:cNvSpPr txBox="1"/>
          <p:nvPr/>
        </p:nvSpPr>
        <p:spPr>
          <a:xfrm>
            <a:off x="8146273" y="5023920"/>
            <a:ext cx="1928733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রিসাইকেল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করে</a:t>
            </a:r>
            <a:endParaRPr lang="en-US" sz="2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9A80B12-75FD-4D0D-B15A-5114917C5BC9}"/>
              </a:ext>
            </a:extLst>
          </p:cNvPr>
          <p:cNvSpPr/>
          <p:nvPr/>
        </p:nvSpPr>
        <p:spPr>
          <a:xfrm>
            <a:off x="3802647" y="833738"/>
            <a:ext cx="3415805" cy="76944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400" b="1" i="0" u="none" strike="noStrike" kern="0" cap="none" spc="0" normalizeH="0" baseline="0" noProof="0" dirty="0">
                <a:ln/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দল</a:t>
            </a:r>
            <a:r>
              <a:rPr kumimoji="0" lang="en-US" sz="4400" b="1" i="0" u="none" strike="noStrike" kern="0" cap="none" spc="0" normalizeH="0" baseline="0" noProof="0" dirty="0" err="1">
                <a:ln/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গত</a:t>
            </a:r>
            <a:r>
              <a:rPr kumimoji="0" lang="bn-BD" sz="4400" b="1" i="0" u="none" strike="noStrike" kern="0" cap="none" spc="0" normalizeH="0" baseline="0" noProof="0" dirty="0">
                <a:ln/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কাজ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A317176-D057-4BAF-9AFB-564E5087B09F}"/>
              </a:ext>
            </a:extLst>
          </p:cNvPr>
          <p:cNvSpPr txBox="1"/>
          <p:nvPr/>
        </p:nvSpPr>
        <p:spPr>
          <a:xfrm>
            <a:off x="1130004" y="3270384"/>
            <a:ext cx="99319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আমরা কী কী উপায়ে পানি দূষণ প্রতিরোধ করতে পারি?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আলোচনা করে খাতায় লিখি।</a:t>
            </a:r>
            <a:endParaRPr lang="en-US" sz="4000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download.png">
            <a:extLst>
              <a:ext uri="{FF2B5EF4-FFF2-40B4-BE49-F238E27FC236}">
                <a16:creationId xmlns="" xmlns:a16="http://schemas.microsoft.com/office/drawing/2014/main" id="{3D6EEA00-01D5-4A02-AA07-70269A00D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7657" y="484500"/>
            <a:ext cx="2577891" cy="1923502"/>
          </a:xfrm>
          <a:prstGeom prst="rect">
            <a:avLst/>
          </a:prstGeom>
        </p:spPr>
      </p:pic>
      <p:pic>
        <p:nvPicPr>
          <p:cNvPr id="5" name="Picture 2" descr="C:\Users\User\Pictures\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17112" y="-132221"/>
            <a:ext cx="965291" cy="1094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45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705C7C4-2E9C-4C95-874B-258E62B92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865" y="446846"/>
            <a:ext cx="4509767" cy="59643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E344FB6-22C9-4638-97E6-23B3E2DED6B5}"/>
              </a:ext>
            </a:extLst>
          </p:cNvPr>
          <p:cNvSpPr txBox="1"/>
          <p:nvPr/>
        </p:nvSpPr>
        <p:spPr>
          <a:xfrm>
            <a:off x="6658146" y="700064"/>
            <a:ext cx="4376511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পাঠ্য বই সংযোগ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CEB48FF-8113-4D1D-8C1B-5DCB3B2EDB72}"/>
              </a:ext>
            </a:extLst>
          </p:cNvPr>
          <p:cNvSpPr txBox="1"/>
          <p:nvPr/>
        </p:nvSpPr>
        <p:spPr>
          <a:xfrm>
            <a:off x="6658145" y="2852714"/>
            <a:ext cx="4426859" cy="193899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 </a:t>
            </a:r>
            <a:r>
              <a:rPr lang="bn-IN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বিজ্ঞান</a:t>
            </a:r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বইয়ের</a:t>
            </a:r>
            <a:r>
              <a:rPr lang="bn-IN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২১ নং </a:t>
            </a:r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 খুলে মনযোগ সহকারে পড়।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33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2285070-1C24-453C-B512-8F875541FFEE}"/>
              </a:ext>
            </a:extLst>
          </p:cNvPr>
          <p:cNvSpPr txBox="1"/>
          <p:nvPr/>
        </p:nvSpPr>
        <p:spPr>
          <a:xfrm>
            <a:off x="4504147" y="580716"/>
            <a:ext cx="3605532" cy="1015663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32B89265-D377-48B5-9AE9-84F19B5873CD}"/>
              </a:ext>
            </a:extLst>
          </p:cNvPr>
          <p:cNvGrpSpPr/>
          <p:nvPr/>
        </p:nvGrpSpPr>
        <p:grpSpPr>
          <a:xfrm>
            <a:off x="3019768" y="2343334"/>
            <a:ext cx="4905538" cy="646331"/>
            <a:chOff x="3019764" y="2343330"/>
            <a:chExt cx="4905540" cy="646331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4A23AF83-499A-4DD7-8301-82160C42AB7A}"/>
                </a:ext>
              </a:extLst>
            </p:cNvPr>
            <p:cNvSpPr/>
            <p:nvPr/>
          </p:nvSpPr>
          <p:spPr>
            <a:xfrm>
              <a:off x="3516724" y="2343330"/>
              <a:ext cx="440858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IN" sz="3600" dirty="0">
                  <a:latin typeface="NikoshBAN" pitchFamily="2" charset="0"/>
                  <a:cs typeface="NikoshBAN" pitchFamily="2" charset="0"/>
                </a:rPr>
                <a:t>পানি দূষণের একটি উৎস লিখ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।</a:t>
              </a:r>
              <a:endParaRPr lang="en-US" sz="3600" dirty="0"/>
            </a:p>
          </p:txBody>
        </p:sp>
        <p:sp>
          <p:nvSpPr>
            <p:cNvPr id="7" name="Star: 6 Points 6">
              <a:extLst>
                <a:ext uri="{FF2B5EF4-FFF2-40B4-BE49-F238E27FC236}">
                  <a16:creationId xmlns="" xmlns:a16="http://schemas.microsoft.com/office/drawing/2014/main" id="{D6D0A44E-613A-4DE8-AEAB-0D6BDB283B4C}"/>
                </a:ext>
              </a:extLst>
            </p:cNvPr>
            <p:cNvSpPr/>
            <p:nvPr/>
          </p:nvSpPr>
          <p:spPr>
            <a:xfrm rot="5679637">
              <a:off x="3083498" y="2381632"/>
              <a:ext cx="438769" cy="566238"/>
            </a:xfrm>
            <a:prstGeom prst="star6">
              <a:avLst>
                <a:gd name="adj" fmla="val 23391"/>
                <a:gd name="hf" fmla="val 115470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E7F6C5E9-64DA-417C-980C-AEA6312118A5}"/>
              </a:ext>
            </a:extLst>
          </p:cNvPr>
          <p:cNvGrpSpPr/>
          <p:nvPr/>
        </p:nvGrpSpPr>
        <p:grpSpPr>
          <a:xfrm>
            <a:off x="3109704" y="4507096"/>
            <a:ext cx="5470837" cy="646331"/>
            <a:chOff x="3109703" y="4507092"/>
            <a:chExt cx="5470837" cy="646331"/>
          </a:xfrm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40D1BA00-A704-4ADA-90EC-A0FCD852F70C}"/>
                </a:ext>
              </a:extLst>
            </p:cNvPr>
            <p:cNvSpPr/>
            <p:nvPr/>
          </p:nvSpPr>
          <p:spPr>
            <a:xfrm>
              <a:off x="3591674" y="4507092"/>
              <a:ext cx="498886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IN" sz="3600" dirty="0">
                  <a:latin typeface="NikoshBAN" pitchFamily="2" charset="0"/>
                  <a:cs typeface="NikoshBAN" pitchFamily="2" charset="0"/>
                </a:rPr>
                <a:t>পানি দূষণের প্রধান কারণ কোনটি?</a:t>
              </a:r>
              <a:endParaRPr lang="en-US" sz="3600" dirty="0"/>
            </a:p>
          </p:txBody>
        </p:sp>
        <p:sp>
          <p:nvSpPr>
            <p:cNvPr id="8" name="Star: 6 Points 7">
              <a:extLst>
                <a:ext uri="{FF2B5EF4-FFF2-40B4-BE49-F238E27FC236}">
                  <a16:creationId xmlns="" xmlns:a16="http://schemas.microsoft.com/office/drawing/2014/main" id="{757E23FF-3F73-4ECA-99E4-71A88AF06439}"/>
                </a:ext>
              </a:extLst>
            </p:cNvPr>
            <p:cNvSpPr/>
            <p:nvPr/>
          </p:nvSpPr>
          <p:spPr>
            <a:xfrm rot="5679637">
              <a:off x="3173437" y="4547138"/>
              <a:ext cx="438769" cy="566238"/>
            </a:xfrm>
            <a:prstGeom prst="star6">
              <a:avLst>
                <a:gd name="adj" fmla="val 23391"/>
                <a:gd name="hf" fmla="val 115470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898BE653-E9AE-4582-BF7B-E5E0947E52AF}"/>
              </a:ext>
            </a:extLst>
          </p:cNvPr>
          <p:cNvGrpSpPr/>
          <p:nvPr/>
        </p:nvGrpSpPr>
        <p:grpSpPr>
          <a:xfrm>
            <a:off x="3068083" y="3760140"/>
            <a:ext cx="7579293" cy="646331"/>
            <a:chOff x="3068081" y="3760137"/>
            <a:chExt cx="7579293" cy="646331"/>
          </a:xfrm>
        </p:grpSpPr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0970D949-86AA-470B-8108-C0D4AC033F65}"/>
                </a:ext>
              </a:extLst>
            </p:cNvPr>
            <p:cNvSpPr/>
            <p:nvPr/>
          </p:nvSpPr>
          <p:spPr>
            <a:xfrm>
              <a:off x="3606664" y="3760137"/>
              <a:ext cx="704071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IN" sz="3600" dirty="0">
                  <a:latin typeface="NikoshBAN" pitchFamily="2" charset="0"/>
                  <a:cs typeface="NikoshBAN" pitchFamily="2" charset="0"/>
                </a:rPr>
                <a:t>জলজ খাদ্য শৃঙ্খলের ব্যাঘাত ঘটে কীসের দূষণে? </a:t>
              </a:r>
              <a:endParaRPr lang="en-US" sz="3600" dirty="0"/>
            </a:p>
          </p:txBody>
        </p:sp>
        <p:sp>
          <p:nvSpPr>
            <p:cNvPr id="9" name="Star: 6 Points 8">
              <a:extLst>
                <a:ext uri="{FF2B5EF4-FFF2-40B4-BE49-F238E27FC236}">
                  <a16:creationId xmlns="" xmlns:a16="http://schemas.microsoft.com/office/drawing/2014/main" id="{E50A6232-8EFD-4112-B32D-CB40131FAF8F}"/>
                </a:ext>
              </a:extLst>
            </p:cNvPr>
            <p:cNvSpPr/>
            <p:nvPr/>
          </p:nvSpPr>
          <p:spPr>
            <a:xfrm rot="5679637">
              <a:off x="3131815" y="3800182"/>
              <a:ext cx="438769" cy="566238"/>
            </a:xfrm>
            <a:prstGeom prst="star6">
              <a:avLst>
                <a:gd name="adj" fmla="val 23391"/>
                <a:gd name="hf" fmla="val 115470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0040A53D-9B6A-4D8C-A18E-4373D24DDD7F}"/>
              </a:ext>
            </a:extLst>
          </p:cNvPr>
          <p:cNvGrpSpPr/>
          <p:nvPr/>
        </p:nvGrpSpPr>
        <p:grpSpPr>
          <a:xfrm>
            <a:off x="3039054" y="3059672"/>
            <a:ext cx="5678134" cy="646331"/>
            <a:chOff x="3039053" y="3059668"/>
            <a:chExt cx="5678134" cy="646331"/>
          </a:xfrm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57528024-8352-462C-85B3-B0BD3A6EBBB0}"/>
                </a:ext>
              </a:extLst>
            </p:cNvPr>
            <p:cNvSpPr/>
            <p:nvPr/>
          </p:nvSpPr>
          <p:spPr>
            <a:xfrm>
              <a:off x="3516724" y="3059668"/>
              <a:ext cx="520046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IN" sz="3600" dirty="0">
                  <a:latin typeface="NikoshBAN" pitchFamily="2" charset="0"/>
                  <a:cs typeface="NikoshBAN" pitchFamily="2" charset="0"/>
                </a:rPr>
                <a:t>একটি পানিবাহিত রোগের নাম লেখ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।</a:t>
              </a:r>
              <a:endParaRPr lang="en-US" sz="3600" dirty="0"/>
            </a:p>
          </p:txBody>
        </p:sp>
        <p:sp>
          <p:nvSpPr>
            <p:cNvPr id="10" name="Star: 6 Points 9">
              <a:extLst>
                <a:ext uri="{FF2B5EF4-FFF2-40B4-BE49-F238E27FC236}">
                  <a16:creationId xmlns="" xmlns:a16="http://schemas.microsoft.com/office/drawing/2014/main" id="{4B238E07-B0CA-4B53-B671-15C00001EE41}"/>
                </a:ext>
              </a:extLst>
            </p:cNvPr>
            <p:cNvSpPr/>
            <p:nvPr/>
          </p:nvSpPr>
          <p:spPr>
            <a:xfrm rot="5679637">
              <a:off x="3102787" y="3123060"/>
              <a:ext cx="438769" cy="566238"/>
            </a:xfrm>
            <a:prstGeom prst="star6">
              <a:avLst>
                <a:gd name="adj" fmla="val 23391"/>
                <a:gd name="hf" fmla="val 115470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2" descr="C:\Users\User\Pictures\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92268" y="331241"/>
            <a:ext cx="965291" cy="1094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57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2AB0722-AB59-489C-B659-D1BBF302B8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9" t="16657" r="17357" b="35531"/>
          <a:stretch/>
        </p:blipFill>
        <p:spPr bwMode="auto">
          <a:xfrm>
            <a:off x="2888345" y="703947"/>
            <a:ext cx="3459319" cy="740701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3" name="Picture 2" descr="download (1).jpg">
            <a:extLst>
              <a:ext uri="{FF2B5EF4-FFF2-40B4-BE49-F238E27FC236}">
                <a16:creationId xmlns="" xmlns:a16="http://schemas.microsoft.com/office/drawing/2014/main" id="{EC5E0735-7AB4-4EB8-8E65-0720E3F1E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304" y="463025"/>
            <a:ext cx="2686051" cy="1704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35EAFEC-7CE6-4962-B2A8-272B0C014A40}"/>
              </a:ext>
            </a:extLst>
          </p:cNvPr>
          <p:cNvSpPr/>
          <p:nvPr/>
        </p:nvSpPr>
        <p:spPr>
          <a:xfrm>
            <a:off x="943431" y="3013503"/>
            <a:ext cx="9967964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Font typeface="Wingdings" pitchFamily="2" charset="2"/>
              <a:buChar char="q"/>
            </a:pPr>
            <a:r>
              <a:rPr lang="bn-IN" sz="4800" b="1" spc="50" dirty="0">
                <a:ln w="11430"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 দূষণের ৫ টি ক্ষতিক</a:t>
            </a:r>
            <a:r>
              <a:rPr lang="en-US" sz="4800" b="1" spc="50" dirty="0">
                <a:ln w="11430"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bn-IN" sz="4800" b="1" spc="50" dirty="0">
                <a:ln w="11430"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প্রভাব </a:t>
            </a:r>
            <a:r>
              <a:rPr lang="en-US" sz="4800" b="1" spc="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800" b="1" spc="50" dirty="0">
                <a:ln w="11430"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800" b="1" spc="50" dirty="0">
                <a:ln w="11430"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IN" sz="4800" b="1" spc="50" dirty="0">
              <a:ln w="11430"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C:\Users\User\Pictures\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17112" y="-132221"/>
            <a:ext cx="965291" cy="1094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19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6456BD4-CCB7-442C-9B20-D51AB125BDE7}"/>
              </a:ext>
            </a:extLst>
          </p:cNvPr>
          <p:cNvSpPr/>
          <p:nvPr/>
        </p:nvSpPr>
        <p:spPr>
          <a:xfrm>
            <a:off x="740231" y="437461"/>
            <a:ext cx="107115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আজকের পাঠ এখানেই শেষ</a:t>
            </a: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সকলকে ধন্যবাদ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775" y="1609725"/>
            <a:ext cx="7032454" cy="3901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User\Pictures\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14" y="1378014"/>
            <a:ext cx="1438733" cy="472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Pictures\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991" y="1390540"/>
            <a:ext cx="1438733" cy="472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২৪/০৯/২০১৯ইং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মোহাম্মদ আতাউর রহমান সিদ্দিকী ,সহকারী শিক্ষক, ০১৭১৫২৯৫৯৫৪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87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1883</TotalTime>
  <Words>543</Words>
  <Application>Microsoft Office PowerPoint</Application>
  <PresentationFormat>Custom</PresentationFormat>
  <Paragraphs>107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Civic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User</cp:lastModifiedBy>
  <cp:revision>52</cp:revision>
  <dcterms:created xsi:type="dcterms:W3CDTF">2019-05-17T12:11:12Z</dcterms:created>
  <dcterms:modified xsi:type="dcterms:W3CDTF">2019-10-28T01:47:06Z</dcterms:modified>
</cp:coreProperties>
</file>