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1"/>
  </p:notesMasterIdLst>
  <p:sldIdLst>
    <p:sldId id="275" r:id="rId4"/>
    <p:sldId id="256" r:id="rId5"/>
    <p:sldId id="283" r:id="rId6"/>
    <p:sldId id="279" r:id="rId7"/>
    <p:sldId id="290" r:id="rId8"/>
    <p:sldId id="288" r:id="rId9"/>
    <p:sldId id="260" r:id="rId10"/>
    <p:sldId id="291" r:id="rId11"/>
    <p:sldId id="266" r:id="rId12"/>
    <p:sldId id="276" r:id="rId13"/>
    <p:sldId id="292" r:id="rId14"/>
    <p:sldId id="269" r:id="rId15"/>
    <p:sldId id="289" r:id="rId16"/>
    <p:sldId id="294" r:id="rId17"/>
    <p:sldId id="270" r:id="rId18"/>
    <p:sldId id="280" r:id="rId19"/>
    <p:sldId id="28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38C5"/>
    <a:srgbClr val="6DE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72939" autoAdjust="0"/>
  </p:normalViewPr>
  <p:slideViewPr>
    <p:cSldViewPr snapToGrid="0">
      <p:cViewPr varScale="1">
        <p:scale>
          <a:sx n="57" d="100"/>
          <a:sy n="57" d="100"/>
        </p:scale>
        <p:origin x="1224" y="66"/>
      </p:cViewPr>
      <p:guideLst>
        <p:guide orient="horz" pos="2160"/>
        <p:guide pos="3840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143712-5941-460D-9679-4A32ACEF068B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A1B68E-AA4C-46A7-8FF9-AE222199F0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160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1B68E-AA4C-46A7-8FF9-AE222199F0A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0859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স্লা</a:t>
            </a:r>
            <a:r>
              <a:rPr lang="bn-IN" dirty="0"/>
              <a:t>ইডে</a:t>
            </a:r>
            <a:r>
              <a:rPr lang="bn-IN" baseline="0" dirty="0"/>
              <a:t> শব্দ দেওয়া আছে ধীর গতিতে দেখাব।</a:t>
            </a:r>
            <a:r>
              <a:rPr lang="en-US" baseline="0" dirty="0"/>
              <a:t> </a:t>
            </a:r>
            <a:r>
              <a:rPr lang="en-US" baseline="0" dirty="0" err="1"/>
              <a:t>শিক্ষার্থীরা</a:t>
            </a:r>
            <a:r>
              <a:rPr lang="en-US" baseline="0" dirty="0"/>
              <a:t> </a:t>
            </a:r>
            <a:r>
              <a:rPr lang="en-US" baseline="0" dirty="0" err="1"/>
              <a:t>বইয়ের</a:t>
            </a:r>
            <a:r>
              <a:rPr lang="en-US" baseline="0" dirty="0"/>
              <a:t> </a:t>
            </a:r>
            <a:r>
              <a:rPr lang="en-US" baseline="0" dirty="0" err="1"/>
              <a:t>সংগে</a:t>
            </a:r>
            <a:r>
              <a:rPr lang="en-US" baseline="0" dirty="0"/>
              <a:t> </a:t>
            </a:r>
            <a:r>
              <a:rPr lang="en-US" baseline="0" dirty="0" err="1"/>
              <a:t>মিলাবে</a:t>
            </a:r>
            <a:r>
              <a:rPr lang="en-US" baseline="0" dirty="0"/>
              <a:t>।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1B68E-AA4C-46A7-8FF9-AE222199F0A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9123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শিক্ষকের</a:t>
            </a:r>
            <a:r>
              <a:rPr lang="en-US" baseline="0" dirty="0"/>
              <a:t> </a:t>
            </a:r>
            <a:r>
              <a:rPr lang="en-US" baseline="0" dirty="0" err="1"/>
              <a:t>সহযোগীতায়</a:t>
            </a:r>
            <a:r>
              <a:rPr lang="en-US" baseline="0" dirty="0"/>
              <a:t> </a:t>
            </a:r>
            <a:r>
              <a:rPr lang="en-US" baseline="0" dirty="0" err="1"/>
              <a:t>শিক্ষার্থীরা</a:t>
            </a:r>
            <a:r>
              <a:rPr lang="en-US" baseline="0" dirty="0"/>
              <a:t> </a:t>
            </a:r>
            <a:r>
              <a:rPr lang="en-US" baseline="0" dirty="0" err="1"/>
              <a:t>পাঠ</a:t>
            </a:r>
            <a:r>
              <a:rPr lang="en-US" baseline="0" dirty="0"/>
              <a:t> </a:t>
            </a:r>
            <a:r>
              <a:rPr lang="en-US" baseline="0" dirty="0" err="1"/>
              <a:t>অনুশীলন</a:t>
            </a:r>
            <a:r>
              <a:rPr lang="en-US" baseline="0" dirty="0"/>
              <a:t> </a:t>
            </a:r>
            <a:r>
              <a:rPr lang="en-US" baseline="0" dirty="0" err="1"/>
              <a:t>করবে</a:t>
            </a:r>
            <a:r>
              <a:rPr lang="en-US" baseline="0" dirty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1B68E-AA4C-46A7-8FF9-AE222199F0A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9157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ভিডিওটি</a:t>
            </a:r>
            <a:r>
              <a:rPr lang="en-US" baseline="0" dirty="0"/>
              <a:t> </a:t>
            </a:r>
            <a:r>
              <a:rPr lang="en-US" baseline="0" dirty="0" err="1"/>
              <a:t>অডিও</a:t>
            </a:r>
            <a:r>
              <a:rPr lang="en-US" baseline="0" dirty="0"/>
              <a:t> </a:t>
            </a:r>
            <a:r>
              <a:rPr lang="en-US" baseline="0" dirty="0" err="1"/>
              <a:t>রিমুভ</a:t>
            </a:r>
            <a:r>
              <a:rPr lang="en-US" baseline="0" dirty="0"/>
              <a:t> </a:t>
            </a:r>
            <a:r>
              <a:rPr lang="en-US" baseline="0" dirty="0" err="1"/>
              <a:t>করা</a:t>
            </a:r>
            <a:r>
              <a:rPr lang="en-US" baseline="0" dirty="0"/>
              <a:t> </a:t>
            </a:r>
            <a:r>
              <a:rPr lang="en-US" baseline="0" dirty="0" err="1"/>
              <a:t>হয়েছে</a:t>
            </a:r>
            <a:r>
              <a:rPr lang="en-US" baseline="0" dirty="0"/>
              <a:t>। </a:t>
            </a:r>
            <a:r>
              <a:rPr lang="en-US" baseline="0" dirty="0" err="1"/>
              <a:t>শিক্ষার্থীরা</a:t>
            </a:r>
            <a:r>
              <a:rPr lang="en-US" baseline="0" dirty="0"/>
              <a:t> </a:t>
            </a:r>
            <a:r>
              <a:rPr lang="en-US" baseline="0" dirty="0" err="1"/>
              <a:t>এই</a:t>
            </a:r>
            <a:r>
              <a:rPr lang="en-US" baseline="0" dirty="0"/>
              <a:t> </a:t>
            </a:r>
            <a:r>
              <a:rPr lang="en-US" baseline="0" dirty="0" err="1"/>
              <a:t>ভিডিওটি</a:t>
            </a:r>
            <a:r>
              <a:rPr lang="en-US" baseline="0" dirty="0"/>
              <a:t> </a:t>
            </a:r>
            <a:r>
              <a:rPr lang="en-US" baseline="0" dirty="0" err="1"/>
              <a:t>দেখে</a:t>
            </a:r>
            <a:r>
              <a:rPr lang="en-US" baseline="0" dirty="0"/>
              <a:t> </a:t>
            </a:r>
            <a:r>
              <a:rPr lang="en-US" baseline="0" dirty="0" err="1"/>
              <a:t>অনুমান</a:t>
            </a:r>
            <a:r>
              <a:rPr lang="en-US" baseline="0" dirty="0"/>
              <a:t> </a:t>
            </a:r>
            <a:r>
              <a:rPr lang="en-US" baseline="0" dirty="0" err="1"/>
              <a:t>করবে</a:t>
            </a:r>
            <a:r>
              <a:rPr lang="en-US" baseline="0" dirty="0"/>
              <a:t> </a:t>
            </a:r>
            <a:r>
              <a:rPr lang="en-US" baseline="0" dirty="0" err="1"/>
              <a:t>এবং</a:t>
            </a:r>
            <a:r>
              <a:rPr lang="en-US" baseline="0" dirty="0"/>
              <a:t> </a:t>
            </a:r>
            <a:r>
              <a:rPr lang="en-US" baseline="0" dirty="0" err="1"/>
              <a:t>মতামত</a:t>
            </a:r>
            <a:r>
              <a:rPr lang="en-US" baseline="0" dirty="0"/>
              <a:t> </a:t>
            </a:r>
            <a:r>
              <a:rPr lang="en-US" baseline="0" dirty="0" err="1"/>
              <a:t>দিবে</a:t>
            </a:r>
            <a:r>
              <a:rPr lang="en-US" baseline="0" dirty="0"/>
              <a:t>। </a:t>
            </a:r>
            <a:r>
              <a:rPr lang="en-US" baseline="0" dirty="0" err="1"/>
              <a:t>আলোচনা</a:t>
            </a:r>
            <a:r>
              <a:rPr lang="en-US" baseline="0" dirty="0"/>
              <a:t> </a:t>
            </a:r>
            <a:r>
              <a:rPr lang="en-US" baseline="0" dirty="0" err="1"/>
              <a:t>শেষে</a:t>
            </a:r>
            <a:r>
              <a:rPr lang="en-US" baseline="0" dirty="0"/>
              <a:t> </a:t>
            </a:r>
            <a:r>
              <a:rPr lang="en-US" baseline="0" dirty="0" err="1"/>
              <a:t>পাঠ</a:t>
            </a:r>
            <a:r>
              <a:rPr lang="en-US" baseline="0" dirty="0"/>
              <a:t> </a:t>
            </a:r>
            <a:r>
              <a:rPr lang="en-US" baseline="0" dirty="0" err="1"/>
              <a:t>ঘোষণা</a:t>
            </a:r>
            <a:r>
              <a:rPr lang="en-US" baseline="0" dirty="0"/>
              <a:t> </a:t>
            </a:r>
            <a:r>
              <a:rPr lang="en-US" baseline="0" dirty="0" err="1"/>
              <a:t>করতে</a:t>
            </a:r>
            <a:r>
              <a:rPr lang="en-US" baseline="0" dirty="0"/>
              <a:t> </a:t>
            </a:r>
            <a:r>
              <a:rPr lang="en-US" baseline="0" dirty="0" err="1"/>
              <a:t>হবে</a:t>
            </a:r>
            <a:r>
              <a:rPr lang="en-US" baseline="0" dirty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1B68E-AA4C-46A7-8FF9-AE222199F0A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0280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অফিস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৭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ব্যবহারকারীগণ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আইকনে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প্রদর্শন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করবেন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অফিস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১৩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পরবর্তী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ভার্সন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ব্যবহারকারীগণ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সরাসরি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কালো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পর্দায়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ভিডিওটি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পাবেন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A1B68E-AA4C-46A7-8FF9-AE222199F0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10447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প্রত্যেক</a:t>
            </a:r>
            <a:r>
              <a:rPr lang="en-US" baseline="0" dirty="0"/>
              <a:t> </a:t>
            </a:r>
            <a:r>
              <a:rPr lang="en-US" baseline="0" dirty="0" err="1"/>
              <a:t>দল</a:t>
            </a:r>
            <a:r>
              <a:rPr lang="en-US" baseline="0" dirty="0"/>
              <a:t> </a:t>
            </a:r>
            <a:r>
              <a:rPr lang="en-US" baseline="0" dirty="0" err="1"/>
              <a:t>আলোচনা</a:t>
            </a:r>
            <a:r>
              <a:rPr lang="en-US" baseline="0" dirty="0"/>
              <a:t> </a:t>
            </a:r>
            <a:r>
              <a:rPr lang="en-US" baseline="0" dirty="0" err="1"/>
              <a:t>করে</a:t>
            </a:r>
            <a:r>
              <a:rPr lang="en-US" baseline="0" dirty="0"/>
              <a:t> </a:t>
            </a:r>
            <a:r>
              <a:rPr lang="en-US" baseline="0" dirty="0" err="1"/>
              <a:t>ছবিতে</a:t>
            </a:r>
            <a:r>
              <a:rPr lang="en-US" baseline="0" dirty="0"/>
              <a:t> </a:t>
            </a:r>
            <a:r>
              <a:rPr lang="en-US" baseline="0" dirty="0" err="1"/>
              <a:t>কি</a:t>
            </a:r>
            <a:r>
              <a:rPr lang="en-US" baseline="0" dirty="0"/>
              <a:t> </a:t>
            </a:r>
            <a:r>
              <a:rPr lang="en-US" baseline="0" dirty="0" err="1"/>
              <a:t>কি</a:t>
            </a:r>
            <a:r>
              <a:rPr lang="en-US" baseline="0" dirty="0"/>
              <a:t> </a:t>
            </a:r>
            <a:r>
              <a:rPr lang="en-US" baseline="0" dirty="0" err="1"/>
              <a:t>দেখা</a:t>
            </a:r>
            <a:r>
              <a:rPr lang="en-US" baseline="0" dirty="0"/>
              <a:t> </a:t>
            </a:r>
            <a:r>
              <a:rPr lang="en-US" baseline="0" dirty="0" err="1"/>
              <a:t>যাচ্ছে</a:t>
            </a:r>
            <a:r>
              <a:rPr lang="en-US" baseline="0" dirty="0"/>
              <a:t> </a:t>
            </a:r>
            <a:r>
              <a:rPr lang="en-US" baseline="0" dirty="0" err="1"/>
              <a:t>তা</a:t>
            </a:r>
            <a:r>
              <a:rPr lang="en-US" baseline="0" dirty="0"/>
              <a:t> </a:t>
            </a:r>
            <a:r>
              <a:rPr lang="en-US" baseline="0" dirty="0" err="1"/>
              <a:t>বলতে</a:t>
            </a:r>
            <a:r>
              <a:rPr lang="en-US" baseline="0" dirty="0"/>
              <a:t> </a:t>
            </a:r>
            <a:r>
              <a:rPr lang="en-US" baseline="0" dirty="0" err="1"/>
              <a:t>দিব</a:t>
            </a:r>
            <a:r>
              <a:rPr lang="en-US" baseline="0" dirty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1B68E-AA4C-46A7-8FF9-AE222199F0A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965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কুশল বিনিময়ের</a:t>
            </a:r>
            <a:r>
              <a:rPr lang="bn-IN" baseline="0" dirty="0"/>
              <a:t> মাধ্যমে নিরাপত্তবোধ পরিবেশ সৃষ্টি করে </a:t>
            </a:r>
            <a:r>
              <a:rPr lang="en-US" dirty="0" err="1"/>
              <a:t>ভিডিও</a:t>
            </a:r>
            <a:r>
              <a:rPr lang="en-US" baseline="0" dirty="0" err="1"/>
              <a:t>তে</a:t>
            </a:r>
            <a:r>
              <a:rPr lang="en-US" baseline="0" dirty="0"/>
              <a:t> </a:t>
            </a:r>
            <a:r>
              <a:rPr lang="en-US" baseline="0" dirty="0" err="1"/>
              <a:t>ক্লিক</a:t>
            </a:r>
            <a:r>
              <a:rPr lang="en-US" baseline="0" dirty="0"/>
              <a:t> </a:t>
            </a:r>
            <a:r>
              <a:rPr lang="en-US" baseline="0" dirty="0" err="1"/>
              <a:t>করে</a:t>
            </a:r>
            <a:r>
              <a:rPr lang="en-US" baseline="0" dirty="0"/>
              <a:t> </a:t>
            </a:r>
            <a:r>
              <a:rPr lang="en-US" baseline="0" dirty="0" err="1"/>
              <a:t>দেখানোর</a:t>
            </a:r>
            <a:r>
              <a:rPr lang="en-US" baseline="0" dirty="0"/>
              <a:t> </a:t>
            </a:r>
            <a:r>
              <a:rPr lang="en-US" baseline="0" dirty="0" err="1"/>
              <a:t>পর</a:t>
            </a:r>
            <a:r>
              <a:rPr lang="en-US" baseline="0" dirty="0"/>
              <a:t>  </a:t>
            </a:r>
            <a:r>
              <a:rPr lang="en-US" baseline="0" dirty="0" err="1"/>
              <a:t>পরে</a:t>
            </a:r>
            <a:r>
              <a:rPr lang="bn-IN" baseline="0" dirty="0"/>
              <a:t>র স্লাইডে ভিডিও সম্পর্কে প্রশ্নগুলো করে পাঠ ঘোষণা দিতে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1B68E-AA4C-46A7-8FF9-AE222199F0A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877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প্রশ্নগুলো করে</a:t>
            </a:r>
            <a:r>
              <a:rPr lang="bn-IN" baseline="0" dirty="0"/>
              <a:t> শিক্ষার্থীদের কাছ থেকে উত্তর বের করতে হবে। প্রয়োজনে সহায়তা দিতে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1B68E-AA4C-46A7-8FF9-AE222199F0A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026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1B68E-AA4C-46A7-8FF9-AE222199F0A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3776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ভিডিওটি</a:t>
            </a:r>
            <a:r>
              <a:rPr lang="en-US" baseline="0" dirty="0"/>
              <a:t> </a:t>
            </a:r>
            <a:r>
              <a:rPr lang="en-US" baseline="0" dirty="0" err="1"/>
              <a:t>অডিও</a:t>
            </a:r>
            <a:r>
              <a:rPr lang="en-US" baseline="0" dirty="0"/>
              <a:t> </a:t>
            </a:r>
            <a:r>
              <a:rPr lang="en-US" baseline="0" dirty="0" err="1"/>
              <a:t>রিমুভ</a:t>
            </a:r>
            <a:r>
              <a:rPr lang="en-US" baseline="0" dirty="0"/>
              <a:t> </a:t>
            </a:r>
            <a:r>
              <a:rPr lang="en-US" baseline="0" dirty="0" err="1"/>
              <a:t>করা</a:t>
            </a:r>
            <a:r>
              <a:rPr lang="en-US" baseline="0" dirty="0"/>
              <a:t> </a:t>
            </a:r>
            <a:r>
              <a:rPr lang="en-US" baseline="0" dirty="0" err="1"/>
              <a:t>হয়েছে</a:t>
            </a:r>
            <a:r>
              <a:rPr lang="en-US" baseline="0" dirty="0"/>
              <a:t>। </a:t>
            </a:r>
            <a:r>
              <a:rPr lang="en-US" baseline="0" dirty="0" err="1"/>
              <a:t>শিক্ষার্থীরা</a:t>
            </a:r>
            <a:r>
              <a:rPr lang="en-US" baseline="0" dirty="0"/>
              <a:t> </a:t>
            </a:r>
            <a:r>
              <a:rPr lang="en-US" baseline="0" dirty="0" err="1"/>
              <a:t>এই</a:t>
            </a:r>
            <a:r>
              <a:rPr lang="en-US" baseline="0" dirty="0"/>
              <a:t> </a:t>
            </a:r>
            <a:r>
              <a:rPr lang="en-US" baseline="0" dirty="0" err="1"/>
              <a:t>ভিডিওটি</a:t>
            </a:r>
            <a:r>
              <a:rPr lang="en-US" baseline="0" dirty="0"/>
              <a:t> </a:t>
            </a:r>
            <a:r>
              <a:rPr lang="en-US" baseline="0" dirty="0" err="1"/>
              <a:t>দেখে</a:t>
            </a:r>
            <a:r>
              <a:rPr lang="en-US" baseline="0" dirty="0"/>
              <a:t> </a:t>
            </a:r>
            <a:r>
              <a:rPr lang="en-US" baseline="0" dirty="0" err="1"/>
              <a:t>অনুমান</a:t>
            </a:r>
            <a:r>
              <a:rPr lang="en-US" baseline="0" dirty="0"/>
              <a:t> </a:t>
            </a:r>
            <a:r>
              <a:rPr lang="en-US" baseline="0" dirty="0" err="1"/>
              <a:t>করবে</a:t>
            </a:r>
            <a:r>
              <a:rPr lang="en-US" baseline="0" dirty="0"/>
              <a:t> </a:t>
            </a:r>
            <a:r>
              <a:rPr lang="en-US" baseline="0" dirty="0" err="1"/>
              <a:t>এবং</a:t>
            </a:r>
            <a:r>
              <a:rPr lang="en-US" baseline="0" dirty="0"/>
              <a:t> </a:t>
            </a:r>
            <a:r>
              <a:rPr lang="en-US" baseline="0" dirty="0" err="1"/>
              <a:t>মতামত</a:t>
            </a:r>
            <a:r>
              <a:rPr lang="en-US" baseline="0" dirty="0"/>
              <a:t> </a:t>
            </a:r>
            <a:r>
              <a:rPr lang="en-US" baseline="0" dirty="0" err="1"/>
              <a:t>দিবে</a:t>
            </a:r>
            <a:r>
              <a:rPr lang="en-US" baseline="0" dirty="0"/>
              <a:t>। </a:t>
            </a:r>
            <a:r>
              <a:rPr lang="en-US" baseline="0" dirty="0" err="1"/>
              <a:t>আলোচনা</a:t>
            </a:r>
            <a:r>
              <a:rPr lang="en-US" baseline="0" dirty="0"/>
              <a:t> </a:t>
            </a:r>
            <a:r>
              <a:rPr lang="en-US" baseline="0" dirty="0" err="1"/>
              <a:t>শেষে</a:t>
            </a:r>
            <a:r>
              <a:rPr lang="en-US" baseline="0" dirty="0"/>
              <a:t> </a:t>
            </a:r>
            <a:r>
              <a:rPr lang="en-US" baseline="0" dirty="0" err="1"/>
              <a:t>পাঠ</a:t>
            </a:r>
            <a:r>
              <a:rPr lang="en-US" baseline="0" dirty="0"/>
              <a:t> </a:t>
            </a:r>
            <a:r>
              <a:rPr lang="en-US" baseline="0" dirty="0" err="1"/>
              <a:t>ঘোষণা</a:t>
            </a:r>
            <a:r>
              <a:rPr lang="en-US" baseline="0" dirty="0"/>
              <a:t> </a:t>
            </a:r>
            <a:r>
              <a:rPr lang="en-US" baseline="0" dirty="0" err="1"/>
              <a:t>করতে</a:t>
            </a:r>
            <a:r>
              <a:rPr lang="en-US" baseline="0" dirty="0"/>
              <a:t> </a:t>
            </a:r>
            <a:r>
              <a:rPr lang="en-US" baseline="0" dirty="0" err="1"/>
              <a:t>হবে</a:t>
            </a:r>
            <a:r>
              <a:rPr lang="en-US" baseline="0" dirty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1B68E-AA4C-46A7-8FF9-AE222199F0A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2089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স্লা</a:t>
            </a:r>
            <a:r>
              <a:rPr lang="bn-IN" dirty="0"/>
              <a:t>ইডে</a:t>
            </a:r>
            <a:r>
              <a:rPr lang="bn-IN" baseline="0" dirty="0"/>
              <a:t> শব্দ দেওয়া আছে ধীর গতিতে দেখাবেন</a:t>
            </a:r>
            <a:r>
              <a:rPr lang="en-US" baseline="0" dirty="0"/>
              <a:t>। </a:t>
            </a:r>
            <a:r>
              <a:rPr lang="en-US" baseline="0" dirty="0" err="1"/>
              <a:t>পূর্বের</a:t>
            </a:r>
            <a:r>
              <a:rPr lang="en-US" baseline="0" dirty="0"/>
              <a:t> </a:t>
            </a:r>
            <a:r>
              <a:rPr lang="en-US" baseline="0" dirty="0" err="1"/>
              <a:t>স্লাইডের</a:t>
            </a:r>
            <a:r>
              <a:rPr lang="en-US" baseline="0" dirty="0"/>
              <a:t> </a:t>
            </a:r>
            <a:r>
              <a:rPr lang="en-US" baseline="0" dirty="0" err="1"/>
              <a:t>ছবি</a:t>
            </a:r>
            <a:r>
              <a:rPr lang="en-US" baseline="0" dirty="0"/>
              <a:t> </a:t>
            </a:r>
            <a:r>
              <a:rPr lang="en-US" baseline="0" dirty="0" err="1"/>
              <a:t>বিষয়বস্তু</a:t>
            </a:r>
            <a:r>
              <a:rPr lang="en-US" baseline="0" dirty="0"/>
              <a:t> </a:t>
            </a:r>
            <a:r>
              <a:rPr lang="en-US" baseline="0" dirty="0" err="1"/>
              <a:t>আলোচনায়</a:t>
            </a:r>
            <a:r>
              <a:rPr lang="en-US" baseline="0" dirty="0"/>
              <a:t> </a:t>
            </a:r>
            <a:r>
              <a:rPr lang="en-US" baseline="0" dirty="0" err="1"/>
              <a:t>পাঠ</a:t>
            </a:r>
            <a:r>
              <a:rPr lang="en-US" baseline="0" dirty="0"/>
              <a:t> </a:t>
            </a:r>
            <a:r>
              <a:rPr lang="en-US" baseline="0" dirty="0" err="1"/>
              <a:t>ঘোষণা</a:t>
            </a:r>
            <a:r>
              <a:rPr lang="en-US" baseline="0" dirty="0"/>
              <a:t> </a:t>
            </a:r>
            <a:r>
              <a:rPr lang="en-US" baseline="0" dirty="0" err="1"/>
              <a:t>দিতে</a:t>
            </a:r>
            <a:r>
              <a:rPr lang="en-US" baseline="0" dirty="0"/>
              <a:t> </a:t>
            </a:r>
            <a:r>
              <a:rPr lang="en-US" baseline="0" dirty="0" err="1"/>
              <a:t>হবে</a:t>
            </a:r>
            <a:r>
              <a:rPr lang="en-US" baseline="0" dirty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1B68E-AA4C-46A7-8FF9-AE222199F0A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964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শব্দগুলো</a:t>
            </a:r>
            <a:r>
              <a:rPr lang="en-US" baseline="0" dirty="0"/>
              <a:t> ও</a:t>
            </a:r>
            <a:r>
              <a:rPr lang="bn-IN" baseline="0" dirty="0"/>
              <a:t> অর্থ শুদ্ধ উচ্চারণে শিশুদের পড়</a:t>
            </a:r>
            <a:r>
              <a:rPr lang="en-US" baseline="0" dirty="0" err="1"/>
              <a:t>াব</a:t>
            </a:r>
            <a:r>
              <a:rPr lang="en-US" baseline="0" dirty="0"/>
              <a:t> </a:t>
            </a:r>
            <a:r>
              <a:rPr lang="en-US" baseline="0" dirty="0" err="1"/>
              <a:t>এবং</a:t>
            </a:r>
            <a:r>
              <a:rPr lang="en-US" baseline="0" dirty="0"/>
              <a:t> </a:t>
            </a:r>
            <a:r>
              <a:rPr lang="en-US" baseline="0" dirty="0" err="1"/>
              <a:t>কয়েকবার</a:t>
            </a:r>
            <a:r>
              <a:rPr lang="bn-IN" baseline="0" dirty="0"/>
              <a:t> সমস্বরে </a:t>
            </a:r>
            <a:r>
              <a:rPr lang="en-US" baseline="0" dirty="0" err="1"/>
              <a:t>পড়াব</a:t>
            </a:r>
            <a:r>
              <a:rPr lang="bn-IN" baseline="0" dirty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1B68E-AA4C-46A7-8FF9-AE222199F0A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7446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শব্দগুলো</a:t>
            </a:r>
            <a:r>
              <a:rPr lang="en-US" baseline="0" dirty="0"/>
              <a:t> ও</a:t>
            </a:r>
            <a:r>
              <a:rPr lang="bn-IN" baseline="0" dirty="0"/>
              <a:t> অর্থ শুদ্ধ উচ্চারণে শিশুদের পড়</a:t>
            </a:r>
            <a:r>
              <a:rPr lang="en-US" baseline="0" dirty="0" err="1"/>
              <a:t>াব</a:t>
            </a:r>
            <a:r>
              <a:rPr lang="en-US" baseline="0" dirty="0"/>
              <a:t> </a:t>
            </a:r>
            <a:r>
              <a:rPr lang="en-US" baseline="0" dirty="0" err="1"/>
              <a:t>এবং</a:t>
            </a:r>
            <a:r>
              <a:rPr lang="en-US" baseline="0" dirty="0"/>
              <a:t> </a:t>
            </a:r>
            <a:r>
              <a:rPr lang="en-US" baseline="0" dirty="0" err="1"/>
              <a:t>কয়েকবার</a:t>
            </a:r>
            <a:r>
              <a:rPr lang="bn-IN" baseline="0" dirty="0"/>
              <a:t> সমস্বরে </a:t>
            </a:r>
            <a:r>
              <a:rPr lang="en-US" baseline="0" dirty="0" err="1"/>
              <a:t>পড়াব</a:t>
            </a:r>
            <a:r>
              <a:rPr lang="bn-IN" baseline="0" dirty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1B68E-AA4C-46A7-8FF9-AE222199F0A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2525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স্লা</a:t>
            </a:r>
            <a:r>
              <a:rPr lang="bn-IN" dirty="0"/>
              <a:t>ইডে</a:t>
            </a:r>
            <a:r>
              <a:rPr lang="bn-IN" baseline="0" dirty="0"/>
              <a:t> শব্দ দেওয়া আছে ধীর গতিতে দেখাব।</a:t>
            </a:r>
            <a:r>
              <a:rPr lang="en-US" baseline="0" dirty="0"/>
              <a:t> </a:t>
            </a:r>
            <a:r>
              <a:rPr lang="en-US" baseline="0" dirty="0" err="1"/>
              <a:t>শিক্ষার্থীরা</a:t>
            </a:r>
            <a:r>
              <a:rPr lang="en-US" baseline="0" dirty="0"/>
              <a:t> </a:t>
            </a:r>
            <a:r>
              <a:rPr lang="en-US" baseline="0" dirty="0" err="1"/>
              <a:t>বইয়ের</a:t>
            </a:r>
            <a:r>
              <a:rPr lang="en-US" baseline="0" dirty="0"/>
              <a:t> </a:t>
            </a:r>
            <a:r>
              <a:rPr lang="en-US" baseline="0" dirty="0" err="1"/>
              <a:t>সংগে</a:t>
            </a:r>
            <a:r>
              <a:rPr lang="en-US" baseline="0" dirty="0"/>
              <a:t> </a:t>
            </a:r>
            <a:r>
              <a:rPr lang="en-US" baseline="0" dirty="0" err="1"/>
              <a:t>মিলাবে</a:t>
            </a:r>
            <a:r>
              <a:rPr lang="en-US" baseline="0" dirty="0"/>
              <a:t>।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1B68E-AA4C-46A7-8FF9-AE222199F0A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201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CB399-F66E-4160-91F8-547F8BE3577D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D6CCB-77DC-4CBA-8C5D-B37929BF72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261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CB399-F66E-4160-91F8-547F8BE3577D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D6CCB-77DC-4CBA-8C5D-B37929BF72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993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CB399-F66E-4160-91F8-547F8BE3577D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D6CCB-77DC-4CBA-8C5D-B37929BF72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032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6F96-EAE9-4DFE-80F2-7E5B9CD440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68C0A-FA91-44B9-87F4-2949A80202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8300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6F96-EAE9-4DFE-80F2-7E5B9CD440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68C0A-FA91-44B9-87F4-2949A80202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391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6F96-EAE9-4DFE-80F2-7E5B9CD440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68C0A-FA91-44B9-87F4-2949A80202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3714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6F96-EAE9-4DFE-80F2-7E5B9CD440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68C0A-FA91-44B9-87F4-2949A80202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252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6F96-EAE9-4DFE-80F2-7E5B9CD440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68C0A-FA91-44B9-87F4-2949A80202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4285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6F96-EAE9-4DFE-80F2-7E5B9CD440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68C0A-FA91-44B9-87F4-2949A80202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0563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6F96-EAE9-4DFE-80F2-7E5B9CD440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68C0A-FA91-44B9-87F4-2949A80202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4240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6F96-EAE9-4DFE-80F2-7E5B9CD440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68C0A-FA91-44B9-87F4-2949A80202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023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CB399-F66E-4160-91F8-547F8BE3577D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D6CCB-77DC-4CBA-8C5D-B37929BF72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8664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6F96-EAE9-4DFE-80F2-7E5B9CD440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68C0A-FA91-44B9-87F4-2949A80202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5078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6F96-EAE9-4DFE-80F2-7E5B9CD440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68C0A-FA91-44B9-87F4-2949A80202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6597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6F96-EAE9-4DFE-80F2-7E5B9CD440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68C0A-FA91-44B9-87F4-2949A80202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2109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490412"/>
      </p:ext>
    </p:extLst>
  </p:cSld>
  <p:clrMapOvr>
    <a:masterClrMapping/>
  </p:clrMapOvr>
  <p:transition>
    <p:wipe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399031"/>
      </p:ext>
    </p:extLst>
  </p:cSld>
  <p:clrMapOvr>
    <a:masterClrMapping/>
  </p:clrMapOvr>
  <p:transition>
    <p:wipe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794714"/>
      </p:ext>
    </p:extLst>
  </p:cSld>
  <p:clrMapOvr>
    <a:masterClrMapping/>
  </p:clrMapOvr>
  <p:transition>
    <p:wipe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200532"/>
      </p:ext>
    </p:extLst>
  </p:cSld>
  <p:clrMapOvr>
    <a:masterClrMapping/>
  </p:clrMapOvr>
  <p:transition>
    <p:wipe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97331"/>
      </p:ext>
    </p:extLst>
  </p:cSld>
  <p:clrMapOvr>
    <a:masterClrMapping/>
  </p:clrMapOvr>
  <p:transition>
    <p:wipe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409395"/>
      </p:ext>
    </p:extLst>
  </p:cSld>
  <p:clrMapOvr>
    <a:masterClrMapping/>
  </p:clrMapOvr>
  <p:transition>
    <p:wipe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449575"/>
      </p:ext>
    </p:extLst>
  </p:cSld>
  <p:clrMapOvr>
    <a:masterClrMapping/>
  </p:clrMapOvr>
  <p:transition>
    <p:wipe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CB399-F66E-4160-91F8-547F8BE3577D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D6CCB-77DC-4CBA-8C5D-B37929BF72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6127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791272"/>
      </p:ext>
    </p:extLst>
  </p:cSld>
  <p:clrMapOvr>
    <a:masterClrMapping/>
  </p:clrMapOvr>
  <p:transition>
    <p:wipe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969020"/>
      </p:ext>
    </p:extLst>
  </p:cSld>
  <p:clrMapOvr>
    <a:masterClrMapping/>
  </p:clrMapOvr>
  <p:transition>
    <p:wipe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398187"/>
      </p:ext>
    </p:extLst>
  </p:cSld>
  <p:clrMapOvr>
    <a:masterClrMapping/>
  </p:clrMapOvr>
  <p:transition>
    <p:wipe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404380"/>
      </p:ext>
    </p:extLst>
  </p:cSld>
  <p:clrMapOvr>
    <a:masterClrMapping/>
  </p:clrMapOvr>
  <p:transition>
    <p:wipe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CB399-F66E-4160-91F8-547F8BE3577D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D6CCB-77DC-4CBA-8C5D-B37929BF72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803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CB399-F66E-4160-91F8-547F8BE3577D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D6CCB-77DC-4CBA-8C5D-B37929BF72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806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CB399-F66E-4160-91F8-547F8BE3577D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D6CCB-77DC-4CBA-8C5D-B37929BF72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270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CB399-F66E-4160-91F8-547F8BE3577D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D6CCB-77DC-4CBA-8C5D-B37929BF72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757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CB399-F66E-4160-91F8-547F8BE3577D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D6CCB-77DC-4CBA-8C5D-B37929BF72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807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CB399-F66E-4160-91F8-547F8BE3577D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D6CCB-77DC-4CBA-8C5D-B37929BF72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894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CB399-F66E-4160-91F8-547F8BE3577D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D6CCB-77DC-4CBA-8C5D-B37929BF72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582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F6F96-EAE9-4DFE-80F2-7E5B9CD440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68C0A-FA91-44B9-87F4-2949A80202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75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862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ipe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audio" Target="../media/audio1.wav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3.jpeg"/><Relationship Id="rId10" Type="http://schemas.microsoft.com/office/2007/relationships/hdphoto" Target="../media/hdphoto4.wdp"/><Relationship Id="rId4" Type="http://schemas.openxmlformats.org/officeDocument/2006/relationships/audio" Target="../media/audio2.wav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audio" Target="../media/audio3.wav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.jpeg"/><Relationship Id="rId10" Type="http://schemas.microsoft.com/office/2007/relationships/hdphoto" Target="../media/hdphoto6.wdp"/><Relationship Id="rId4" Type="http://schemas.openxmlformats.org/officeDocument/2006/relationships/audio" Target="../media/audio4.wav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microsoft.com/office/2007/relationships/hdphoto" Target="../media/hdphoto8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png"/><Relationship Id="rId5" Type="http://schemas.microsoft.com/office/2007/relationships/hdphoto" Target="../media/hdphoto7.wdp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youtu.be/C_IvNPehZN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4" Type="http://schemas.openxmlformats.org/officeDocument/2006/relationships/image" Target="../media/image14.jpeg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ges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1941" y="3305924"/>
            <a:ext cx="3592992" cy="2598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E65A13D-6D5D-4353-9207-B1AC74D19017}"/>
              </a:ext>
            </a:extLst>
          </p:cNvPr>
          <p:cNvSpPr txBox="1"/>
          <p:nvPr/>
        </p:nvSpPr>
        <p:spPr>
          <a:xfrm>
            <a:off x="1032934" y="1320800"/>
            <a:ext cx="10363199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GB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0183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7429500" y="5223125"/>
            <a:ext cx="6121400" cy="830997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35388" y="220906"/>
            <a:ext cx="7164000" cy="408868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/>
          <p:cNvSpPr txBox="1"/>
          <p:nvPr/>
        </p:nvSpPr>
        <p:spPr>
          <a:xfrm>
            <a:off x="13135388" y="4592752"/>
            <a:ext cx="7387812" cy="156966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অমি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খুশি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মা-বাবার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বেড়াতে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এসেছে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সুন্দরবনে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239000" y="596900"/>
            <a:ext cx="6578599" cy="432262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9653437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7.40741E-7 L 0.85626 0.006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812" y="34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 2.22222E-6 L -0.90052 -0.0062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026" y="-3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5626 0.00695 L -0.05313 -0.8041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469" y="-4055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0052 -0.00625 L -0.21927 -1.200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62" y="-5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0.87318 0.0071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659" y="34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62 -0.02223 L -0.91302 0.0148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870" y="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6875 -0.00625 L 0.10755 -1.3817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266" y="-6923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1302 0.01481 L -0.13177 -0.9740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63" y="-4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8458200" y="5506088"/>
            <a:ext cx="8458199" cy="76944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নদীতে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কুমির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58800" y="302804"/>
            <a:ext cx="8515350" cy="49549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3258800" y="5567596"/>
            <a:ext cx="8515351" cy="92333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সুন্দরবনে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রঙের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458199" y="756010"/>
            <a:ext cx="8458200" cy="450179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16534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4.07407E-6 L 0.85625 0.006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359" y="-25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33333E-6 L -0.90052 -0.0062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026" y="-3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5626 0.00694 L -0.05313 -0.8041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469" y="-4055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0052 -0.00625 L -0.21927 -1.200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62" y="-5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3.7037E-6 L 0.88307 0.0050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73" y="-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95 -0.01504 L -0.92734 0.0219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870" y="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1641 0.0324 L 0.08151 -1.2594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745" y="-6460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2734 0.02199 L -0.14609 -0.9668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63" y="-4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48494" y="414564"/>
            <a:ext cx="3352800" cy="9233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 descr="Picture1.jpg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33297" y="1743822"/>
            <a:ext cx="5104979" cy="4171075"/>
          </a:xfrm>
          <a:prstGeom prst="rect">
            <a:avLst/>
          </a:prstGeom>
        </p:spPr>
      </p:pic>
      <p:pic>
        <p:nvPicPr>
          <p:cNvPr id="10" name="Picture 9" descr="Picture2.jp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24759" y="1580887"/>
            <a:ext cx="5397792" cy="4862549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735824" y="1499246"/>
            <a:ext cx="3093204" cy="12356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অনুশীলন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80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0200" y="437319"/>
            <a:ext cx="8829675" cy="101566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41469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0533" y="990275"/>
            <a:ext cx="4693983" cy="10156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ভিডিওটি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দেখি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577B62-082D-4DBD-8393-9CB4F89E9FA6}"/>
              </a:ext>
            </a:extLst>
          </p:cNvPr>
          <p:cNvSpPr txBox="1"/>
          <p:nvPr/>
        </p:nvSpPr>
        <p:spPr>
          <a:xfrm>
            <a:off x="2279257" y="3251200"/>
            <a:ext cx="69765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/>
              </a:rPr>
              <a:t>https://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/>
              </a:rPr>
              <a:t>youtu.be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/>
              </a:rPr>
              <a:t>/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/>
              </a:rPr>
              <a:t>C_IvNPehZNg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052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26231" y="522393"/>
            <a:ext cx="3440975" cy="10156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2290" y="1842397"/>
            <a:ext cx="10620843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৩টি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241566" y="2854624"/>
            <a:ext cx="2866903" cy="3261305"/>
            <a:chOff x="1241566" y="2854624"/>
            <a:chExt cx="2866903" cy="326130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41566" y="3562510"/>
              <a:ext cx="2866903" cy="2553419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241566" y="2854624"/>
              <a:ext cx="2866903" cy="70788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দল-১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303236" y="2854624"/>
            <a:ext cx="2863970" cy="3364821"/>
            <a:chOff x="4303236" y="2854624"/>
            <a:chExt cx="2863970" cy="336482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03236" y="3562510"/>
              <a:ext cx="2863970" cy="2656935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4303236" y="2854624"/>
              <a:ext cx="2863970" cy="70788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দল-২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556738" y="2887692"/>
            <a:ext cx="2884158" cy="3279995"/>
            <a:chOff x="7556738" y="2887692"/>
            <a:chExt cx="2884158" cy="327999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56740" y="3562510"/>
              <a:ext cx="2884156" cy="2605177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7556738" y="2887692"/>
              <a:ext cx="2884158" cy="70788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দল-৩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847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66902" y="561686"/>
            <a:ext cx="5128953" cy="101566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মূল্যায়ন(মৌখিক)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16562" y="2598468"/>
            <a:ext cx="7381635" cy="7694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অমি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সুন্দরবন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বেড়াতে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গেছে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16562" y="3779431"/>
            <a:ext cx="7381636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সুন্দরবনে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16561" y="4960394"/>
            <a:ext cx="7381635" cy="76944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নদীতে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05432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73867" y="1557867"/>
            <a:ext cx="7450665" cy="3894665"/>
          </a:xfrm>
          <a:prstGeom prst="rect">
            <a:avLst/>
          </a:prstGeom>
        </p:spPr>
        <p:txBody>
          <a:bodyPr wrap="square">
            <a:prstTxWarp prst="textCanUp">
              <a:avLst/>
            </a:prstTxWarp>
            <a:spAutoFit/>
          </a:bodyPr>
          <a:lstStyle/>
          <a:p>
            <a:pPr algn="ctr"/>
            <a:r>
              <a:rPr lang="bn-BD" sz="115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dirty="0">
              <a:solidFill>
                <a:srgbClr val="C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485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Terminator 4"/>
          <p:cNvSpPr/>
          <p:nvPr/>
        </p:nvSpPr>
        <p:spPr>
          <a:xfrm>
            <a:off x="4096639" y="639599"/>
            <a:ext cx="4673600" cy="914400"/>
          </a:xfrm>
          <a:prstGeom prst="flowChartTerminator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595" y="1343934"/>
            <a:ext cx="4259151" cy="4272439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317588" y="2449101"/>
            <a:ext cx="6133514" cy="206210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বিষয়-বাংলা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শ্রেণি-২য় 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পাঠ-সুন্দরবন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পাঠ্যাংশ-অমি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খুশি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-------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কুমির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31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11583" y="2045684"/>
            <a:ext cx="8850006" cy="193899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নিরাপত্তাবোধ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সৃষ্টি-কুশল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বিনিময়ের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409810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F11A3B-853D-4EEC-9C40-F2C4D483B3BC}"/>
              </a:ext>
            </a:extLst>
          </p:cNvPr>
          <p:cNvSpPr txBox="1"/>
          <p:nvPr/>
        </p:nvSpPr>
        <p:spPr>
          <a:xfrm>
            <a:off x="-6800856" y="4391539"/>
            <a:ext cx="6600825" cy="8572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no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বেড়াতে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গিয়েছিলে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80A1E8-EC3F-4B28-B210-C62EE6B4DF68}"/>
              </a:ext>
            </a:extLst>
          </p:cNvPr>
          <p:cNvSpPr txBox="1"/>
          <p:nvPr/>
        </p:nvSpPr>
        <p:spPr>
          <a:xfrm>
            <a:off x="-6800856" y="3513187"/>
            <a:ext cx="6600825" cy="86780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কখনো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বেড়াতে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গিয়েছিলে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80A1E8-EC3F-4B28-B210-C62EE6B4DF68}"/>
              </a:ext>
            </a:extLst>
          </p:cNvPr>
          <p:cNvSpPr txBox="1"/>
          <p:nvPr/>
        </p:nvSpPr>
        <p:spPr>
          <a:xfrm>
            <a:off x="-6800856" y="2645386"/>
            <a:ext cx="6600825" cy="86780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বেড়াতে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লাগে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2790" y="418624"/>
            <a:ext cx="3566469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22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7.40741E-7 L 0.72448 0.02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24" y="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7.40741E-7 L 0.72448 0.028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24" y="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22222E-6 L 0.72539 0.0641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63" y="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16748" y="1426574"/>
            <a:ext cx="5784459" cy="1631216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51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lin ang="13500000" scaled="1"/>
            <a:tileRect/>
          </a:gradFill>
          <a:ln w="381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শোনা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1.3.1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1.3.2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অনুরোধ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1.3.3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3.1.2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 useBgFill="1">
        <p:nvSpPr>
          <p:cNvPr id="4" name="TextBox 3"/>
          <p:cNvSpPr txBox="1"/>
          <p:nvPr/>
        </p:nvSpPr>
        <p:spPr>
          <a:xfrm>
            <a:off x="3416747" y="3154319"/>
            <a:ext cx="5784459" cy="1354217"/>
          </a:xfrm>
          <a:prstGeom prst="rect">
            <a:avLst/>
          </a:prstGeom>
          <a:ln w="381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</a:p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১.৩.২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২.৩.১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২.৪.২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ভাষায়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গল্প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30107" y="251781"/>
            <a:ext cx="2583543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16746" y="4617357"/>
            <a:ext cx="5784459" cy="107721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381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</a:p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২.৪.১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গল্প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২.৪.২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গল্প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047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0200" y="437319"/>
            <a:ext cx="8829675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graphicFrame>
        <p:nvGraphicFramePr>
          <p:cNvPr id="4" name="Object 3">
            <a:hlinkClick r:id="" action="ppaction://ole?verb=0"/>
            <a:extLst>
              <a:ext uri="{FF2B5EF4-FFF2-40B4-BE49-F238E27FC236}">
                <a16:creationId xmlns:a16="http://schemas.microsoft.com/office/drawing/2014/main" id="{33A7F058-6619-4811-87E5-A03D7BB214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1745285"/>
              </p:ext>
            </p:extLst>
          </p:nvPr>
        </p:nvGraphicFramePr>
        <p:xfrm>
          <a:off x="3984025" y="2559391"/>
          <a:ext cx="2444290" cy="1315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Packager Shell Object" showAsIcon="1" r:id="rId5" imgW="814320" imgH="437760" progId="Package">
                  <p:embed/>
                </p:oleObj>
              </mc:Choice>
              <mc:Fallback>
                <p:oleObj name="Packager Shell Object" showAsIcon="1" r:id="rId5" imgW="81432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84025" y="2559391"/>
                        <a:ext cx="2444290" cy="13150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07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bg1"/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62275" y="-1771650"/>
            <a:ext cx="5149338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itchFamily="2" charset="0"/>
                <a:cs typeface="NikoshBAN" pitchFamily="2" charset="0"/>
              </a:rPr>
              <a:t>আজকে আমরা পড়ব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4C23AB-D928-41BD-8BDD-D39AB66FFB26}"/>
              </a:ext>
            </a:extLst>
          </p:cNvPr>
          <p:cNvSpPr txBox="1"/>
          <p:nvPr/>
        </p:nvSpPr>
        <p:spPr>
          <a:xfrm>
            <a:off x="2375412" y="7376652"/>
            <a:ext cx="7768713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sz="9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>
                <a:latin typeface="NikoshBAN" pitchFamily="2" charset="0"/>
                <a:cs typeface="NikoshBAN" pitchFamily="2" charset="0"/>
              </a:rPr>
              <a:t>গল্প</a:t>
            </a:r>
            <a:r>
              <a:rPr lang="en-US" sz="9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9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>
                <a:latin typeface="NikoshBAN" pitchFamily="2" charset="0"/>
                <a:cs typeface="NikoshBAN" pitchFamily="2" charset="0"/>
              </a:rPr>
              <a:t>বন</a:t>
            </a:r>
            <a:r>
              <a:rPr lang="en-US" sz="96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9710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40741E-7 L 0.03333 0.4134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2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6 L -0.0095 -0.6442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2" y="-3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417622" y="557485"/>
            <a:ext cx="8181474" cy="986589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যুক্তবর্ণগুলো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233790" y="2124392"/>
            <a:ext cx="1908162" cy="870288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গল্প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520219" y="2124392"/>
            <a:ext cx="1502976" cy="870288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ল্প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874211" y="2124392"/>
            <a:ext cx="1168089" cy="870288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845770" y="2124392"/>
            <a:ext cx="1365338" cy="870288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8423369" y="2124392"/>
            <a:ext cx="1502976" cy="870288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অল্প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0138606" y="2144410"/>
            <a:ext cx="1502976" cy="870288"/>
          </a:xfrm>
          <a:prstGeom prst="roundRect">
            <a:avLst>
              <a:gd name="adj" fmla="val 50000"/>
            </a:avLst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কল্পনা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229876" y="2124392"/>
            <a:ext cx="432074" cy="870288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=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6254561" y="2124392"/>
            <a:ext cx="378948" cy="870288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+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33790" y="3436252"/>
            <a:ext cx="1908162" cy="870288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সুন্দর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520219" y="3436252"/>
            <a:ext cx="1502976" cy="870288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ন্দ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874211" y="3436252"/>
            <a:ext cx="1168089" cy="870288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845770" y="3436252"/>
            <a:ext cx="1365338" cy="870288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423369" y="3436252"/>
            <a:ext cx="1502976" cy="870288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আনন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0138606" y="3456270"/>
            <a:ext cx="1502976" cy="870288"/>
          </a:xfrm>
          <a:prstGeom prst="roundRect">
            <a:avLst>
              <a:gd name="adj" fmla="val 50000"/>
            </a:avLst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মঙ্গল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229876" y="3436252"/>
            <a:ext cx="432074" cy="870288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=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254561" y="3436252"/>
            <a:ext cx="378948" cy="870288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+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233790" y="4768130"/>
            <a:ext cx="1908162" cy="870288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বেঙ্গল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2520219" y="4768130"/>
            <a:ext cx="1502976" cy="870288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ঙ্গ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4874211" y="4768130"/>
            <a:ext cx="1168089" cy="870288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ঙ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6845770" y="4768130"/>
            <a:ext cx="1365338" cy="870288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8423369" y="4768130"/>
            <a:ext cx="1502976" cy="870288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লাঙ্গল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0138606" y="4788148"/>
            <a:ext cx="1502976" cy="870288"/>
          </a:xfrm>
          <a:prstGeom prst="roundRect">
            <a:avLst>
              <a:gd name="adj" fmla="val 50000"/>
            </a:avLst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মঙ্গল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4229876" y="4768130"/>
            <a:ext cx="432074" cy="870288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=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6254561" y="4768130"/>
            <a:ext cx="378948" cy="870288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98563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19" grpId="0" animBg="1"/>
      <p:bldP spid="22" grpId="0" animBg="1"/>
      <p:bldP spid="24" grpId="0" animBg="1"/>
      <p:bldP spid="25" grpId="0" animBg="1"/>
      <p:bldP spid="30" grpId="0" animBg="1"/>
      <p:bldP spid="31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6" grpId="0" animBg="1"/>
      <p:bldP spid="27" grpId="0" animBg="1"/>
      <p:bldP spid="28" grpId="0" animBg="1"/>
      <p:bldP spid="29" grpId="0" animBg="1"/>
      <p:bldP spid="32" grpId="0" animBg="1"/>
      <p:bldP spid="33" grpId="0" animBg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102428" y="515265"/>
            <a:ext cx="5317589" cy="98658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নতুন শব্দগুলোর অর্থ জেনে নেই।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655696" y="2009203"/>
            <a:ext cx="1815414" cy="682644"/>
          </a:xfrm>
          <a:prstGeom prst="round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গল্প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7019778" y="1964263"/>
            <a:ext cx="2800479" cy="72758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কাহিনী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ঘটনা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638784" y="2935742"/>
            <a:ext cx="1832326" cy="825481"/>
          </a:xfrm>
          <a:prstGeom prst="round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সুন্দর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019778" y="2890936"/>
            <a:ext cx="2800480" cy="72758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চমৎকার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9969" y="2958310"/>
            <a:ext cx="1729469" cy="758106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1665658" y="3940967"/>
            <a:ext cx="1832326" cy="899859"/>
          </a:xfrm>
          <a:prstGeom prst="round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বন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019779" y="3969253"/>
            <a:ext cx="2800480" cy="84328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জঙ্গল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9969" y="3969253"/>
            <a:ext cx="1729469" cy="871573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1665658" y="5246661"/>
            <a:ext cx="1832326" cy="899859"/>
          </a:xfrm>
          <a:prstGeom prst="round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রঙ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019779" y="5274947"/>
            <a:ext cx="2800480" cy="84328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রকম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রঙ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9458" y="5274947"/>
            <a:ext cx="1419980" cy="105026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9969" y="1980258"/>
            <a:ext cx="1729469" cy="84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39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21" grpId="0" animBg="1"/>
      <p:bldP spid="23" grpId="0" animBg="1"/>
      <p:bldP spid="27" grpId="0" animBg="1"/>
      <p:bldP spid="28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>
            <a:latin typeface="NikoshBAN" pitchFamily="2" charset="0"/>
            <a:cs typeface="NikoshBAN" pitchFamily="2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2004</TotalTime>
  <Words>490</Words>
  <Application>Microsoft Office PowerPoint</Application>
  <PresentationFormat>Widescreen</PresentationFormat>
  <Paragraphs>105</Paragraphs>
  <Slides>17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Office Theme</vt:lpstr>
      <vt:lpstr>1_Office Theme</vt:lpstr>
      <vt:lpstr>2_Office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IMD</dc:creator>
  <cp:lastModifiedBy>Jamal Uddin</cp:lastModifiedBy>
  <cp:revision>248</cp:revision>
  <dcterms:created xsi:type="dcterms:W3CDTF">2017-06-27T09:32:57Z</dcterms:created>
  <dcterms:modified xsi:type="dcterms:W3CDTF">2019-10-28T02:19:33Z</dcterms:modified>
</cp:coreProperties>
</file>