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1"/>
  </p:notesMasterIdLst>
  <p:sldIdLst>
    <p:sldId id="256" r:id="rId2"/>
    <p:sldId id="284" r:id="rId3"/>
    <p:sldId id="257" r:id="rId4"/>
    <p:sldId id="258" r:id="rId5"/>
    <p:sldId id="259" r:id="rId6"/>
    <p:sldId id="260" r:id="rId7"/>
    <p:sldId id="285" r:id="rId8"/>
    <p:sldId id="261" r:id="rId9"/>
    <p:sldId id="287" r:id="rId10"/>
    <p:sldId id="291" r:id="rId11"/>
    <p:sldId id="290" r:id="rId12"/>
    <p:sldId id="288" r:id="rId13"/>
    <p:sldId id="263" r:id="rId14"/>
    <p:sldId id="264" r:id="rId15"/>
    <p:sldId id="292" r:id="rId16"/>
    <p:sldId id="293" r:id="rId17"/>
    <p:sldId id="297" r:id="rId18"/>
    <p:sldId id="298" r:id="rId19"/>
    <p:sldId id="29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7635"/>
    <a:srgbClr val="005C2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6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C9BAB3-ECD8-4996-A059-DB1879CCF57E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8D2F50-3B05-424B-AFFB-92587A20DE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73940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2CD798-02BA-4A92-91EF-66D8A3C34ED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9753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12201452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5019" y="4953000"/>
            <a:ext cx="12197020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61EA775-97D6-4939-9751-D8A67CE6A817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B853CB3-A58A-4A5C-B11F-00330AAADB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5EF1D4-986B-4009-BA68-E0091E6EE49B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A9D185-EFF4-417E-9296-5B829C3BDE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1EA775-97D6-4939-9751-D8A67CE6A817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853CB3-A58A-4A5C-B11F-00330AAADBA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4848907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4600352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1EA775-97D6-4939-9751-D8A67CE6A817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853CB3-A58A-4A5C-B11F-00330AAADBA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9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1444295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444295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1EA775-97D6-4939-9751-D8A67CE6A817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853CB3-A58A-4A5C-B11F-00330AAADB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1EA775-97D6-4939-9751-D8A67CE6A817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853CB3-A58A-4A5C-B11F-00330AAADBA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1EA775-97D6-4939-9751-D8A67CE6A817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853CB3-A58A-4A5C-B11F-00330AAADB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69376" y="6407944"/>
            <a:ext cx="2560320" cy="365760"/>
          </a:xfrm>
        </p:spPr>
        <p:txBody>
          <a:bodyPr/>
          <a:lstStyle>
            <a:extLst/>
          </a:lstStyle>
          <a:p>
            <a:fld id="{F61EA775-97D6-4939-9751-D8A67CE6A817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853CB3-A58A-4A5C-B11F-00330AAADB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61EA775-97D6-4939-9751-D8A67CE6A817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40097" y="6407945"/>
            <a:ext cx="313424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B853CB3-A58A-4A5C-B11F-00330AAADBA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865122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955249" y="5001994"/>
            <a:ext cx="5069337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71414" y="5785023"/>
            <a:ext cx="5069337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11552149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11303595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81330"/>
            <a:ext cx="109728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1EA775-97D6-4939-9751-D8A67CE6A817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853CB3-A58A-4A5C-B11F-00330AAADB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5351" y="274641"/>
            <a:ext cx="236996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61EA775-97D6-4939-9751-D8A67CE6A817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853CB3-A58A-4A5C-B11F-00330AAADB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17246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12192000" cy="69172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43310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955249" y="5001994"/>
            <a:ext cx="5069337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71414" y="5785023"/>
            <a:ext cx="5069337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481329"/>
            <a:ext cx="109728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8969376" y="6407944"/>
            <a:ext cx="256032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85EF1D4-986B-4009-BA68-E0091E6EE49B}" type="datetimeFigureOut">
              <a:rPr lang="en-US" smtClean="0"/>
              <a:pPr/>
              <a:t>10/27/2019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5840097" y="6407945"/>
            <a:ext cx="313424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1529696" y="6407945"/>
            <a:ext cx="48768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8A9D185-EFF4-417E-9296-5B829C3BDED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4934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Rectangle 15"/>
          <p:cNvSpPr/>
          <p:nvPr userDrawn="1"/>
        </p:nvSpPr>
        <p:spPr>
          <a:xfrm>
            <a:off x="0" y="0"/>
            <a:ext cx="12192000" cy="6849347"/>
          </a:xfrm>
          <a:prstGeom prst="rect">
            <a:avLst/>
          </a:prstGeom>
          <a:noFill/>
          <a:ln w="158750" cmpd="thickThin">
            <a:solidFill>
              <a:srgbClr val="007635"/>
            </a:solidFill>
          </a:ln>
          <a:scene3d>
            <a:camera prst="orthographicFront"/>
            <a:lightRig rig="threePt" dir="t"/>
          </a:scene3d>
          <a:sp3d>
            <a:bevelT w="317500" h="285750" prst="convex"/>
            <a:bevelB w="279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10972800" y="6541570"/>
            <a:ext cx="182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Blackadder ITC" panose="04020505051007020D02" pitchFamily="82" charset="0"/>
              </a:rPr>
              <a:t>Dilruba khanom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 xmlns="">
                  <a14:imgLayer r:embed="">
                    <a14:imgEffect>
                      <a14:backgroundRemoval t="1905" b="89524" l="15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12128" y="0"/>
            <a:ext cx="779872" cy="40943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50" r:id="rId12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microsoft.com/office/2007/relationships/hdphoto" Target="../media/hdphoto7.wdp"/><Relationship Id="rId7" Type="http://schemas.microsoft.com/office/2007/relationships/hdphoto" Target="../media/hdphoto9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microsoft.com/office/2007/relationships/hdphoto" Target="../media/hdphoto8.wdp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gif"/><Relationship Id="rId5" Type="http://schemas.openxmlformats.org/officeDocument/2006/relationships/image" Target="../media/image20.gif"/><Relationship Id="rId4" Type="http://schemas.openxmlformats.org/officeDocument/2006/relationships/image" Target="../media/image19.png"/><Relationship Id="rId9" Type="http://schemas.openxmlformats.org/officeDocument/2006/relationships/image" Target="../media/image23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gif"/><Relationship Id="rId18" Type="http://schemas.openxmlformats.org/officeDocument/2006/relationships/image" Target="../media/image39.png"/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" Type="http://schemas.openxmlformats.org/officeDocument/2006/relationships/image" Target="../media/image24.jpeg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gif"/><Relationship Id="rId11" Type="http://schemas.openxmlformats.org/officeDocument/2006/relationships/image" Target="../media/image32.png"/><Relationship Id="rId5" Type="http://schemas.openxmlformats.org/officeDocument/2006/relationships/image" Target="../media/image20.gif"/><Relationship Id="rId15" Type="http://schemas.openxmlformats.org/officeDocument/2006/relationships/image" Target="../media/image36.png"/><Relationship Id="rId10" Type="http://schemas.openxmlformats.org/officeDocument/2006/relationships/image" Target="../media/image31.png"/><Relationship Id="rId4" Type="http://schemas.openxmlformats.org/officeDocument/2006/relationships/image" Target="../media/image26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7" Type="http://schemas.openxmlformats.org/officeDocument/2006/relationships/audio" Target="../media/audio2.wav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audio" Target="../media/audio1.wav"/><Relationship Id="rId4" Type="http://schemas.microsoft.com/office/2007/relationships/hdphoto" Target="../media/hdphoto10.wdp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8-2r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8102" y="207701"/>
            <a:ext cx="3978644" cy="707886"/>
          </a:xfrm>
          <a:prstGeom prst="rect">
            <a:avLst/>
          </a:prstGeom>
          <a:noFill/>
          <a:scene3d>
            <a:camera prst="perspectiveAbove"/>
            <a:lightRig rig="flat" dir="tl">
              <a:rot lat="0" lon="0" rev="6600000"/>
            </a:lightRig>
          </a:scene3d>
          <a:sp3d>
            <a:bevelT w="279400" h="317500" prst="slope"/>
            <a:bevelB w="565150" h="406400"/>
          </a:sp3d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4000" b="1" u="sng" kern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আজকের </a:t>
            </a:r>
            <a:r>
              <a:rPr lang="bn-BD" sz="4000" b="1" u="sng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পাঠে</a:t>
            </a:r>
            <a:r>
              <a:rPr lang="en-US" sz="4000" b="1" u="sng" kern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u="sng" kern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endParaRPr lang="en-US" sz="4000" b="1" u="sng" kern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/>
            </a:endParaRPr>
          </a:p>
        </p:txBody>
      </p:sp>
      <p:pic>
        <p:nvPicPr>
          <p:cNvPr id="5" name="Picture 3" descr="F:\New folder (2)\Animated gif\img8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49153" y="3639627"/>
            <a:ext cx="3494480" cy="1946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F:\New folder (2)\Animated gif\img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0586" y="1014032"/>
            <a:ext cx="4084993" cy="2274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F:\New folder (2)\Animated gif\img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83499" y="3398464"/>
            <a:ext cx="3393217" cy="1889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083069" y="689316"/>
            <a:ext cx="2476058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8000" b="1" i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শুভেচ্ছা</a:t>
            </a:r>
            <a:r>
              <a:rPr lang="bn-BD" sz="138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b="1" dirty="0">
              <a:ln w="12700">
                <a:solidFill>
                  <a:schemeClr val="accent1"/>
                </a:solidFill>
                <a:prstDash val="solid"/>
              </a:ln>
              <a:solidFill>
                <a:srgbClr val="002060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000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g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47254" y="452675"/>
            <a:ext cx="3472679" cy="83099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bliqueTopLeft"/>
              <a:lightRig rig="threePt" dir="t"/>
            </a:scene3d>
            <a:sp3d extrusionH="57150">
              <a:bevelT w="1206500" h="965200" prst="slope"/>
              <a:bevelB w="298450" h="330200" prst="slope"/>
            </a:sp3d>
          </a:bodyPr>
          <a:lstStyle/>
          <a:p>
            <a:pPr algn="ctr"/>
            <a:r>
              <a:rPr lang="en-US" sz="4800" b="1" dirty="0">
                <a:ln w="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</a:p>
        </p:txBody>
      </p:sp>
      <p:pic>
        <p:nvPicPr>
          <p:cNvPr id="10" name="Picture 9" descr="82dc51c76b5068f8c58103d2510c39e8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81994" y="2227374"/>
            <a:ext cx="2744686" cy="463062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807483" y="2021327"/>
            <a:ext cx="5384517" cy="2246769"/>
          </a:xfrm>
          <a:prstGeom prst="rect">
            <a:avLst/>
          </a:prstGeom>
          <a:ln>
            <a:noFill/>
          </a:ln>
          <a:effectLst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lvl="0"/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বিষয়: প্রাথমিক বিজ্ঞান</a:t>
            </a:r>
          </a:p>
          <a:p>
            <a:pPr lvl="0"/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শ্রেণি: তৃতীয়</a:t>
            </a:r>
          </a:p>
          <a:p>
            <a:r>
              <a:rPr lang="bn-BD" alt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alt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 1 (</a:t>
            </a:r>
            <a:r>
              <a:rPr lang="en-US" altLang="en-US" sz="2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জীব</a:t>
            </a:r>
            <a:r>
              <a:rPr lang="en-US" altLang="en-US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as-IN" altLang="en-US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altLang="en-US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altLang="en-US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altLang="en-US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altLang="en-US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altLang="en-US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 </a:t>
            </a:r>
            <a:r>
              <a:rPr lang="en-US" alt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lvl="0"/>
            <a:r>
              <a:rPr lang="en-US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- </a:t>
            </a:r>
            <a:r>
              <a:rPr lang="as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খাদ্যের জন্য উদ্ভিদ ও প্রাণীর উপর মানুষের নির্ভরশীলতা </a:t>
            </a:r>
          </a:p>
          <a:p>
            <a:pPr lvl="0"/>
            <a:r>
              <a:rPr lang="en-US" sz="2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: ৪৫ মিনিট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59341" y="1913216"/>
            <a:ext cx="4885528" cy="255454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 prst="angle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3200" b="1" dirty="0" smtClean="0">
                <a:ln w="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মোঃ মামুনুর রশিদ</a:t>
            </a:r>
            <a:endParaRPr lang="en-US" sz="3200" b="1" dirty="0">
              <a:ln w="0"/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3200" b="1" dirty="0" smtClean="0">
                <a:ln w="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সহকারী </a:t>
            </a:r>
            <a:r>
              <a:rPr lang="en-US" sz="3200" b="1" dirty="0" err="1" smtClean="0">
                <a:ln w="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endParaRPr lang="bn-BD" sz="3200" b="1" dirty="0" smtClean="0">
              <a:ln w="0"/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3200" b="1" dirty="0" smtClean="0">
                <a:ln w="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রাজবাড়ী মডেল সরকারী প্রাথমিক বিদ্যালয় </a:t>
            </a:r>
            <a:endParaRPr lang="en-US" sz="3200" b="1" dirty="0">
              <a:ln w="0"/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3200" b="1" dirty="0" smtClean="0">
                <a:ln w="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মানিকছড়ি</a:t>
            </a:r>
            <a:r>
              <a:rPr lang="en-US" sz="3200" b="1" dirty="0" smtClean="0">
                <a:ln w="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bn-BD" sz="3200" b="1" dirty="0" smtClean="0">
                <a:ln w="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খাগড়াছড়ি</a:t>
            </a:r>
            <a:r>
              <a:rPr lang="en-US" sz="3200" b="1" dirty="0" smtClean="0">
                <a:ln w="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>
                <a:ln w="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xmlns="" val="38177709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264437" y="249758"/>
            <a:ext cx="42444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u="sng" dirty="0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</a:t>
            </a:r>
            <a:r>
              <a:rPr lang="as-IN" sz="4000" b="1" u="sng" dirty="0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000" b="1" u="sng" dirty="0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4000" b="1" u="sng" dirty="0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4000" b="1" u="sng" dirty="0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4000" b="1" u="sng" dirty="0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000" b="1" u="sng" dirty="0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 </a:t>
            </a:r>
            <a:r>
              <a:rPr lang="as-IN" sz="4000" b="1" u="sng" dirty="0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4000" b="1" u="sng" dirty="0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4000" b="1" u="sng" dirty="0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4000" b="1" u="sng" dirty="0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4000" b="1" u="sng" dirty="0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4000" b="1" u="sng" dirty="0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b="1" u="sng" dirty="0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4000" b="1" u="sng" dirty="0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000" b="1" u="sng" dirty="0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4000" b="1" u="sng" dirty="0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4000" b="1" u="sng" dirty="0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</a:t>
            </a:r>
            <a:r>
              <a:rPr lang="en-US" sz="4000" b="1" u="sng" dirty="0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9379" y="4673317"/>
            <a:ext cx="32754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ভ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ন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05668" y="5123483"/>
            <a:ext cx="93074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bn-BD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এই খাদ্যগুলোর জন্য আমরা কীসের উপর নির্ভরশীল ? </a:t>
            </a:r>
            <a:endParaRPr lang="en-US" sz="2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809496" y="5725552"/>
            <a:ext cx="53703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bn-BD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বিভিন্ন উদ্ভিদের উপর নির্ভরশীল । </a:t>
            </a:r>
            <a:endParaRPr lang="en-US" sz="2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 descr="fruits-and-vegetables-png-hd-vegetable-png-transparent-image-179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50651" y="1026942"/>
            <a:ext cx="5707417" cy="386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607616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8" grpId="1"/>
      <p:bldP spid="9" grpId="0"/>
      <p:bldP spid="9" grpId="1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Mea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99192" y="605951"/>
            <a:ext cx="5316857" cy="38925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897909" y="421302"/>
            <a:ext cx="31652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ছ</a:t>
            </a:r>
            <a:r>
              <a:rPr lang="as-IN" sz="28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28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28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28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28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28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ি </a:t>
            </a:r>
            <a:r>
              <a:rPr lang="as-IN" sz="28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28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28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28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28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28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28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28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28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28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ছ</a:t>
            </a:r>
            <a:r>
              <a:rPr lang="en-US" sz="28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</a:p>
        </p:txBody>
      </p:sp>
      <p:sp>
        <p:nvSpPr>
          <p:cNvPr id="4" name="Rectangle 3"/>
          <p:cNvSpPr/>
          <p:nvPr/>
        </p:nvSpPr>
        <p:spPr>
          <a:xfrm>
            <a:off x="503655" y="5091776"/>
            <a:ext cx="60821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bn-BD" sz="28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এই খাদ্যগুলোর জন্য আমরা কীসের উপর নির্ভরশীল ? </a:t>
            </a:r>
            <a:endParaRPr lang="en-US" sz="2800" b="1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391687" y="5105844"/>
            <a:ext cx="36407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bn-BD" sz="28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বিভিন্ন </a:t>
            </a:r>
            <a:r>
              <a:rPr lang="en-US" sz="28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প্রাণ</a:t>
            </a:r>
            <a:r>
              <a:rPr lang="bn-BD" sz="28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ী</a:t>
            </a:r>
            <a:r>
              <a:rPr lang="en-US" sz="28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bn-BD" sz="28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উপর নির্ভরশীল । </a:t>
            </a:r>
            <a:endParaRPr lang="en-US" sz="2800" b="1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28826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gg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211600" y="3211604"/>
            <a:ext cx="419037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bn-BD" sz="48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5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খাদ্যের জন্য উদ্ভিদ ও প্রাণীর উপর মানুষের নির্ভরশীলতা </a:t>
            </a:r>
            <a:endParaRPr lang="en-US" sz="4800" b="1" dirty="0">
              <a:ln w="12700">
                <a:solidFill>
                  <a:schemeClr val="accent1"/>
                </a:solidFill>
                <a:prstDash val="solid"/>
              </a:ln>
              <a:solidFill>
                <a:schemeClr val="accent5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33132" y="2183880"/>
            <a:ext cx="4901919" cy="10156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bn-BD" sz="6000" b="1" u="sng" cap="all" dirty="0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আজ </a:t>
            </a:r>
            <a:r>
              <a:rPr lang="en-US" sz="6000" b="1" u="sng" cap="all" dirty="0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আমরা</a:t>
            </a:r>
            <a:r>
              <a:rPr lang="bn-BD" sz="6000" b="1" u="sng" cap="all" dirty="0">
                <a:ln/>
                <a:solidFill>
                  <a:schemeClr val="accent6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পড়ব  </a:t>
            </a:r>
            <a:endParaRPr lang="en-US" sz="6000" b="1" u="sng" cap="all" dirty="0">
              <a:ln/>
              <a:solidFill>
                <a:schemeClr val="accent6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4862384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2781" y="1379169"/>
            <a:ext cx="4470538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bn-BD" sz="2800" b="1" u="sng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শিক্ষার্থীরা-</a:t>
            </a:r>
            <a:endParaRPr lang="en-US" sz="2800" b="1" u="sng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4984" y="2738463"/>
            <a:ext cx="1010345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৪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ে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ঁ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চ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ে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থ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া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া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র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জ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ন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্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য 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উ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দ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্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ভ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ি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দ 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ূ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র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্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য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ে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র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আ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ল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ো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ও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া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ন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ি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র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উ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র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ন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ি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র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্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ভ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র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ী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ল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ত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া 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ল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ত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ে 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া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র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ে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828" y="3374035"/>
            <a:ext cx="815865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1.1.2  </a:t>
            </a:r>
            <a:r>
              <a:rPr lang="bn-BD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সূর্য সকল শক্তির উৎস তা বলতে পারবে । 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828" y="3974780"/>
            <a:ext cx="935009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1.1.5</a:t>
            </a:r>
            <a:r>
              <a:rPr lang="bn-BD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উদ্ভিদ কীভাবে খাদ্য তৈরি করে তা ব্যাখ্যা করতে পারবে । 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967633" y="385670"/>
            <a:ext cx="1907894" cy="769441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lvl="0" algn="ctr"/>
            <a:r>
              <a:rPr lang="bn-BD" sz="4400" b="1" i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 </a:t>
            </a:r>
            <a:endParaRPr lang="en-US" sz="4400" b="1" i="1" u="sng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1300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88108" y="5188618"/>
            <a:ext cx="7997588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মানুষ শক্তি পাওয়ার জন্য পরিবেশের বিভিন্ন ধরনের উদ্ভিদ ও প্রাণীকে খাদ্য হিসেবে গ্রহণ করে । 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07591" y="3767781"/>
            <a:ext cx="62973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 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ী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8" name="Picture 7" descr="Vegetable-P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190" y="302468"/>
            <a:ext cx="4546032" cy="33269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 descr="w4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3175" y="641220"/>
            <a:ext cx="5006340" cy="29370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645442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5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25084" y="463452"/>
            <a:ext cx="2208627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u="sng" dirty="0">
                <a:latin typeface="NikoshBAN" pitchFamily="2" charset="0"/>
                <a:cs typeface="NikoshBAN" pitchFamily="2" charset="0"/>
              </a:rPr>
              <a:t>দলগত</a:t>
            </a:r>
            <a:r>
              <a:rPr lang="bn-BD" sz="3600" u="sng" dirty="0">
                <a:latin typeface="NikoshBAN" pitchFamily="2" charset="0"/>
                <a:cs typeface="NikoshBAN" pitchFamily="2" charset="0"/>
              </a:rPr>
              <a:t> কাজ </a:t>
            </a:r>
            <a:endParaRPr lang="en-US" sz="3600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95132" y="816139"/>
            <a:ext cx="4876800" cy="584775"/>
          </a:xfrm>
          <a:prstGeom prst="rect">
            <a:avLst/>
          </a:prstGeom>
          <a:noFill/>
          <a:ln w="28575">
            <a:noFill/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u="sng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নিচে দেখানো ছক খাতায় তৈরি কর । </a:t>
            </a:r>
            <a:endParaRPr lang="en-US" sz="3200" u="sng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27061" y="5778412"/>
            <a:ext cx="7810355" cy="830997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§"/>
            </a:pPr>
            <a:r>
              <a:rPr lang="bn-BD" sz="2400" dirty="0">
                <a:latin typeface="NikoshBAN" pitchFamily="2" charset="0"/>
                <a:cs typeface="NikoshBAN" pitchFamily="2" charset="0"/>
              </a:rPr>
              <a:t>উপরে দেখানো বিভিন্ন খাদ্য থেকে উদ্ভিজ্জ খাদ্য এবং প্রাণিজ খাদ্য বাছাই করে ছকটি পূরণ কর।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2351069" y="1541917"/>
            <a:ext cx="7171899" cy="1609245"/>
            <a:chOff x="1828800" y="3365962"/>
            <a:chExt cx="5334000" cy="1941110"/>
          </a:xfrm>
        </p:grpSpPr>
        <p:sp>
          <p:nvSpPr>
            <p:cNvPr id="13" name="Rectangle 12"/>
            <p:cNvSpPr/>
            <p:nvPr/>
          </p:nvSpPr>
          <p:spPr>
            <a:xfrm>
              <a:off x="4495800" y="3886200"/>
              <a:ext cx="2667000" cy="4572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1828800" y="3365962"/>
              <a:ext cx="5334000" cy="1941110"/>
              <a:chOff x="1828800" y="3353405"/>
              <a:chExt cx="5334000" cy="1941110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1828800" y="3886200"/>
                <a:ext cx="2667000" cy="4572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" name="Group 15"/>
              <p:cNvGrpSpPr/>
              <p:nvPr/>
            </p:nvGrpSpPr>
            <p:grpSpPr>
              <a:xfrm>
                <a:off x="1828800" y="3353405"/>
                <a:ext cx="5334000" cy="1941110"/>
                <a:chOff x="1828800" y="3353405"/>
                <a:chExt cx="5334000" cy="1941110"/>
              </a:xfrm>
            </p:grpSpPr>
            <p:sp>
              <p:nvSpPr>
                <p:cNvPr id="17" name="Rectangle 16"/>
                <p:cNvSpPr/>
                <p:nvPr/>
              </p:nvSpPr>
              <p:spPr>
                <a:xfrm>
                  <a:off x="1828800" y="3429000"/>
                  <a:ext cx="5334000" cy="457200"/>
                </a:xfrm>
                <a:prstGeom prst="rect">
                  <a:avLst/>
                </a:prstGeom>
                <a:solidFill>
                  <a:srgbClr val="00B0F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Rectangle 17"/>
                <p:cNvSpPr/>
                <p:nvPr/>
              </p:nvSpPr>
              <p:spPr>
                <a:xfrm>
                  <a:off x="1828800" y="4343400"/>
                  <a:ext cx="2667000" cy="951115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9" name="Rectangle 18"/>
                <p:cNvSpPr/>
                <p:nvPr/>
              </p:nvSpPr>
              <p:spPr>
                <a:xfrm>
                  <a:off x="4495800" y="4343400"/>
                  <a:ext cx="2667000" cy="951115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0" name="TextBox 19"/>
                <p:cNvSpPr txBox="1"/>
                <p:nvPr/>
              </p:nvSpPr>
              <p:spPr>
                <a:xfrm>
                  <a:off x="3359331" y="3353405"/>
                  <a:ext cx="2057400" cy="6729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bn-BD" sz="3200" dirty="0">
                      <a:latin typeface="NikoshBAN" pitchFamily="2" charset="0"/>
                      <a:cs typeface="NikoshBAN" pitchFamily="2" charset="0"/>
                    </a:rPr>
                    <a:t>খাদ্য </a:t>
                  </a:r>
                  <a:endParaRPr lang="en-US" sz="32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21" name="TextBox 20"/>
                <p:cNvSpPr txBox="1"/>
                <p:nvPr/>
              </p:nvSpPr>
              <p:spPr>
                <a:xfrm>
                  <a:off x="2321138" y="3817621"/>
                  <a:ext cx="1752600" cy="60213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bn-BD" sz="2800" dirty="0">
                      <a:latin typeface="NikoshBAN" pitchFamily="2" charset="0"/>
                      <a:cs typeface="NikoshBAN" pitchFamily="2" charset="0"/>
                    </a:rPr>
                    <a:t>উদ্ভিজ্জ খাদ্য </a:t>
                  </a:r>
                  <a:endParaRPr lang="en-US" sz="28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22" name="TextBox 21"/>
                <p:cNvSpPr txBox="1"/>
                <p:nvPr/>
              </p:nvSpPr>
              <p:spPr>
                <a:xfrm>
                  <a:off x="4755788" y="3772792"/>
                  <a:ext cx="1752600" cy="60213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bn-BD" sz="2800" dirty="0">
                      <a:latin typeface="NikoshBAN" pitchFamily="2" charset="0"/>
                      <a:cs typeface="NikoshBAN" pitchFamily="2" charset="0"/>
                    </a:rPr>
                    <a:t>প্রাণিজ খাদ্য </a:t>
                  </a:r>
                  <a:endParaRPr lang="en-US" sz="28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xmlns="" val="3170349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otyd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370" y="1534893"/>
            <a:ext cx="6274191" cy="44016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4"/>
          <p:cNvSpPr/>
          <p:nvPr/>
        </p:nvSpPr>
        <p:spPr>
          <a:xfrm>
            <a:off x="7259813" y="371906"/>
            <a:ext cx="4362734" cy="1384995"/>
          </a:xfrm>
          <a:prstGeom prst="rect">
            <a:avLst/>
          </a:prstGeom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lvl="0"/>
            <a:r>
              <a:rPr lang="en-US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পৃথিবীতে </a:t>
            </a:r>
            <a:r>
              <a:rPr lang="en-US" sz="2800" b="1" dirty="0" err="1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শক্তির</a:t>
            </a:r>
            <a:r>
              <a:rPr lang="en-US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সবচেয়ে</a:t>
            </a:r>
            <a:r>
              <a:rPr lang="en-US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বড়</a:t>
            </a:r>
            <a:r>
              <a:rPr lang="en-US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উৎস</a:t>
            </a:r>
            <a:r>
              <a:rPr lang="en-US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হল</a:t>
            </a:r>
            <a:r>
              <a:rPr lang="en-US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সূর্য</a:t>
            </a:r>
            <a:r>
              <a:rPr lang="en-US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800" b="1" dirty="0" err="1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সবুজ</a:t>
            </a:r>
            <a:r>
              <a:rPr lang="en-US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উদ্ভিদ</a:t>
            </a:r>
            <a:r>
              <a:rPr lang="en-US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সূর্যের</a:t>
            </a:r>
            <a:r>
              <a:rPr lang="en-US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শক্তিকে</a:t>
            </a:r>
            <a:r>
              <a:rPr lang="en-US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কাজে</a:t>
            </a:r>
            <a:r>
              <a:rPr lang="en-US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লাগিয়ে</a:t>
            </a:r>
            <a:r>
              <a:rPr lang="en-US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খাদ্য</a:t>
            </a:r>
            <a:r>
              <a:rPr lang="en-US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18235" y="2366095"/>
            <a:ext cx="4324537" cy="954107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উদ্ভিদ</a:t>
            </a:r>
            <a:r>
              <a:rPr lang="en-US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সূর্যের</a:t>
            </a:r>
            <a:r>
              <a:rPr lang="en-US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আলো</a:t>
            </a:r>
            <a:r>
              <a:rPr lang="en-US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থেকেই</a:t>
            </a:r>
            <a:r>
              <a:rPr lang="en-US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শক্তি</a:t>
            </a:r>
            <a:r>
              <a:rPr lang="en-US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পেয়ে</a:t>
            </a:r>
            <a:r>
              <a:rPr lang="en-US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8" name="Rectangle 7"/>
          <p:cNvSpPr/>
          <p:nvPr/>
        </p:nvSpPr>
        <p:spPr>
          <a:xfrm>
            <a:off x="7948246" y="3800999"/>
            <a:ext cx="3717991" cy="954107"/>
          </a:xfrm>
          <a:prstGeom prst="rect">
            <a:avLst/>
          </a:prstGeom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as-IN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en-US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as-IN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</a:t>
            </a:r>
            <a:r>
              <a:rPr lang="as-IN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as-IN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as-IN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as-IN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ী</a:t>
            </a:r>
            <a:r>
              <a:rPr lang="as-IN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2800" b="1" dirty="0" err="1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ক্তি</a:t>
            </a:r>
            <a:r>
              <a:rPr lang="en-US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যোগায়</a:t>
            </a:r>
            <a:r>
              <a:rPr lang="en-US" sz="2800" b="1" dirty="0">
                <a:ln w="0"/>
                <a:solidFill>
                  <a:srgbClr val="005C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2800" b="1" dirty="0">
              <a:ln w="0"/>
              <a:solidFill>
                <a:srgbClr val="005C2A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74801" y="316814"/>
            <a:ext cx="2829621" cy="646331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3600" i="1" u="sng" strike="noStrike" kern="0" normalizeH="0" baseline="0" noProof="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উদ্ভিদের খাদ্য তৈরি</a:t>
            </a:r>
            <a:endParaRPr kumimoji="0" lang="en-US" sz="2000" i="1" u="sng" strike="noStrike" kern="0" normalizeH="0" baseline="0" noProof="0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</a:endParaRPr>
          </a:p>
        </p:txBody>
      </p:sp>
      <p:sp>
        <p:nvSpPr>
          <p:cNvPr id="12" name="5-Point Star 11"/>
          <p:cNvSpPr/>
          <p:nvPr/>
        </p:nvSpPr>
        <p:spPr>
          <a:xfrm>
            <a:off x="6879101" y="858129"/>
            <a:ext cx="337624" cy="295421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5-Point Star 12"/>
          <p:cNvSpPr/>
          <p:nvPr/>
        </p:nvSpPr>
        <p:spPr>
          <a:xfrm>
            <a:off x="7146386" y="2504048"/>
            <a:ext cx="337624" cy="295421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/>
          <p:cNvSpPr/>
          <p:nvPr/>
        </p:nvSpPr>
        <p:spPr>
          <a:xfrm>
            <a:off x="7512146" y="3981156"/>
            <a:ext cx="337624" cy="295421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7907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3" grpId="0"/>
      <p:bldP spid="12" grpId="0" animBg="1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617532" y="5656889"/>
            <a:ext cx="707319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বেঁচে থাকার জন্য তাদের অবশ্যই উদ্ভিদ বা অন্য প্রাণী খাদ্য হিসাবে গ্রহণ করতে হয় । </a:t>
            </a:r>
            <a:endParaRPr lang="en-US" sz="2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04393" y="5117962"/>
            <a:ext cx="68329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প্রাণী নিজের খাদ্য নিজে তৈরি করতে পারে না । </a:t>
            </a:r>
            <a:endParaRPr lang="en-US" sz="1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8031" y="290751"/>
            <a:ext cx="34255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ণ 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র।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98611" l="1245" r="100000">
                        <a14:foregroundMark x1="68880" y1="25926" x2="68880" y2="25926"/>
                        <a14:foregroundMark x1="77593" y1="16204" x2="81328" y2="38426"/>
                      </a14:backgroundRemoval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91506" y="1004817"/>
            <a:ext cx="2736323" cy="18013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5793" b="89939" l="10000" r="93500"/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44008" y="3263704"/>
            <a:ext cx="2855685" cy="17723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Arrow: Right 3"/>
          <p:cNvSpPr/>
          <p:nvPr/>
        </p:nvSpPr>
        <p:spPr>
          <a:xfrm>
            <a:off x="5459106" y="1240770"/>
            <a:ext cx="797015" cy="465200"/>
          </a:xfrm>
          <a:prstGeom prst="rightArrow">
            <a:avLst>
              <a:gd name="adj1" fmla="val 38735"/>
              <a:gd name="adj2" fmla="val 69713"/>
            </a:avLst>
          </a:prstGeom>
          <a:solidFill>
            <a:srgbClr val="005C2A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/>
          <p:cNvSpPr/>
          <p:nvPr/>
        </p:nvSpPr>
        <p:spPr>
          <a:xfrm>
            <a:off x="5459105" y="3684048"/>
            <a:ext cx="797015" cy="465200"/>
          </a:xfrm>
          <a:prstGeom prst="rightArrow">
            <a:avLst>
              <a:gd name="adj1" fmla="val 38735"/>
              <a:gd name="adj2" fmla="val 69713"/>
            </a:avLst>
          </a:prstGeom>
          <a:solidFill>
            <a:srgbClr val="005C2A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2227" b="99883" l="10000" r="90000"/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 l="19720" t="4783" r="14713"/>
          <a:stretch/>
        </p:blipFill>
        <p:spPr>
          <a:xfrm>
            <a:off x="6316394" y="823354"/>
            <a:ext cx="2911802" cy="17155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8" cstate="print"/>
          <a:srcRect l="20597" t="8955" r="11232" b="15423"/>
          <a:stretch/>
        </p:blipFill>
        <p:spPr>
          <a:xfrm flipH="1">
            <a:off x="6527409" y="3057628"/>
            <a:ext cx="2954006" cy="16407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401834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9" grpId="1"/>
      <p:bldP spid="10" grpId="0"/>
      <p:bldP spid="10" grpId="1"/>
      <p:bldP spid="4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soleil-int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377201">
            <a:off x="7656221" y="3807570"/>
            <a:ext cx="2478499" cy="24353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69773" y="3366583"/>
            <a:ext cx="2834854" cy="2902112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4597" y="4822749"/>
            <a:ext cx="9404901" cy="1712070"/>
          </a:xfrm>
          <a:prstGeom prst="rect">
            <a:avLst/>
          </a:prstGeom>
        </p:spPr>
      </p:pic>
      <p:sp>
        <p:nvSpPr>
          <p:cNvPr id="11" name="Down Arrow 10"/>
          <p:cNvSpPr/>
          <p:nvPr/>
        </p:nvSpPr>
        <p:spPr>
          <a:xfrm rot="16200000">
            <a:off x="6768753" y="4485858"/>
            <a:ext cx="349981" cy="788998"/>
          </a:xfrm>
          <a:prstGeom prst="downArrow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 rot="16200000">
            <a:off x="2918453" y="4163338"/>
            <a:ext cx="370236" cy="748013"/>
          </a:xfrm>
          <a:prstGeom prst="downArrow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wn Arrow 4"/>
          <p:cNvSpPr/>
          <p:nvPr/>
        </p:nvSpPr>
        <p:spPr>
          <a:xfrm rot="2695729" flipH="1">
            <a:off x="2327991" y="2392543"/>
            <a:ext cx="434420" cy="1270752"/>
          </a:xfrm>
          <a:prstGeom prst="downArrow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en-US" b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1297" y="2938117"/>
            <a:ext cx="2524055" cy="305148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568287"/>
            <a:ext cx="12192000" cy="130668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80865" y="5878257"/>
            <a:ext cx="662640" cy="52554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36579" y="325601"/>
            <a:ext cx="8207932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28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উদ্ভিদ সূর্যের আলো ব্যবহার করে খাদ্য উৎপাদন করে ও তা সংরক্ষণ করে 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10910" y="1220974"/>
            <a:ext cx="6023582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28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আবার ছোট প্রাণীকে খাদ্য হিসাবে গ্রহণ করে বড় প্রাণী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83009" y="1711130"/>
            <a:ext cx="97996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ূ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থ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 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ং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 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থ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ী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 </a:t>
            </a:r>
            <a:r>
              <a:rPr lang="as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য়।</a:t>
            </a:r>
          </a:p>
        </p:txBody>
      </p:sp>
    </p:spTree>
    <p:extLst>
      <p:ext uri="{BB962C8B-B14F-4D97-AF65-F5344CB8AC3E}">
        <p14:creationId xmlns:p14="http://schemas.microsoft.com/office/powerpoint/2010/main" xmlns="" val="3287889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5" grpId="0" animBg="1"/>
      <p:bldP spid="2" grpId="0"/>
      <p:bldP spid="13" grpId="0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56" descr="istockphoto-824800468-612x6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628190"/>
          </a:xfrm>
          <a:prstGeom prst="rect">
            <a:avLst/>
          </a:prstGeom>
        </p:spPr>
      </p:pic>
      <p:cxnSp>
        <p:nvCxnSpPr>
          <p:cNvPr id="42" name="Straight Arrow Connector 41"/>
          <p:cNvCxnSpPr/>
          <p:nvPr/>
        </p:nvCxnSpPr>
        <p:spPr>
          <a:xfrm rot="10800000">
            <a:off x="7866745" y="5803966"/>
            <a:ext cx="1103085" cy="204949"/>
          </a:xfrm>
          <a:prstGeom prst="straightConnector1">
            <a:avLst/>
          </a:prstGeom>
          <a:ln w="38100">
            <a:solidFill>
              <a:srgbClr val="6600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>
            <a:off x="4195229" y="4907040"/>
            <a:ext cx="3994311" cy="323167"/>
          </a:xfrm>
          <a:prstGeom prst="straightConnector1">
            <a:avLst/>
          </a:prstGeom>
          <a:ln w="38100">
            <a:solidFill>
              <a:srgbClr val="6600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7962828" y="3427729"/>
            <a:ext cx="2102593" cy="787636"/>
          </a:xfrm>
          <a:prstGeom prst="straightConnector1">
            <a:avLst/>
          </a:prstGeom>
          <a:ln w="38100">
            <a:solidFill>
              <a:srgbClr val="6600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8049451" y="1675039"/>
            <a:ext cx="2286040" cy="2345008"/>
          </a:xfrm>
          <a:prstGeom prst="straightConnector1">
            <a:avLst/>
          </a:prstGeom>
          <a:ln w="38100">
            <a:solidFill>
              <a:srgbClr val="6600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flipH="1" flipV="1">
            <a:off x="5832764" y="2027049"/>
            <a:ext cx="4232657" cy="1992998"/>
          </a:xfrm>
          <a:prstGeom prst="straightConnector1">
            <a:avLst/>
          </a:prstGeom>
          <a:ln w="38100">
            <a:solidFill>
              <a:srgbClr val="6600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 flipH="1" flipV="1">
            <a:off x="5614511" y="2341987"/>
            <a:ext cx="1276281" cy="3433378"/>
          </a:xfrm>
          <a:prstGeom prst="straightConnector1">
            <a:avLst/>
          </a:prstGeom>
          <a:ln w="38100">
            <a:solidFill>
              <a:srgbClr val="6600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>
            <a:off x="5270747" y="2027049"/>
            <a:ext cx="293428" cy="1670987"/>
          </a:xfrm>
          <a:prstGeom prst="straightConnector1">
            <a:avLst/>
          </a:prstGeom>
          <a:ln w="38100">
            <a:solidFill>
              <a:srgbClr val="6600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V="1">
            <a:off x="3606634" y="1675039"/>
            <a:ext cx="1306609" cy="1936078"/>
          </a:xfrm>
          <a:prstGeom prst="straightConnector1">
            <a:avLst/>
          </a:prstGeom>
          <a:ln w="38100">
            <a:solidFill>
              <a:srgbClr val="6600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 flipV="1">
            <a:off x="5832764" y="1864189"/>
            <a:ext cx="1475805" cy="1957359"/>
          </a:xfrm>
          <a:prstGeom prst="straightConnector1">
            <a:avLst/>
          </a:prstGeom>
          <a:ln w="38100">
            <a:solidFill>
              <a:srgbClr val="6600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flipH="1">
            <a:off x="6952871" y="2027049"/>
            <a:ext cx="711396" cy="3748315"/>
          </a:xfrm>
          <a:prstGeom prst="straightConnector1">
            <a:avLst/>
          </a:prstGeom>
          <a:ln w="38100">
            <a:solidFill>
              <a:srgbClr val="6600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 flipH="1">
            <a:off x="3298858" y="2245264"/>
            <a:ext cx="571709" cy="1262722"/>
          </a:xfrm>
          <a:prstGeom prst="straightConnector1">
            <a:avLst/>
          </a:prstGeom>
          <a:ln w="38100">
            <a:solidFill>
              <a:srgbClr val="6600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 flipH="1" flipV="1">
            <a:off x="2390871" y="893412"/>
            <a:ext cx="1161769" cy="781627"/>
          </a:xfrm>
          <a:prstGeom prst="straightConnector1">
            <a:avLst/>
          </a:prstGeom>
          <a:ln w="38100">
            <a:solidFill>
              <a:srgbClr val="6600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/>
          <p:nvPr/>
        </p:nvCxnSpPr>
        <p:spPr>
          <a:xfrm>
            <a:off x="1219200" y="2486838"/>
            <a:ext cx="933444" cy="2248559"/>
          </a:xfrm>
          <a:prstGeom prst="straightConnector1">
            <a:avLst/>
          </a:prstGeom>
          <a:ln w="38100">
            <a:solidFill>
              <a:srgbClr val="6600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>
            <a:off x="2206513" y="3427729"/>
            <a:ext cx="988926" cy="209894"/>
          </a:xfrm>
          <a:prstGeom prst="straightConnector1">
            <a:avLst/>
          </a:prstGeom>
          <a:ln w="38100">
            <a:solidFill>
              <a:srgbClr val="6600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/>
          <p:nvPr/>
        </p:nvCxnSpPr>
        <p:spPr>
          <a:xfrm flipV="1">
            <a:off x="6105823" y="2707220"/>
            <a:ext cx="2626174" cy="1351456"/>
          </a:xfrm>
          <a:prstGeom prst="straightConnector1">
            <a:avLst/>
          </a:prstGeom>
          <a:ln w="38100">
            <a:solidFill>
              <a:srgbClr val="6600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/>
          <p:nvPr/>
        </p:nvCxnSpPr>
        <p:spPr>
          <a:xfrm flipH="1">
            <a:off x="7126514" y="2673380"/>
            <a:ext cx="1672628" cy="3101984"/>
          </a:xfrm>
          <a:prstGeom prst="straightConnector1">
            <a:avLst/>
          </a:prstGeom>
          <a:ln w="38100">
            <a:solidFill>
              <a:srgbClr val="6600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/>
          <p:nvPr/>
        </p:nvCxnSpPr>
        <p:spPr>
          <a:xfrm flipV="1">
            <a:off x="4014740" y="2581025"/>
            <a:ext cx="4744098" cy="1117011"/>
          </a:xfrm>
          <a:prstGeom prst="straightConnector1">
            <a:avLst/>
          </a:prstGeom>
          <a:ln w="38100">
            <a:solidFill>
              <a:srgbClr val="6600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486796" y="3567705"/>
            <a:ext cx="1439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>
                <a:solidFill>
                  <a:srgbClr val="C0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মাকড়সা</a:t>
            </a:r>
            <a:endParaRPr lang="en-US" sz="3600" b="1" dirty="0">
              <a:solidFill>
                <a:srgbClr val="C000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41472" y="5447405"/>
            <a:ext cx="1422795" cy="125540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58838" y="2189081"/>
            <a:ext cx="2613166" cy="11846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52644" y="4215366"/>
            <a:ext cx="2292428" cy="24885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06320" y="1350254"/>
            <a:ext cx="946200" cy="90434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02723" y="1147355"/>
            <a:ext cx="1309255" cy="126742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967855">
            <a:off x="3304161" y="3205355"/>
            <a:ext cx="1132812" cy="129464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90792" y="2768651"/>
            <a:ext cx="1568418" cy="77516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86476" y="3695334"/>
            <a:ext cx="1625098" cy="104006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64340" y="2598879"/>
            <a:ext cx="1284346" cy="130232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13243" y="3373716"/>
            <a:ext cx="1328229" cy="16833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5170763" y="2163673"/>
            <a:ext cx="887497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sz="3600" b="1" dirty="0">
                <a:ln w="11430"/>
                <a:solidFill>
                  <a:srgbClr val="C0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পেঁচা</a:t>
            </a:r>
            <a:endParaRPr lang="en-US" sz="3600" b="1" dirty="0">
              <a:ln w="11430"/>
              <a:solidFill>
                <a:srgbClr val="C00000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2856" y="2781398"/>
            <a:ext cx="1036453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sz="3600" b="1" dirty="0">
                <a:ln w="11430"/>
                <a:solidFill>
                  <a:srgbClr val="990033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উদ্ভিদ</a:t>
            </a:r>
            <a:endParaRPr lang="en-US" sz="3600" b="1" dirty="0">
              <a:ln w="11430"/>
              <a:solidFill>
                <a:srgbClr val="990033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52640" y="3937544"/>
            <a:ext cx="924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>
                <a:ln w="1905"/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পাখি</a:t>
            </a:r>
            <a:endParaRPr lang="en-US" sz="3600" b="1" dirty="0">
              <a:ln w="1905"/>
              <a:solidFill>
                <a:schemeClr val="accent6">
                  <a:lumMod val="50000"/>
                </a:schemeClr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979543" y="5230206"/>
            <a:ext cx="121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হরিণ</a:t>
            </a:r>
            <a:endParaRPr lang="en-US" sz="3600" b="1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107181" y="5848811"/>
            <a:ext cx="762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ঘাস</a:t>
            </a:r>
            <a:endParaRPr lang="en-US" sz="3600" b="1" dirty="0">
              <a:solidFill>
                <a:schemeClr val="bg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13457" y="4539464"/>
            <a:ext cx="1746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কাঠবিড়াল</a:t>
            </a:r>
            <a:endParaRPr lang="en-US" sz="3600" b="1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62734" y="2027049"/>
            <a:ext cx="1029077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sz="3600" b="1" dirty="0">
                <a:ln w="11430"/>
                <a:solidFill>
                  <a:srgbClr val="FFFF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ঈগল</a:t>
            </a:r>
            <a:endParaRPr lang="en-US" sz="3600" b="1" dirty="0">
              <a:ln w="11430"/>
              <a:solidFill>
                <a:srgbClr val="FFFF00"/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543078" y="3393498"/>
            <a:ext cx="7947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মশা</a:t>
            </a:r>
            <a:endParaRPr lang="en-US" sz="3600" b="1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521371" y="1922192"/>
            <a:ext cx="11999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শিয়াল</a:t>
            </a:r>
            <a:endParaRPr lang="en-US" sz="3600" b="1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999025" y="4583875"/>
            <a:ext cx="812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>
                <a:latin typeface="NikoshBAN" pitchFamily="2" charset="0"/>
                <a:cs typeface="NikoshBAN" pitchFamily="2" charset="0"/>
              </a:rPr>
              <a:t>ইদুর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56" name="Straight Arrow Connector 55"/>
          <p:cNvCxnSpPr/>
          <p:nvPr/>
        </p:nvCxnSpPr>
        <p:spPr>
          <a:xfrm flipH="1" flipV="1">
            <a:off x="2390869" y="2135313"/>
            <a:ext cx="907989" cy="1292416"/>
          </a:xfrm>
          <a:prstGeom prst="straightConnector1">
            <a:avLst/>
          </a:prstGeom>
          <a:ln w="38100">
            <a:solidFill>
              <a:srgbClr val="6600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6" name="Picture 7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701079">
            <a:off x="3135894" y="1488432"/>
            <a:ext cx="1275831" cy="751517"/>
          </a:xfrm>
          <a:prstGeom prst="rect">
            <a:avLst/>
          </a:prstGeom>
        </p:spPr>
      </p:pic>
      <p:sp>
        <p:nvSpPr>
          <p:cNvPr id="77" name="Rectangle 76"/>
          <p:cNvSpPr/>
          <p:nvPr/>
        </p:nvSpPr>
        <p:spPr>
          <a:xfrm>
            <a:off x="3158639" y="1922099"/>
            <a:ext cx="1164261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kern="0" dirty="0">
                <a:ln w="11430"/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ফড়িং</a:t>
            </a:r>
            <a:endParaRPr kumimoji="0" lang="en-US" sz="3600" b="1" i="0" u="none" strike="noStrike" kern="0" normalizeH="0" baseline="0" noProof="0" dirty="0">
              <a:ln w="11430"/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646" y="5508959"/>
            <a:ext cx="12172354" cy="1349041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6720115" y="5970625"/>
            <a:ext cx="1329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>
                <a:latin typeface="NikoshBAN" pitchFamily="2" charset="0"/>
                <a:cs typeface="NikoshBAN" pitchFamily="2" charset="0"/>
              </a:rPr>
              <a:t>খরগোশ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16" name="Group 115"/>
          <p:cNvGrpSpPr/>
          <p:nvPr/>
        </p:nvGrpSpPr>
        <p:grpSpPr>
          <a:xfrm>
            <a:off x="161667" y="142985"/>
            <a:ext cx="3018971" cy="3207036"/>
            <a:chOff x="0" y="71521"/>
            <a:chExt cx="3018971" cy="3207036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71521"/>
              <a:ext cx="3018971" cy="3207036"/>
            </a:xfrm>
            <a:prstGeom prst="rect">
              <a:avLst/>
            </a:prstGeom>
          </p:spPr>
        </p:pic>
        <p:pic>
          <p:nvPicPr>
            <p:cNvPr id="111" name="Picture 110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112736" y="1705573"/>
              <a:ext cx="278133" cy="554680"/>
            </a:xfrm>
            <a:prstGeom prst="rect">
              <a:avLst/>
            </a:prstGeom>
          </p:spPr>
        </p:pic>
        <p:pic>
          <p:nvPicPr>
            <p:cNvPr id="112" name="Picture 111"/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294877" y="927071"/>
              <a:ext cx="215593" cy="429958"/>
            </a:xfrm>
            <a:prstGeom prst="rect">
              <a:avLst/>
            </a:prstGeom>
          </p:spPr>
        </p:pic>
        <p:pic>
          <p:nvPicPr>
            <p:cNvPr id="113" name="Picture 112"/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62857" y="2135313"/>
              <a:ext cx="139066" cy="277339"/>
            </a:xfrm>
            <a:prstGeom prst="rect">
              <a:avLst/>
            </a:prstGeom>
          </p:spPr>
        </p:pic>
      </p:grpSp>
      <p:sp>
        <p:nvSpPr>
          <p:cNvPr id="47" name="TextBox 46"/>
          <p:cNvSpPr txBox="1"/>
          <p:nvPr/>
        </p:nvSpPr>
        <p:spPr>
          <a:xfrm>
            <a:off x="2483953" y="182934"/>
            <a:ext cx="5687591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2400" dirty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প্রত্যেক খাদ্য ও খাদকের মধ্যে </a:t>
            </a:r>
            <a:r>
              <a:rPr lang="bn-BD" sz="2400" kern="0" dirty="0">
                <a:ln w="11430"/>
                <a:latin typeface="NikoshBAN" pitchFamily="2" charset="0"/>
                <a:cs typeface="NikoshBAN" pitchFamily="2" charset="0"/>
              </a:rPr>
              <a:t>আন্তঃসম্পর্ক</a:t>
            </a:r>
            <a:r>
              <a:rPr lang="en-US" sz="2400" kern="0" dirty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kern="0" dirty="0" err="1" smtClean="0">
                <a:ln w="11430"/>
                <a:latin typeface="NikoshBAN" pitchFamily="2" charset="0"/>
                <a:cs typeface="NikoshBAN" pitchFamily="2" charset="0"/>
              </a:rPr>
              <a:t>রয়েছে</a:t>
            </a:r>
            <a:r>
              <a:rPr lang="en-US" sz="2400" dirty="0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n w="1143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736364" y="568973"/>
            <a:ext cx="60202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dirty="0" err="1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ea typeface="Adobe Kaiti Std R" pitchFamily="18" charset="-128"/>
                <a:cs typeface="NikoshBAN" panose="02000000000000000000" pitchFamily="2" charset="0"/>
              </a:rPr>
              <a:t>আমাদের</a:t>
            </a:r>
            <a:r>
              <a:rPr lang="en-US" sz="24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ea typeface="Adobe Kaiti Std R" pitchFamily="18" charset="-128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ea typeface="Adobe Kaiti Std R" pitchFamily="18" charset="-128"/>
                <a:cs typeface="NikoshBAN" panose="02000000000000000000" pitchFamily="2" charset="0"/>
              </a:rPr>
              <a:t>চারপাশে</a:t>
            </a:r>
            <a:r>
              <a:rPr lang="en-US" sz="24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ea typeface="Adobe Kaiti Std R" pitchFamily="18" charset="-128"/>
                <a:cs typeface="NikoshBAN" panose="02000000000000000000" pitchFamily="2" charset="0"/>
              </a:rPr>
              <a:t>  </a:t>
            </a:r>
            <a:r>
              <a:rPr lang="en-US" sz="2400" dirty="0" err="1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ea typeface="Adobe Kaiti Std R" pitchFamily="18" charset="-128"/>
                <a:cs typeface="NikoshBAN" panose="02000000000000000000" pitchFamily="2" charset="0"/>
              </a:rPr>
              <a:t>বিভিন্ন</a:t>
            </a:r>
            <a:r>
              <a:rPr lang="en-US" sz="24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ea typeface="Adobe Kaiti Std R" pitchFamily="18" charset="-128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ea typeface="Adobe Kaiti Std R" pitchFamily="18" charset="-128"/>
                <a:cs typeface="NikoshBAN" panose="02000000000000000000" pitchFamily="2" charset="0"/>
              </a:rPr>
              <a:t>ধরনের</a:t>
            </a:r>
            <a:r>
              <a:rPr lang="en-US" sz="24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ea typeface="Adobe Kaiti Std R" pitchFamily="18" charset="-128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ea typeface="Adobe Kaiti Std R" pitchFamily="18" charset="-128"/>
                <a:cs typeface="NikoshBAN" panose="02000000000000000000" pitchFamily="2" charset="0"/>
              </a:rPr>
              <a:t>প্রাণি</a:t>
            </a:r>
            <a:r>
              <a:rPr lang="en-US" sz="24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ea typeface="Adobe Kaiti Std R" pitchFamily="18" charset="-128"/>
                <a:cs typeface="NikoshBAN" panose="02000000000000000000" pitchFamily="2" charset="0"/>
              </a:rPr>
              <a:t> ও </a:t>
            </a:r>
            <a:r>
              <a:rPr lang="en-US" sz="2400" dirty="0" err="1" smtClean="0">
                <a:ln w="0"/>
                <a:solidFill>
                  <a:prstClr val="black"/>
                </a:solidFill>
                <a:latin typeface="NikoshBAN" panose="02000000000000000000" pitchFamily="2" charset="0"/>
                <a:ea typeface="Adobe Kaiti Std R" pitchFamily="18" charset="-128"/>
                <a:cs typeface="NikoshBAN" panose="02000000000000000000" pitchFamily="2" charset="0"/>
              </a:rPr>
              <a:t>উদ্ভিদ</a:t>
            </a:r>
            <a:r>
              <a:rPr lang="en-US" sz="24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ea typeface="Adobe Kaiti Std R" pitchFamily="18" charset="-128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ea typeface="Adobe Kaiti Std R" pitchFamily="18" charset="-128"/>
                <a:cs typeface="NikoshBAN" panose="02000000000000000000" pitchFamily="2" charset="0"/>
              </a:rPr>
              <a:t>আছে</a:t>
            </a:r>
            <a:endParaRPr lang="en-US" sz="24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NikoshBAN" panose="02000000000000000000" pitchFamily="2" charset="0"/>
              <a:ea typeface="Adobe Kaiti Std R" pitchFamily="18" charset="-128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95123" y="1055573"/>
            <a:ext cx="78546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bn-BD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পৃথিবীর সব প্রাণী খাদ্যের জন্য প্রত্যক্ষ বা পরোক্ষভাবে উদ্ভিদের উপর নির্ভরশীল।  </a:t>
            </a:r>
            <a:endParaRPr lang="en-US" sz="20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80770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3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3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3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3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3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3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4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3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0" dur="3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3" dur="3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6" dur="3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3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3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5" dur="2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8" dur="3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1" dur="3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4" dur="3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3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2" dur="2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3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7" dur="1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left)">
                                      <p:cBhvr>
                                        <p:cTn id="198" dur="1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2" dur="1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3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7" dur="1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left)">
                                      <p:cBhvr>
                                        <p:cTn id="208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2" dur="17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3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2" grpId="0"/>
      <p:bldP spid="23" grpId="0"/>
      <p:bldP spid="25" grpId="0"/>
      <p:bldP spid="26" grpId="0"/>
      <p:bldP spid="28" grpId="0"/>
      <p:bldP spid="29" grpId="0"/>
      <p:bldP spid="30" grpId="0"/>
      <p:bldP spid="31" grpId="0"/>
      <p:bldP spid="32" grpId="0"/>
      <p:bldP spid="33" grpId="0"/>
      <p:bldP spid="77" grpId="0"/>
      <p:bldP spid="27" grpId="0"/>
      <p:bldP spid="47" grpId="0"/>
      <p:bldP spid="47" grpId="1"/>
      <p:bldP spid="3" grpId="0"/>
      <p:bldP spid="3" grpId="1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ery.jpg"/>
          <p:cNvPicPr>
            <a:picLocks noChangeAspect="1"/>
          </p:cNvPicPr>
          <p:nvPr/>
        </p:nvPicPr>
        <p:blipFill>
          <a:blip r:embed="rId2"/>
          <a:srcRect l="97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8364" y="28322"/>
            <a:ext cx="2511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as-IN" sz="4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4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ড়</a:t>
            </a:r>
            <a:r>
              <a:rPr lang="as-IN" sz="4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4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 </a:t>
            </a:r>
            <a:r>
              <a:rPr lang="as-IN" sz="4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400" b="1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াজ</a:t>
            </a:r>
            <a:endParaRPr lang="en-US" sz="4400" b="1" dirty="0">
              <a:ln w="12700">
                <a:solidFill>
                  <a:schemeClr val="accent1"/>
                </a:solidFill>
                <a:prstDash val="solid"/>
              </a:ln>
              <a:solidFill>
                <a:srgbClr val="002060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891646" y="197111"/>
            <a:ext cx="7533564" cy="646331"/>
          </a:xfrm>
          <a:prstGeom prst="rect">
            <a:avLst/>
          </a:prstGeom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bn-BD" sz="3600" i="0" u="sng" strike="noStrike" kern="0" normalizeH="0" baseline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উদ্ভিদ কীভাবে খাদ্য তৈরি করে ? </a:t>
            </a:r>
            <a:endParaRPr kumimoji="0" lang="en-US" sz="2400" i="0" u="sng" strike="noStrike" kern="0" normalizeH="0" baseline="0" noProof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1692" y="1434904"/>
            <a:ext cx="313709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u="sng" dirty="0" err="1" smtClean="0"/>
              <a:t>শক্তির</a:t>
            </a:r>
            <a:r>
              <a:rPr lang="en-US" sz="2400" u="sng" dirty="0" smtClean="0"/>
              <a:t> </a:t>
            </a:r>
            <a:r>
              <a:rPr lang="en-US" sz="2400" u="sng" dirty="0" err="1" smtClean="0"/>
              <a:t>প্রবাহ</a:t>
            </a:r>
            <a:r>
              <a:rPr lang="en-US" sz="2400" u="sng" dirty="0" smtClean="0"/>
              <a:t> </a:t>
            </a:r>
            <a:r>
              <a:rPr lang="en-US" sz="2400" u="sng" dirty="0" err="1" smtClean="0"/>
              <a:t>দেখাও</a:t>
            </a:r>
            <a:r>
              <a:rPr lang="en-US" sz="2400" u="sng" dirty="0" smtClean="0"/>
              <a:t>…</a:t>
            </a:r>
            <a:endParaRPr lang="en-US" sz="2400" u="sng" dirty="0"/>
          </a:p>
        </p:txBody>
      </p:sp>
      <p:pic>
        <p:nvPicPr>
          <p:cNvPr id="16" name="Picture 15" descr="rew.jpg"/>
          <p:cNvPicPr>
            <a:picLocks noChangeAspect="1"/>
          </p:cNvPicPr>
          <p:nvPr/>
        </p:nvPicPr>
        <p:blipFill>
          <a:blip r:embed="rId3"/>
          <a:srcRect l="9631" t="12898" r="5446"/>
          <a:stretch>
            <a:fillRect/>
          </a:stretch>
        </p:blipFill>
        <p:spPr>
          <a:xfrm rot="225702">
            <a:off x="9509759" y="4838383"/>
            <a:ext cx="2358683" cy="1245893"/>
          </a:xfrm>
          <a:prstGeom prst="rect">
            <a:avLst/>
          </a:prstGeom>
        </p:spPr>
      </p:pic>
      <p:pic>
        <p:nvPicPr>
          <p:cNvPr id="17" name="Picture 16" descr="5wy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063" y="4298632"/>
            <a:ext cx="2952750" cy="155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91858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kkkkkk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52711" y="618978"/>
            <a:ext cx="395973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bn-BD" sz="4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বইয়ের সাথে সংযোগ </a:t>
            </a:r>
            <a:endParaRPr lang="en-US" sz="4400" b="1" dirty="0">
              <a:ln w="12700">
                <a:solidFill>
                  <a:schemeClr val="accent1"/>
                </a:solidFill>
                <a:prstDash val="solid"/>
              </a:ln>
              <a:solidFill>
                <a:srgbClr val="002060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521" y="1655705"/>
            <a:ext cx="4180449" cy="4731027"/>
          </a:xfrm>
          <a:prstGeom prst="rect">
            <a:avLst/>
          </a:prstGeom>
          <a:ln w="28575" cap="sq">
            <a:solidFill>
              <a:srgbClr val="005C2A"/>
            </a:solidFill>
            <a:prstDash val="solid"/>
            <a:miter lim="800000"/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2338" y="2405576"/>
            <a:ext cx="4199175" cy="4262510"/>
          </a:xfrm>
          <a:prstGeom prst="rect">
            <a:avLst/>
          </a:prstGeom>
          <a:ln w="28575" cap="sq">
            <a:solidFill>
              <a:srgbClr val="005C2A"/>
            </a:solidFill>
            <a:prstDash val="solid"/>
            <a:miter lim="800000"/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3896519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istockphoto-824800468-612x61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52742" y="3370548"/>
            <a:ext cx="7055031" cy="646331"/>
          </a:xfrm>
          <a:prstGeom prst="rect">
            <a:avLst/>
          </a:prstGeom>
          <a:blipFill dpi="0" rotWithShape="1">
            <a:blip r:embed="rId5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 w="19050">
            <a:noFill/>
            <a:prstDash val="sysDot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3600" b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as-IN" sz="3600" b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পৃথিবীতে শক্তির সবচেয়ে বড় উৎস</a:t>
            </a:r>
            <a:r>
              <a:rPr lang="en-US" sz="3600" b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as-IN" sz="3600" b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</a:t>
            </a:r>
            <a:r>
              <a:rPr lang="en-US" sz="3600" b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ী? </a:t>
            </a:r>
            <a:r>
              <a:rPr lang="bn-BD" sz="3600" b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3600" b="1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67732" y="4390149"/>
            <a:ext cx="3703820" cy="584775"/>
          </a:xfrm>
          <a:prstGeom prst="rect">
            <a:avLst/>
          </a:prstGeom>
          <a:blipFill dpi="0" rotWithShape="1">
            <a:blip r:embed="rId5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 w="19050">
            <a:noFill/>
            <a:prstDash val="sysDot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n-BD" sz="3200" b="1" dirty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</a:t>
            </a:r>
            <a:r>
              <a:rPr lang="en-US" sz="3200" b="1" dirty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bn-BD" sz="3200" b="1" dirty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গাছপালা</a:t>
            </a:r>
            <a:r>
              <a:rPr lang="bn-BD" sz="3200" b="1" dirty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b="1" dirty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utonnyMJ" pitchFamily="2" charset="0"/>
                <a:cs typeface="SolaimanLipi" pitchFamily="2" charset="0"/>
              </a:rPr>
              <a:t> </a:t>
            </a:r>
            <a:endParaRPr lang="en-US" sz="3200" b="1" dirty="0">
              <a:ln w="11430"/>
              <a:solidFill>
                <a:prstClr val="black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74926" y="4370628"/>
            <a:ext cx="3533931" cy="584775"/>
          </a:xfrm>
          <a:prstGeom prst="rect">
            <a:avLst/>
          </a:prstGeom>
          <a:blipFill dpi="0" rotWithShape="1">
            <a:blip r:embed="rId5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 w="1905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n-BD" sz="3200" b="1" dirty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</a:t>
            </a:r>
            <a:r>
              <a:rPr lang="en-US" sz="3200" b="1" dirty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bn-BD" sz="3200" b="1" dirty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সূর্য</a:t>
            </a:r>
            <a:r>
              <a:rPr lang="bn-BD" sz="3200" b="1" dirty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3200" b="1" dirty="0">
              <a:ln w="11430"/>
              <a:solidFill>
                <a:prstClr val="black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52742" y="5410878"/>
            <a:ext cx="3718810" cy="584775"/>
          </a:xfrm>
          <a:prstGeom prst="rect">
            <a:avLst/>
          </a:prstGeom>
          <a:blipFill dpi="0" rotWithShape="1">
            <a:blip r:embed="rId5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 w="19050">
            <a:noFill/>
            <a:prstDash val="sysDot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n-BD" sz="3200" b="1" dirty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</a:t>
            </a:r>
            <a:r>
              <a:rPr lang="en-US" sz="3200" b="1" dirty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 </a:t>
            </a:r>
            <a:r>
              <a:rPr lang="en-US" sz="3200" b="1" dirty="0" err="1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মাটি</a:t>
            </a:r>
            <a:r>
              <a:rPr lang="bn-BD" sz="3200" b="1" dirty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b="1" dirty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utonnyMJ" pitchFamily="2" charset="0"/>
                <a:cs typeface="SolaimanLipi" pitchFamily="2" charset="0"/>
              </a:rPr>
              <a:t> </a:t>
            </a:r>
            <a:endParaRPr lang="en-US" sz="3200" b="1" dirty="0">
              <a:ln w="11430"/>
              <a:solidFill>
                <a:prstClr val="black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74926" y="5361228"/>
            <a:ext cx="3533931" cy="584775"/>
          </a:xfrm>
          <a:prstGeom prst="rect">
            <a:avLst/>
          </a:prstGeom>
          <a:blipFill dpi="0" rotWithShape="1">
            <a:blip r:embed="rId5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 w="19050">
            <a:noFill/>
            <a:prstDash val="sysDot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n-BD" sz="3200" b="1" dirty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</a:t>
            </a:r>
            <a:r>
              <a:rPr lang="en-US" sz="3200" b="1" dirty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bn-BD" sz="3200" b="1" dirty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বায়ু</a:t>
            </a:r>
            <a:r>
              <a:rPr lang="bn-BD" sz="3200" b="1" dirty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utonnyMJ" pitchFamily="2" charset="0"/>
                <a:cs typeface="SolaimanLipi" pitchFamily="2" charset="0"/>
              </a:rPr>
              <a:t> </a:t>
            </a:r>
            <a:endParaRPr lang="en-US" sz="3200" b="1" dirty="0">
              <a:ln w="11430"/>
              <a:solidFill>
                <a:prstClr val="black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40966" y="1794595"/>
            <a:ext cx="3703820" cy="769441"/>
          </a:xfrm>
          <a:prstGeom prst="rect">
            <a:avLst/>
          </a:prstGeom>
          <a:blipFill dpi="0" rotWithShape="1">
            <a:blip r:embed="rId5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  <a:prstDash val="sysDot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ভুল উত্তর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48518" y="1449163"/>
            <a:ext cx="4446067" cy="1446550"/>
          </a:xfrm>
          <a:prstGeom prst="rect">
            <a:avLst/>
          </a:prstGeom>
          <a:blipFill dpi="0" rotWithShape="1">
            <a:blip r:embed="rId5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  <a:prstDash val="sysDot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sz="4400" b="1" dirty="0">
                <a:ln w="11430"/>
                <a:solidFill>
                  <a:schemeClr val="tx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সঠিক উত্তর</a:t>
            </a:r>
            <a:r>
              <a:rPr lang="en-US" sz="4400" b="1" dirty="0">
                <a:ln w="11430"/>
                <a:solidFill>
                  <a:schemeClr val="tx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  <a:r>
              <a:rPr lang="bn-BD" sz="4400" b="1" dirty="0">
                <a:ln w="11430"/>
                <a:solidFill>
                  <a:schemeClr val="tx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400" b="1" dirty="0">
              <a:ln w="11430"/>
              <a:solidFill>
                <a:schemeClr val="tx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400" b="1" dirty="0" err="1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সূর্য</a:t>
            </a:r>
            <a:r>
              <a:rPr lang="bn-BD" sz="4400" b="1" dirty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>
                <a:ln w="11430"/>
                <a:solidFill>
                  <a:schemeClr val="tx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400" b="1" dirty="0">
              <a:ln w="11430"/>
              <a:solidFill>
                <a:schemeClr val="tx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62400" y="6046213"/>
            <a:ext cx="443865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sz="32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উত্তরের অপশনগুলোতে ক্লিক কর </a:t>
            </a:r>
            <a:endParaRPr lang="en-US" sz="3200" b="1" dirty="0">
              <a:ln w="11430"/>
              <a:solidFill>
                <a:prstClr val="black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29400" y="4047494"/>
            <a:ext cx="76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  <a:sym typeface="Wingdings"/>
              </a:rPr>
              <a:t></a:t>
            </a:r>
            <a:endParaRPr lang="en-US" sz="72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29400" y="310552"/>
            <a:ext cx="5045780" cy="707886"/>
          </a:xfrm>
          <a:prstGeom prst="rect">
            <a:avLst/>
          </a:prstGeom>
          <a:noFill/>
          <a:ln>
            <a:noFill/>
            <a:prstDash val="sysDot"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40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সঠিক উত্তরটি বোর্ডে এসে লেখ </a:t>
            </a:r>
            <a:endParaRPr lang="en-US" sz="4000" b="1" dirty="0">
              <a:ln w="11430"/>
              <a:solidFill>
                <a:prstClr val="black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187034" y="310552"/>
            <a:ext cx="2708565" cy="1719223"/>
          </a:xfrm>
          <a:prstGeom prst="ellipse">
            <a:avLst/>
          </a:prstGeom>
          <a:blipFill dpi="0" rotWithShape="1">
            <a:blip r:embed="rId5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4353" y="569998"/>
            <a:ext cx="2587662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sz="7200" b="1" dirty="0">
                <a:ln w="11430"/>
                <a:solidFill>
                  <a:srgbClr val="70AD47">
                    <a:lumMod val="50000"/>
                  </a:srgb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</a:t>
            </a:r>
            <a:r>
              <a:rPr lang="en-US" sz="7200" b="1" dirty="0">
                <a:ln w="11430"/>
                <a:solidFill>
                  <a:srgbClr val="70AD47">
                    <a:lumMod val="50000"/>
                  </a:srgb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ূ</a:t>
            </a:r>
            <a:r>
              <a:rPr lang="bn-BD" sz="7200" b="1" dirty="0">
                <a:ln w="11430"/>
                <a:solidFill>
                  <a:srgbClr val="70AD47">
                    <a:lumMod val="50000"/>
                  </a:srgb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ল্যায়ন</a:t>
            </a:r>
            <a:r>
              <a:rPr lang="bn-BD" sz="4400" b="1" dirty="0">
                <a:ln w="11430"/>
                <a:solidFill>
                  <a:srgbClr val="70AD47">
                    <a:lumMod val="50000"/>
                  </a:srgb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4400" b="1" dirty="0">
              <a:ln w="11430"/>
              <a:solidFill>
                <a:srgbClr val="70AD47">
                  <a:lumMod val="50000"/>
                </a:srgb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6864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3" presetClass="entr" presetSubtype="16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23" presetClass="exit" presetSubtype="32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3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23" presetClass="exit" presetSubtype="32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7" grpId="1" animBg="1"/>
      <p:bldP spid="7" grpId="2" animBg="1"/>
      <p:bldP spid="7" grpId="3" animBg="1"/>
      <p:bldP spid="7" grpId="4" animBg="1"/>
      <p:bldP spid="7" grpId="5" animBg="1"/>
      <p:bldP spid="7" grpId="6" animBg="1"/>
      <p:bldP spid="8" grpId="0" animBg="1"/>
      <p:bldP spid="9" grpId="0"/>
      <p:bldP spid="10" grpId="0"/>
      <p:bldP spid="11" grpId="0"/>
      <p:bldP spid="12" grpId="0" animBg="1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36958" y="3201519"/>
            <a:ext cx="8654087" cy="646331"/>
          </a:xfrm>
          <a:prstGeom prst="rect">
            <a:avLst/>
          </a:prstGeom>
          <a:blipFill dpi="0" rotWithShape="1">
            <a:blip r:embed="rId2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  <a:prstDash val="sysDot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as-IN" sz="36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</a:t>
            </a:r>
            <a:r>
              <a:rPr lang="en-US" sz="36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ে</a:t>
            </a:r>
            <a:r>
              <a:rPr lang="as-IN" sz="36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ঁ</a:t>
            </a:r>
            <a:r>
              <a:rPr lang="en-US" sz="36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</a:t>
            </a:r>
            <a:r>
              <a:rPr lang="as-IN" sz="36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ে</a:t>
            </a:r>
            <a:r>
              <a:rPr lang="en-US" sz="36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as-IN" sz="36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</a:t>
            </a:r>
            <a:r>
              <a:rPr lang="en-US" sz="36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া</a:t>
            </a:r>
            <a:r>
              <a:rPr lang="as-IN" sz="36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</a:t>
            </a:r>
            <a:r>
              <a:rPr lang="en-US" sz="36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া</a:t>
            </a:r>
            <a:r>
              <a:rPr lang="as-IN" sz="36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</a:t>
            </a:r>
            <a:r>
              <a:rPr lang="en-US" sz="36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as-IN" sz="36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</a:t>
            </a:r>
            <a:r>
              <a:rPr lang="en-US" sz="36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</a:t>
            </a:r>
            <a:r>
              <a:rPr lang="as-IN" sz="36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্</a:t>
            </a:r>
            <a:r>
              <a:rPr lang="en-US" sz="36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 </a:t>
            </a:r>
            <a:r>
              <a:rPr lang="as-IN" sz="36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</a:t>
            </a:r>
            <a:r>
              <a:rPr lang="en-US" sz="36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্</a:t>
            </a:r>
            <a:r>
              <a:rPr lang="as-IN" sz="36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</a:t>
            </a:r>
            <a:r>
              <a:rPr lang="en-US" sz="36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য়</a:t>
            </a:r>
            <a:r>
              <a:rPr lang="as-IN" sz="36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ো</a:t>
            </a:r>
            <a:r>
              <a:rPr lang="en-US" sz="36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</a:t>
            </a:r>
            <a:r>
              <a:rPr lang="as-IN" sz="36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</a:t>
            </a:r>
            <a:r>
              <a:rPr lang="en-US" sz="36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ী</a:t>
            </a:r>
            <a:r>
              <a:rPr lang="as-IN" sz="36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য়</a:t>
            </a:r>
            <a:r>
              <a:rPr lang="en-US" sz="36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শক্তি</a:t>
            </a:r>
            <a:r>
              <a:rPr lang="en-US" sz="36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মানুষ</a:t>
            </a:r>
            <a:r>
              <a:rPr lang="en-US" sz="36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কোথা</a:t>
            </a:r>
            <a:r>
              <a:rPr lang="en-US" sz="36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6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পায়</a:t>
            </a:r>
            <a:r>
              <a:rPr lang="en-US" sz="36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3600" b="1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>
            <a:hlinkClick r:id="" action="ppaction://noaction">
              <a:snd r:embed="rId5" name="applause.wav"/>
            </a:hlinkClick>
          </p:cNvPr>
          <p:cNvSpPr txBox="1"/>
          <p:nvPr/>
        </p:nvSpPr>
        <p:spPr>
          <a:xfrm>
            <a:off x="2176303" y="4409668"/>
            <a:ext cx="3703820" cy="584775"/>
          </a:xfrm>
          <a:prstGeom prst="rect">
            <a:avLst/>
          </a:prstGeom>
          <a:blipFill dpi="0" rotWithShape="1">
            <a:blip r:embed="rId6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  <a:prstDash val="sysDot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n-BD" sz="3200" b="1" dirty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</a:t>
            </a:r>
            <a:r>
              <a:rPr lang="en-US" sz="3200" b="1" dirty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bn-BD" sz="3200" b="1" dirty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খাদ্য</a:t>
            </a:r>
            <a:r>
              <a:rPr lang="bn-BD" sz="3200" b="1" dirty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b="1" dirty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utonnyMJ" pitchFamily="2" charset="0"/>
                <a:cs typeface="SolaimanLipi" pitchFamily="2" charset="0"/>
              </a:rPr>
              <a:t> </a:t>
            </a:r>
            <a:endParaRPr lang="en-US" sz="3200" b="1" dirty="0">
              <a:ln w="11430"/>
              <a:solidFill>
                <a:prstClr val="black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TextBox 3">
            <a:hlinkClick r:id="" action="ppaction://noaction">
              <a:snd r:embed="rId7" name="chimes.wav"/>
            </a:hlinkClick>
          </p:cNvPr>
          <p:cNvSpPr txBox="1"/>
          <p:nvPr/>
        </p:nvSpPr>
        <p:spPr>
          <a:xfrm>
            <a:off x="6883497" y="4390147"/>
            <a:ext cx="3533931" cy="584775"/>
          </a:xfrm>
          <a:prstGeom prst="rect">
            <a:avLst/>
          </a:prstGeom>
          <a:blipFill dpi="0" rotWithShape="1"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n-BD" sz="3200" b="1" dirty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</a:t>
            </a:r>
            <a:r>
              <a:rPr lang="en-US" sz="3200" b="1" dirty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bn-BD" sz="3200" b="1" dirty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বায়ু</a:t>
            </a:r>
            <a:r>
              <a:rPr lang="bn-BD" sz="3200" b="1" dirty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3200" b="1" dirty="0">
              <a:ln w="11430"/>
              <a:solidFill>
                <a:prstClr val="black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>
            <a:hlinkClick r:id="" action="ppaction://noaction">
              <a:snd r:embed="rId7" name="chimes.wav"/>
            </a:hlinkClick>
          </p:cNvPr>
          <p:cNvSpPr txBox="1"/>
          <p:nvPr/>
        </p:nvSpPr>
        <p:spPr>
          <a:xfrm>
            <a:off x="2161313" y="5430397"/>
            <a:ext cx="3718810" cy="584775"/>
          </a:xfrm>
          <a:prstGeom prst="rect">
            <a:avLst/>
          </a:prstGeom>
          <a:blipFill dpi="0" rotWithShape="1"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  <a:prstDash val="sysDot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n-BD" sz="3200" b="1" dirty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</a:t>
            </a:r>
            <a:r>
              <a:rPr lang="en-US" sz="3200" b="1" dirty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 ম</a:t>
            </a:r>
            <a:r>
              <a:rPr lang="as-IN" sz="3200" b="1" dirty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া</a:t>
            </a:r>
            <a:r>
              <a:rPr lang="en-US" sz="3200" b="1" dirty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</a:t>
            </a:r>
            <a:r>
              <a:rPr lang="as-IN" sz="3200" b="1" dirty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ি</a:t>
            </a:r>
            <a:r>
              <a:rPr lang="bn-BD" sz="3200" b="1" dirty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r>
              <a:rPr lang="bn-BD" sz="3200" b="1" dirty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utonnyMJ" pitchFamily="2" charset="0"/>
                <a:cs typeface="SolaimanLipi" pitchFamily="2" charset="0"/>
              </a:rPr>
              <a:t> </a:t>
            </a:r>
            <a:endParaRPr lang="en-US" sz="3200" b="1" dirty="0">
              <a:ln w="11430"/>
              <a:solidFill>
                <a:prstClr val="black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TextBox 5">
            <a:hlinkClick r:id="" action="ppaction://noaction">
              <a:snd r:embed="rId7" name="chimes.wav"/>
            </a:hlinkClick>
          </p:cNvPr>
          <p:cNvSpPr txBox="1"/>
          <p:nvPr/>
        </p:nvSpPr>
        <p:spPr>
          <a:xfrm>
            <a:off x="6883497" y="5380747"/>
            <a:ext cx="3533931" cy="584775"/>
          </a:xfrm>
          <a:prstGeom prst="rect">
            <a:avLst/>
          </a:prstGeom>
          <a:blipFill dpi="0" rotWithShape="1"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  <a:prstDash val="sysDot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n-BD" sz="3200" b="1" dirty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</a:t>
            </a:r>
            <a:r>
              <a:rPr lang="en-US" sz="3200" b="1" dirty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bn-BD" sz="3200" b="1" dirty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utonnyMJ" pitchFamily="2" charset="0"/>
                <a:cs typeface="NikoshBAN" pitchFamily="2" charset="0"/>
              </a:rPr>
              <a:t>পা</a:t>
            </a:r>
            <a:r>
              <a:rPr lang="as-IN" sz="3200" b="1" dirty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utonnyMJ" pitchFamily="2" charset="0"/>
                <a:cs typeface="NikoshBAN" pitchFamily="2" charset="0"/>
              </a:rPr>
              <a:t>ন</a:t>
            </a:r>
            <a:r>
              <a:rPr lang="en-US" sz="3200" b="1" dirty="0">
                <a:ln w="11430"/>
                <a:solidFill>
                  <a:prstClr val="black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utonnyMJ" pitchFamily="2" charset="0"/>
                <a:cs typeface="NikoshBAN" pitchFamily="2" charset="0"/>
              </a:rPr>
              <a:t>ি</a:t>
            </a:r>
            <a:endParaRPr lang="en-US" sz="3200" b="1" dirty="0">
              <a:ln w="11430"/>
              <a:solidFill>
                <a:prstClr val="black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19642" y="1681398"/>
            <a:ext cx="3703820" cy="769441"/>
          </a:xfrm>
          <a:prstGeom prst="rect">
            <a:avLst/>
          </a:prstGeom>
          <a:blipFill dpi="0" rotWithShape="1"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  <a:prstDash val="sysDot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ভুল উত্তর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54983" y="1386703"/>
            <a:ext cx="4446067" cy="1446550"/>
          </a:xfrm>
          <a:prstGeom prst="rect">
            <a:avLst/>
          </a:prstGeom>
          <a:blipFill dpi="0" rotWithShape="1">
            <a:blip r:embed="rId6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  <a:prstDash val="sysDot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sz="4400" b="1" dirty="0">
                <a:ln w="11430"/>
                <a:solidFill>
                  <a:schemeClr val="tx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সঠিক উত্তর</a:t>
            </a:r>
            <a:r>
              <a:rPr lang="en-US" sz="4400" b="1" dirty="0">
                <a:ln w="11430"/>
                <a:solidFill>
                  <a:schemeClr val="tx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  <a:r>
              <a:rPr lang="bn-BD" sz="4400" b="1" dirty="0">
                <a:ln w="11430"/>
                <a:solidFill>
                  <a:schemeClr val="tx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400" b="1" dirty="0">
              <a:ln w="11430"/>
              <a:solidFill>
                <a:schemeClr val="tx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400" b="1" dirty="0" err="1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খাদ্য</a:t>
            </a:r>
            <a:r>
              <a:rPr lang="bn-BD" sz="4400" b="1" dirty="0">
                <a:ln w="11430"/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>
                <a:ln w="11430"/>
                <a:solidFill>
                  <a:schemeClr val="tx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400" b="1" dirty="0">
              <a:ln w="11430"/>
              <a:solidFill>
                <a:schemeClr val="tx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62400" y="6231954"/>
            <a:ext cx="443865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sz="32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উত্তরের অপশনগুলোতে ক্লিক কর </a:t>
            </a:r>
            <a:r>
              <a:rPr lang="en-US" sz="32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33599" y="4174704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  <a:sym typeface="Wingdings"/>
              </a:rPr>
              <a:t></a:t>
            </a:r>
            <a:endParaRPr lang="en-US" sz="6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55431" y="310552"/>
            <a:ext cx="5319749" cy="707886"/>
          </a:xfrm>
          <a:prstGeom prst="rect">
            <a:avLst/>
          </a:prstGeom>
          <a:noFill/>
          <a:ln>
            <a:noFill/>
            <a:prstDash val="sysDot"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40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সঠিক উত্তরটি বোর্ডে এসে লেখ</a:t>
            </a:r>
            <a:r>
              <a:rPr lang="en-US" sz="40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।</a:t>
            </a:r>
            <a:r>
              <a:rPr lang="bn-BD" sz="4000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b="1" dirty="0">
              <a:ln w="11430"/>
              <a:solidFill>
                <a:prstClr val="black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187034" y="322257"/>
            <a:ext cx="2708565" cy="1719223"/>
          </a:xfrm>
          <a:prstGeom prst="ellipse">
            <a:avLst/>
          </a:prstGeom>
          <a:blipFill dpi="0" rotWithShape="1">
            <a:blip r:embed="rId8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4353" y="569998"/>
            <a:ext cx="2587662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sz="7200" b="1" dirty="0">
                <a:ln w="11430"/>
                <a:solidFill>
                  <a:srgbClr val="70AD47">
                    <a:lumMod val="50000"/>
                  </a:srgb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</a:t>
            </a:r>
            <a:r>
              <a:rPr lang="en-US" sz="7200" b="1" dirty="0">
                <a:ln w="11430"/>
                <a:solidFill>
                  <a:srgbClr val="70AD47">
                    <a:lumMod val="50000"/>
                  </a:srgb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ূ</a:t>
            </a:r>
            <a:r>
              <a:rPr lang="bn-BD" sz="7200" b="1" dirty="0">
                <a:ln w="11430"/>
                <a:solidFill>
                  <a:srgbClr val="70AD47">
                    <a:lumMod val="50000"/>
                  </a:srgb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ল্যায়ন</a:t>
            </a:r>
            <a:r>
              <a:rPr lang="bn-BD" sz="4400" b="1" dirty="0">
                <a:ln w="11430"/>
                <a:solidFill>
                  <a:srgbClr val="70AD47">
                    <a:lumMod val="50000"/>
                  </a:srgb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4400" b="1" dirty="0">
              <a:ln w="11430"/>
              <a:solidFill>
                <a:srgbClr val="70AD47">
                  <a:lumMod val="50000"/>
                </a:srgb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38269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53" presetClass="exit" presetSubtype="32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53" presetClass="exit" presetSubtype="32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7" grpId="1" animBg="1"/>
      <p:bldP spid="7" grpId="2" animBg="1"/>
      <p:bldP spid="7" grpId="3" animBg="1"/>
      <p:bldP spid="7" grpId="4" animBg="1"/>
      <p:bldP spid="7" grpId="5" animBg="1"/>
      <p:bldP spid="8" grpId="0" animBg="1"/>
      <p:bldP spid="9" grpId="0"/>
      <p:bldP spid="10" grpId="0"/>
      <p:bldP spid="11" grpId="0"/>
      <p:bldP spid="12" grpId="0" animBg="1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918347" y="1958370"/>
            <a:ext cx="753583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as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া</a:t>
            </a:r>
            <a:r>
              <a:rPr lang="as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ন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ু</a:t>
            </a:r>
            <a:r>
              <a:rPr lang="as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ষ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as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ী</a:t>
            </a:r>
            <a:r>
              <a:rPr lang="as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ভ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া</a:t>
            </a:r>
            <a:r>
              <a:rPr lang="as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ে </a:t>
            </a:r>
            <a:r>
              <a:rPr lang="as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</a:t>
            </a:r>
            <a:r>
              <a:rPr lang="as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্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ত</a:t>
            </a:r>
            <a:r>
              <a:rPr lang="as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ি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as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া</a:t>
            </a:r>
            <a:r>
              <a:rPr lang="as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য়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মানুষ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কোথা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শক্তি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পায়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শক্তির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মূল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উৎস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কোনটি?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খাদ্যের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কীভাবে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শক্তি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প্রবাহিত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r>
              <a:rPr lang="bn-BD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878314" y="929756"/>
            <a:ext cx="179889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4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মূল্যায়ন  </a:t>
            </a:r>
          </a:p>
        </p:txBody>
      </p:sp>
    </p:spTree>
    <p:extLst>
      <p:ext uri="{BB962C8B-B14F-4D97-AF65-F5344CB8AC3E}">
        <p14:creationId xmlns:p14="http://schemas.microsoft.com/office/powerpoint/2010/main" xmlns="" val="650234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3885722" cy="387580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494872" y="1122455"/>
            <a:ext cx="3563796" cy="110799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/>
            <a:r>
              <a:rPr lang="en-US" sz="66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বাড়ির</a:t>
            </a:r>
            <a:r>
              <a:rPr lang="bn-BD" sz="66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 কাজ</a:t>
            </a:r>
            <a:endParaRPr lang="en-US" sz="66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14815" y="2791209"/>
            <a:ext cx="9858236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4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ন</a:t>
            </a:r>
            <a:r>
              <a:rPr lang="as-IN" sz="4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4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as-IN" sz="4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4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4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4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4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4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4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 </a:t>
            </a:r>
            <a:r>
              <a:rPr lang="as-IN" sz="4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4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4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as-IN" sz="4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4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4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en-US" sz="4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ণ </a:t>
            </a:r>
            <a:r>
              <a:rPr lang="as-IN" sz="4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4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4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en-US" sz="4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as-IN" sz="4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4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 </a:t>
            </a:r>
            <a:r>
              <a:rPr lang="en-US" sz="44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শক্তির</a:t>
            </a:r>
            <a:r>
              <a:rPr lang="en-US" sz="4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4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4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4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4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 </a:t>
            </a:r>
            <a:r>
              <a:rPr lang="en-US" sz="44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4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করে আনবে ।</a:t>
            </a:r>
            <a:r>
              <a:rPr lang="bn-BD" sz="4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4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42198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tyguh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0918"/>
          </a:xfrm>
          <a:prstGeom prst="rect">
            <a:avLst/>
          </a:prstGeom>
        </p:spPr>
      </p:pic>
      <p:pic>
        <p:nvPicPr>
          <p:cNvPr id="7" name="Picture 3" descr="F:\New folder (2)\Animated gif\img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69253" y="533180"/>
            <a:ext cx="3275254" cy="18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F:\New folder (2)\Animated gif\img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65544" y="1458692"/>
            <a:ext cx="3275254" cy="18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F:\New folder (2)\Animated gif\img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21653" y="4093798"/>
            <a:ext cx="3275254" cy="18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F:\New folder (2)\Animated gif\img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40017" y="990380"/>
            <a:ext cx="3275254" cy="18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F:\New folder (2)\Animated gif\img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59907" y="4093798"/>
            <a:ext cx="3275254" cy="18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851141" y="225083"/>
            <a:ext cx="377474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9600" b="1" dirty="0">
              <a:ln w="12700">
                <a:solidFill>
                  <a:schemeClr val="accent1"/>
                </a:solidFill>
                <a:prstDash val="solid"/>
              </a:ln>
              <a:solidFill>
                <a:srgbClr val="002060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6066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742</TotalTime>
  <Words>780</Words>
  <Application>Microsoft Office PowerPoint</Application>
  <PresentationFormat>Custom</PresentationFormat>
  <Paragraphs>97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Concourse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Dilruba Khanom</dc:creator>
  <cp:lastModifiedBy>Dpe</cp:lastModifiedBy>
  <cp:revision>80</cp:revision>
  <dcterms:created xsi:type="dcterms:W3CDTF">2017-05-29T14:03:48Z</dcterms:created>
  <dcterms:modified xsi:type="dcterms:W3CDTF">2019-10-27T14:44:09Z</dcterms:modified>
</cp:coreProperties>
</file>