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4" r:id="rId3"/>
    <p:sldId id="275" r:id="rId4"/>
    <p:sldId id="268" r:id="rId5"/>
    <p:sldId id="269" r:id="rId6"/>
    <p:sldId id="260" r:id="rId7"/>
    <p:sldId id="270" r:id="rId8"/>
    <p:sldId id="272" r:id="rId9"/>
    <p:sldId id="271" r:id="rId10"/>
    <p:sldId id="264" r:id="rId11"/>
    <p:sldId id="273" r:id="rId12"/>
    <p:sldId id="265" r:id="rId13"/>
    <p:sldId id="266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73250" autoAdjust="0"/>
  </p:normalViewPr>
  <p:slideViewPr>
    <p:cSldViewPr snapToGrid="0">
      <p:cViewPr varScale="1">
        <p:scale>
          <a:sx n="54" d="100"/>
          <a:sy n="54" d="100"/>
        </p:scale>
        <p:origin x="135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7A7786-18F0-44A6-82AE-DD7CED3D860C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E20C0C-9B4C-4413-B1E8-57BF78E3B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02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20C0C-9B4C-4413-B1E8-57BF78E3B76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862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20C0C-9B4C-4413-B1E8-57BF78E3B76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399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20C0C-9B4C-4413-B1E8-57BF78E3B76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530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20C0C-9B4C-4413-B1E8-57BF78E3B76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489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20C0C-9B4C-4413-B1E8-57BF78E3B76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077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20C0C-9B4C-4413-B1E8-57BF78E3B76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1355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4800" dirty="0" smtClean="0"/>
              <a:t>হিসাববিজ্ঞান</a:t>
            </a:r>
            <a:r>
              <a:rPr lang="bn-IN" sz="4800" baseline="0" dirty="0" smtClean="0"/>
              <a:t>  কী ? এর প্রয়োজনীয়তা  ব্যখ্যা কর।</a:t>
            </a:r>
            <a:endParaRPr lang="en-US" sz="4800" dirty="0" smtClean="0"/>
          </a:p>
          <a:p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20C0C-9B4C-4413-B1E8-57BF78E3B76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961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C74B-BF05-43CF-AE81-087C4614ED5F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8F0A5-169A-4450-9CD8-DF61B7012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570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C74B-BF05-43CF-AE81-087C4614ED5F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8F0A5-169A-4450-9CD8-DF61B7012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256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C74B-BF05-43CF-AE81-087C4614ED5F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8F0A5-169A-4450-9CD8-DF61B7012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79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C74B-BF05-43CF-AE81-087C4614ED5F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8F0A5-169A-4450-9CD8-DF61B7012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580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C74B-BF05-43CF-AE81-087C4614ED5F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8F0A5-169A-4450-9CD8-DF61B7012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19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C74B-BF05-43CF-AE81-087C4614ED5F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8F0A5-169A-4450-9CD8-DF61B7012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76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C74B-BF05-43CF-AE81-087C4614ED5F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8F0A5-169A-4450-9CD8-DF61B7012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604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C74B-BF05-43CF-AE81-087C4614ED5F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8F0A5-169A-4450-9CD8-DF61B7012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462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C74B-BF05-43CF-AE81-087C4614ED5F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8F0A5-169A-4450-9CD8-DF61B7012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103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C74B-BF05-43CF-AE81-087C4614ED5F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8F0A5-169A-4450-9CD8-DF61B7012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0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C74B-BF05-43CF-AE81-087C4614ED5F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8F0A5-169A-4450-9CD8-DF61B7012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79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EC74B-BF05-43CF-AE81-087C4614ED5F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8F0A5-169A-4450-9CD8-DF61B7012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658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" y="0"/>
            <a:ext cx="12192000" cy="3631763"/>
          </a:xfrm>
          <a:prstGeom prst="rect">
            <a:avLst/>
          </a:prstGeom>
          <a:noFill/>
          <a:ln w="762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 smtClean="0">
                <a:solidFill>
                  <a:schemeClr val="accent1"/>
                </a:solidFill>
              </a:rPr>
              <a:t>শুভেচ্ছা</a:t>
            </a:r>
            <a:r>
              <a:rPr lang="en-US" sz="11500" dirty="0" err="1" smtClean="0">
                <a:solidFill>
                  <a:schemeClr val="accent1">
                    <a:lumMod val="75000"/>
                  </a:schemeClr>
                </a:solidFill>
              </a:rPr>
              <a:t>সবাইকে</a:t>
            </a:r>
            <a:r>
              <a:rPr lang="en-US" sz="115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1500" dirty="0" err="1">
                <a:solidFill>
                  <a:schemeClr val="accent1">
                    <a:lumMod val="75000"/>
                  </a:schemeClr>
                </a:solidFill>
              </a:rPr>
              <a:t>ফুলের</a:t>
            </a:r>
            <a:r>
              <a:rPr lang="en-US" sz="115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115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429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2822"/>
            <a:ext cx="10515600" cy="1325563"/>
          </a:xfrm>
          <a:solidFill>
            <a:srgbClr val="FFC000"/>
          </a:solidFill>
          <a:ln w="5715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/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28158" cy="4703512"/>
          </a:xfrm>
          <a:solidFill>
            <a:srgbClr val="00B0F0"/>
          </a:solidFill>
          <a:ln w="76200">
            <a:solidFill>
              <a:srgbClr val="FF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হিসাববিজ্ঞানের সংজ্ঞায় কয়টি বৈশিষ্ট্য রয়েছে?</a:t>
            </a: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হিসাববিজ্ঞানের উদ্দেশ্যগুলো লেখ।</a:t>
            </a: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কোন কোন ক্ষেত্রে হিসাববিজ্ঞানের প্রয়োজন হয়?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579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  <a:ln w="76200">
            <a:solidFill>
              <a:srgbClr val="00B0F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>
            <a:noAutofit/>
          </a:bodyPr>
          <a:lstStyle/>
          <a:p>
            <a:pPr algn="ctr"/>
            <a:r>
              <a:rPr lang="bn-IN" sz="9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9600" dirty="0">
              <a:solidFill>
                <a:schemeClr val="accent1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  <a:ln w="76200">
            <a:solidFill>
              <a:schemeClr val="accent2">
                <a:lumMod val="75000"/>
              </a:schemeClr>
            </a:solidFill>
            <a:prstDash val="sysDash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হিসাববিজ্ঞানের প্রয়োজনীয়তা সমুহ প্রত্যেকে নিজ নিজ খাতায় লিখ।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123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repeatCount="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repeatCount="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  <a:ln w="38100">
            <a:solidFill>
              <a:schemeClr val="accent3">
                <a:lumMod val="60000"/>
                <a:lumOff val="4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bn-IN" sz="8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endParaRPr lang="en-US" sz="8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bn-IN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 কী?</a:t>
            </a:r>
          </a:p>
          <a:p>
            <a:r>
              <a:rPr lang="bn-IN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হিসাববিজ্ঞানের অন্যতম প্রধান উদ্দেশ্য কোনটি?</a:t>
            </a:r>
          </a:p>
          <a:p>
            <a:r>
              <a:rPr lang="bn-IN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তিনটি ক্ষেত্রে হিসাববিজ্ঞানের প্রয়োজনীয়তা বল।</a:t>
            </a:r>
          </a:p>
          <a:p>
            <a:endParaRPr lang="en-US" sz="60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073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0" y="220184"/>
            <a:ext cx="3531914" cy="1630918"/>
          </a:xfrm>
          <a:prstGeom prst="triangle">
            <a:avLst>
              <a:gd name="adj" fmla="val 51049"/>
            </a:avLst>
          </a:prstGeom>
          <a:solidFill>
            <a:schemeClr val="accent2">
              <a:lumMod val="75000"/>
            </a:schemeClr>
          </a:solidFill>
          <a:ln w="7620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65807" y="1851102"/>
            <a:ext cx="2400300" cy="14254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055096" y="666311"/>
            <a:ext cx="8136904" cy="186204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FF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perspectiveRigh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r>
              <a:rPr lang="bn-IN" sz="115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1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0632" y="3515932"/>
            <a:ext cx="11582174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rgbClr val="FF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 কী? এর উদ্দেশ্য ও প্রয়োজনীয়তা ব্যাখ্যা কর।</a:t>
            </a:r>
            <a:endParaRPr lang="en-US" sz="6000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794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1524" y="644672"/>
            <a:ext cx="10929012" cy="923330"/>
          </a:xfrm>
          <a:prstGeom prst="rect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5400" dirty="0" err="1" smtClean="0">
                <a:solidFill>
                  <a:schemeClr val="accent2">
                    <a:lumMod val="50000"/>
                  </a:schemeClr>
                </a:solidFill>
              </a:rPr>
              <a:t>ধন্যবাদ</a:t>
            </a:r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5400" dirty="0" err="1" smtClean="0">
                <a:solidFill>
                  <a:schemeClr val="accent2">
                    <a:lumMod val="50000"/>
                  </a:schemeClr>
                </a:solidFill>
              </a:rPr>
              <a:t>সবাইকে</a:t>
            </a:r>
            <a:endParaRPr lang="en-US" sz="54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953" y="1938085"/>
            <a:ext cx="11372155" cy="5393155"/>
          </a:xfrm>
          <a:prstGeom prst="rect">
            <a:avLst/>
          </a:prstGeom>
          <a:ln w="76200">
            <a:solidFill>
              <a:srgbClr val="00B050"/>
            </a:solidFill>
            <a:prstDash val="sysDash"/>
          </a:ln>
        </p:spPr>
      </p:pic>
    </p:spTree>
    <p:extLst>
      <p:ext uri="{BB962C8B-B14F-4D97-AF65-F5344CB8AC3E}">
        <p14:creationId xmlns:p14="http://schemas.microsoft.com/office/powerpoint/2010/main" val="233657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519611" cy="1325563"/>
          </a:xfrm>
          <a:solidFill>
            <a:srgbClr val="FFFF00"/>
          </a:solidFill>
          <a:ln w="5715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/>
            <a:r>
              <a:rPr lang="bn-IN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</a:t>
            </a:r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িতি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  <a:ln w="57150">
            <a:solidFill>
              <a:srgbClr val="FF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জোহরা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পারভীন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marL="0" indent="0">
              <a:buNone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শহীদ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সোহরাওয়ার্দী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খুলনা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সদর,খুলনা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969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 w="5715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/>
            <a:r>
              <a:rPr lang="bn-IN" sz="9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9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  <a:solidFill>
            <a:srgbClr val="FFFF00"/>
          </a:solidFill>
          <a:ln w="76200">
            <a:solidFill>
              <a:schemeClr val="accent6">
                <a:lumMod val="75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 lnSpcReduction="10000"/>
          </a:bodyPr>
          <a:lstStyle/>
          <a:p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হিসাববিজ্ঞান</a:t>
            </a: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 প্রথম(হিসাববিজ্ঞান পরিচিতি)</a:t>
            </a: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মিনিট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২৬/১০/২০১৯</a:t>
            </a:r>
            <a:endParaRPr lang="bn-IN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751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0511" y="123092"/>
            <a:ext cx="5428515" cy="5574323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46" y="123092"/>
            <a:ext cx="5433647" cy="5574323"/>
          </a:xfrm>
          <a:prstGeom prst="rect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699298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3384" y="1230923"/>
            <a:ext cx="11271739" cy="483576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হিসাববিজ্ঞানের</a:t>
            </a: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ধারনা,উদ্দেশ্যও</a:t>
            </a: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প্রয়োজনীয়তা</a:t>
            </a: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251314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6585" y="374900"/>
            <a:ext cx="4783016" cy="1325563"/>
          </a:xfr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accent5">
                <a:lumMod val="75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516" y="1700463"/>
            <a:ext cx="11004884" cy="4764505"/>
          </a:xfrm>
          <a:solidFill>
            <a:schemeClr val="accent4">
              <a:lumMod val="60000"/>
              <a:lumOff val="40000"/>
            </a:schemeClr>
          </a:solidFill>
          <a:ln w="762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endParaRPr lang="en-US" sz="48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 কি বলতে পারবে;</a:t>
            </a:r>
          </a:p>
          <a:p>
            <a:r>
              <a:rPr lang="bn-IN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হিসাববিজ্ঞানের সর্বপ্রথম ও অন্যতম প্রধান উদ্দেশ্য আলাদাভাবে চিহ্নিত করতে পারবে;</a:t>
            </a:r>
          </a:p>
          <a:p>
            <a:r>
              <a:rPr lang="bn-IN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হিসাববিজ্ঞানের প্রয়োজনীয়তা ব্যাখ্যা করতে পারবে।</a:t>
            </a:r>
          </a:p>
          <a:p>
            <a:endParaRPr lang="en-US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37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6518" y="412377"/>
            <a:ext cx="11259670" cy="1569660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6">
                <a:lumMod val="75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17" y="2212041"/>
            <a:ext cx="4965565" cy="3294798"/>
          </a:xfrm>
          <a:prstGeom prst="rect">
            <a:avLst/>
          </a:prstGeom>
          <a:ln w="76200">
            <a:solidFill>
              <a:srgbClr val="C00000"/>
            </a:solidFill>
          </a:ln>
        </p:spPr>
      </p:pic>
      <p:sp>
        <p:nvSpPr>
          <p:cNvPr id="24" name="Rounded Rectangle 23"/>
          <p:cNvSpPr/>
          <p:nvPr/>
        </p:nvSpPr>
        <p:spPr>
          <a:xfrm>
            <a:off x="5903632" y="2264405"/>
            <a:ext cx="3711387" cy="1259259"/>
          </a:xfrm>
          <a:prstGeom prst="roundRect">
            <a:avLst/>
          </a:prstGeom>
          <a:solidFill>
            <a:srgbClr val="92D050"/>
          </a:solidFill>
          <a:ln w="5715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সুষ্ঠুভাবে লিপিবদ্ধকরন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844988" y="3745205"/>
            <a:ext cx="3711387" cy="1152940"/>
          </a:xfrm>
          <a:prstGeom prst="roundRect">
            <a:avLst/>
          </a:prstGeom>
          <a:solidFill>
            <a:srgbClr val="FFFF00"/>
          </a:solidFill>
          <a:ln w="57150">
            <a:solidFill>
              <a:schemeClr val="accent2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</a:rPr>
              <a:t>শ্রেনিবদ্ধকরন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844988" y="5090833"/>
            <a:ext cx="3711387" cy="11170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</a:rPr>
              <a:t>ব্যাখ্যাকরন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9888069" y="3615020"/>
            <a:ext cx="2250143" cy="1046627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chemeClr val="accent4">
                <a:lumMod val="75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পদ্ধতি</a:t>
            </a:r>
            <a:endParaRPr lang="en-US" sz="4000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>
            <a:stCxn id="25" idx="3"/>
          </p:cNvCxnSpPr>
          <p:nvPr/>
        </p:nvCxnSpPr>
        <p:spPr>
          <a:xfrm>
            <a:off x="9556375" y="4321675"/>
            <a:ext cx="663389" cy="1184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6" idx="3"/>
            <a:endCxn id="27" idx="4"/>
          </p:cNvCxnSpPr>
          <p:nvPr/>
        </p:nvCxnSpPr>
        <p:spPr>
          <a:xfrm flipV="1">
            <a:off x="9556375" y="4661647"/>
            <a:ext cx="1456766" cy="9877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4" idx="3"/>
            <a:endCxn id="27" idx="0"/>
          </p:cNvCxnSpPr>
          <p:nvPr/>
        </p:nvCxnSpPr>
        <p:spPr>
          <a:xfrm>
            <a:off x="9615019" y="2894035"/>
            <a:ext cx="1398122" cy="7209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128058" y="5838581"/>
            <a:ext cx="2732700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rgbClr val="FF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/>
              <a:t>লেনদেন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17961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4" grpId="0" animBg="1"/>
      <p:bldP spid="25" grpId="0" animBg="1"/>
      <p:bldP spid="26" grpId="0" animBg="1"/>
      <p:bldP spid="27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682815" y="362310"/>
            <a:ext cx="3053751" cy="2467154"/>
          </a:xfrm>
          <a:prstGeom prst="roundRect">
            <a:avLst/>
          </a:prstGeom>
          <a:solidFill>
            <a:srgbClr val="FF0000"/>
          </a:solidFill>
          <a:ln w="762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সর্ব প্রথম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579296" y="3433313"/>
            <a:ext cx="3053751" cy="2691442"/>
          </a:xfrm>
          <a:prstGeom prst="roundRect">
            <a:avLst/>
          </a:prstGeom>
          <a:solidFill>
            <a:srgbClr val="00B050"/>
          </a:solidFill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অন্যতম প্রধান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5995359" y="1"/>
            <a:ext cx="4632384" cy="3640346"/>
          </a:xfrm>
          <a:prstGeom prst="rightArrow">
            <a:avLst/>
          </a:prstGeom>
          <a:solidFill>
            <a:srgbClr val="00B0F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সুনির্দিষ্ট পদ্ধতি অনুসরন করে লেনদেন লিপিবদ্ধকরন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5995358" y="3148641"/>
            <a:ext cx="4770408" cy="3554083"/>
          </a:xfrm>
          <a:prstGeom prst="rightArrow">
            <a:avLst/>
          </a:prstGeom>
          <a:solidFill>
            <a:srgbClr val="FFC000"/>
          </a:solidFill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আর্থিক ফলাফল ও আর্থিক অবস্থা নিরুপন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5193" y="786435"/>
            <a:ext cx="160882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endParaRPr lang="en-US" sz="1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9946" y="3157267"/>
            <a:ext cx="198407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1500" b="1" dirty="0" smtClean="0">
                <a:solidFill>
                  <a:srgbClr val="00B0F0"/>
                </a:solidFill>
              </a:rPr>
              <a:t>দ্দে</a:t>
            </a:r>
            <a:endParaRPr lang="en-US" sz="11500" b="1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0881" y="4885239"/>
            <a:ext cx="182017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1500" b="1" dirty="0" smtClean="0">
                <a:solidFill>
                  <a:srgbClr val="FFC000"/>
                </a:solidFill>
              </a:rPr>
              <a:t>শ্য</a:t>
            </a:r>
            <a:endParaRPr lang="en-US" sz="11500" b="1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720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980863" y="2319065"/>
            <a:ext cx="3528203" cy="2484407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হিসাববিজ্ঞানের প্রয়োজনীয়তা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656989" y="4589271"/>
            <a:ext cx="2949516" cy="2113473"/>
          </a:xfrm>
          <a:prstGeom prst="ellipse">
            <a:avLst/>
          </a:prstGeom>
          <a:solidFill>
            <a:schemeClr val="accent4"/>
          </a:solidFill>
          <a:ln w="5715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002060"/>
                </a:solidFill>
              </a:rPr>
              <a:t>আর্থিক বিবরনী বিশ্লেষন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8134708" y="3242098"/>
            <a:ext cx="2924356" cy="231762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762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accent5"/>
                </a:solidFill>
              </a:rPr>
              <a:t>প্রতারনা ও জালিয়াতি রোধ</a:t>
            </a:r>
            <a:endParaRPr lang="en-US" sz="3200" dirty="0">
              <a:solidFill>
                <a:schemeClr val="accent5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804916" y="4803472"/>
            <a:ext cx="3114133" cy="2355012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তথ্য অবহিতকরন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75953" y="2595109"/>
            <a:ext cx="2889940" cy="220836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অমুনাফাভোগী প্রতিষ্ঠানের হিসাবরক্ষন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643004" y="976226"/>
            <a:ext cx="3088257" cy="2257253"/>
          </a:xfrm>
          <a:prstGeom prst="ellipse">
            <a:avLst/>
          </a:prstGeom>
          <a:solidFill>
            <a:srgbClr val="00B0F0"/>
          </a:solidFill>
          <a:ln w="762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ব্যয় নিয়ন্ত্রন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804916" y="51764"/>
            <a:ext cx="2967485" cy="2053088"/>
          </a:xfrm>
          <a:prstGeom prst="ellipse">
            <a:avLst/>
          </a:prstGeom>
          <a:solidFill>
            <a:srgbClr val="FF0000"/>
          </a:solidFill>
          <a:ln w="7620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আর্থিক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পুর্নাঙ্গ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জ্ঞান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725281" y="419815"/>
            <a:ext cx="2881224" cy="2175294"/>
          </a:xfrm>
          <a:prstGeom prst="ellipse">
            <a:avLst/>
          </a:prstGeom>
          <a:solidFill>
            <a:srgbClr val="92D050"/>
          </a:solidFill>
          <a:ln w="762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C00000"/>
                </a:solidFill>
              </a:rPr>
              <a:t>রাজস্ব আদায়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059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1629</TotalTime>
  <Words>187</Words>
  <Application>Microsoft Office PowerPoint</Application>
  <PresentationFormat>Widescreen</PresentationFormat>
  <Paragraphs>63</Paragraphs>
  <Slides>14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শিক্ষক পরিচিতি</vt:lpstr>
      <vt:lpstr>পাঠ পরিচিতি</vt:lpstr>
      <vt:lpstr>PowerPoint Presentation</vt:lpstr>
      <vt:lpstr>PowerPoint Presentation</vt:lpstr>
      <vt:lpstr>শিখনফল</vt:lpstr>
      <vt:lpstr>PowerPoint Presentation</vt:lpstr>
      <vt:lpstr>PowerPoint Presentation</vt:lpstr>
      <vt:lpstr>PowerPoint Presentation</vt:lpstr>
      <vt:lpstr>দলীয় কাজ</vt:lpstr>
      <vt:lpstr>একক কাজ</vt:lpstr>
      <vt:lpstr>মুল্যায়ন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Jihad</dc:creator>
  <cp:lastModifiedBy>PC</cp:lastModifiedBy>
  <cp:revision>138</cp:revision>
  <dcterms:created xsi:type="dcterms:W3CDTF">2016-04-28T03:07:50Z</dcterms:created>
  <dcterms:modified xsi:type="dcterms:W3CDTF">2019-10-26T09:34:02Z</dcterms:modified>
</cp:coreProperties>
</file>