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6" r:id="rId2"/>
    <p:sldId id="256" r:id="rId3"/>
    <p:sldId id="275" r:id="rId4"/>
    <p:sldId id="257" r:id="rId5"/>
    <p:sldId id="258" r:id="rId6"/>
    <p:sldId id="259" r:id="rId7"/>
    <p:sldId id="260" r:id="rId8"/>
    <p:sldId id="261" r:id="rId9"/>
    <p:sldId id="277" r:id="rId10"/>
    <p:sldId id="278" r:id="rId11"/>
    <p:sldId id="279" r:id="rId12"/>
    <p:sldId id="262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B2A2-A7D5-4DC8-8A83-E73E9C33EDB2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E2DA-2F9D-4F2A-83DF-E476B9DB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8E2DA-2F9D-4F2A-83DF-E476B9DB74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7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2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3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C351-66BB-40E0-B8ED-BB587B6E174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77ED8-8BF4-40B0-9C30-C3D80842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0.png"/><Relationship Id="rId16" Type="http://schemas.openxmlformats.org/officeDocument/2006/relationships/image" Target="../media/image29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8117C-E01A-4E95-BAB2-769C5D7D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87"/>
            <a:ext cx="12192000" cy="6928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0B1F5-0AE9-421E-A9E4-CBC3CB33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92" y="2057399"/>
            <a:ext cx="7628047" cy="4335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669BF6-51EF-4CF0-9B9C-A6DCB30DA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7" y="2057400"/>
            <a:ext cx="7884826" cy="3443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2DF9E0-9E70-4CD0-A260-5FC506C62ECF}"/>
              </a:ext>
            </a:extLst>
          </p:cNvPr>
          <p:cNvSpPr txBox="1"/>
          <p:nvPr/>
        </p:nvSpPr>
        <p:spPr>
          <a:xfrm>
            <a:off x="3073416" y="0"/>
            <a:ext cx="6539140" cy="1769153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8734405" y="879864"/>
            <a:ext cx="758301" cy="1375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740425" y="2163241"/>
            <a:ext cx="2835639" cy="80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92706" y="871800"/>
            <a:ext cx="2100132" cy="1290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504475" y="916343"/>
            <a:ext cx="612559" cy="1276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34422" y="2175476"/>
            <a:ext cx="646301" cy="1342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745185" y="2162578"/>
            <a:ext cx="815889" cy="13464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101428">
            <a:off x="9658613" y="1819307"/>
            <a:ext cx="711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</a:p>
        </p:txBody>
      </p:sp>
      <p:sp>
        <p:nvSpPr>
          <p:cNvPr id="26" name="TextBox 25"/>
          <p:cNvSpPr txBox="1"/>
          <p:nvPr/>
        </p:nvSpPr>
        <p:spPr>
          <a:xfrm rot="1803989">
            <a:off x="10208796" y="2064920"/>
            <a:ext cx="34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658631" y="1442809"/>
            <a:ext cx="205241" cy="121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351308" y="2879642"/>
            <a:ext cx="186362" cy="11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01152" y="2156483"/>
            <a:ext cx="6863" cy="191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747136" y="2080396"/>
            <a:ext cx="3062" cy="1820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27182" y="3527715"/>
            <a:ext cx="38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5537" y="2929049"/>
            <a:ext cx="196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বিপ্রতিপ কোণ ]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40448" y="1398824"/>
            <a:ext cx="30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4248359" y="3629244"/>
            <a:ext cx="25319" cy="3199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48359" y="3624491"/>
            <a:ext cx="514357" cy="351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69476" y="5941524"/>
                <a:ext cx="584034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AD+BF+CG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AB+BC+AC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76" y="5941524"/>
                <a:ext cx="5840343" cy="633571"/>
              </a:xfrm>
              <a:prstGeom prst="rect">
                <a:avLst/>
              </a:prstGeom>
              <a:blipFill>
                <a:blip r:embed="rId2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8757199" y="1494279"/>
            <a:ext cx="1785594" cy="734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13555" y="1545786"/>
            <a:ext cx="2518784" cy="627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71908" y="500768"/>
            <a:ext cx="37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96847" y="2141897"/>
            <a:ext cx="31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03516" y="2079389"/>
            <a:ext cx="33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56669" y="1215754"/>
            <a:ext cx="36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27478" y="1292182"/>
            <a:ext cx="32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758669" y="2179692"/>
            <a:ext cx="37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375" y="-51370"/>
            <a:ext cx="1186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সমস্যা-১১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প্রমাণ কর যে, ত্রিভুজের মধ্যমাত্রয়ের সমষ্টি তার পরিসীমা অপেক্ষা ক্ষুদ্রত্তর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86591" y="509853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ea typeface="Cambria Math" panose="02040503050406030204" pitchFamily="18" charset="0"/>
                <a:cs typeface="NikoshBAN" panose="02000000000000000000" pitchFamily="2" charset="0"/>
              </a:rPr>
              <a:t>বিশেষ নির্বচনঃ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06880" y="500648"/>
                <a:ext cx="59522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মনেকরি</a:t>
                </a:r>
                <a:r>
                  <a:rPr lang="bn-BD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তিনটি মধ্যমা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AD, BF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CG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" y="500648"/>
                <a:ext cx="5952270" cy="523220"/>
              </a:xfrm>
              <a:prstGeom prst="rect">
                <a:avLst/>
              </a:prstGeom>
              <a:blipFill>
                <a:blip r:embed="rId3"/>
                <a:stretch>
                  <a:fillRect l="-204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1305" y="901274"/>
            <a:ext cx="1763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প্রমান কর যে,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07537" y="951534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 + BF + CG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084092" y="839173"/>
            <a:ext cx="2130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BC+AC</a:t>
            </a:r>
            <a:endParaRPr lang="en-US" sz="2800" dirty="0">
              <a:latin typeface="NikoshBAN" panose="02000000000000000000" pitchFamily="2" charset="0"/>
              <a:ea typeface="Cambria Math" panose="02040503050406030204" pitchFamily="18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703484" y="777617"/>
                <a:ext cx="6174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</m:oMath>
                </a14:m>
                <a:r>
                  <a:rPr lang="bn-BD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484" y="777617"/>
                <a:ext cx="617477" cy="707886"/>
              </a:xfrm>
              <a:prstGeom prst="rect">
                <a:avLst/>
              </a:prstGeom>
              <a:blipFill>
                <a:blip r:embed="rId4"/>
                <a:stretch>
                  <a:fillRect t="-14655" r="-33663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>
            <a:cxnSpLocks/>
          </p:cNvCxnSpPr>
          <p:nvPr/>
        </p:nvCxnSpPr>
        <p:spPr>
          <a:xfrm>
            <a:off x="1263242" y="429494"/>
            <a:ext cx="9663052" cy="11963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-53144" y="1156878"/>
                <a:ext cx="1417376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অঙ্কনঃ</m:t>
                    </m:r>
                  </m:oMath>
                </a14:m>
                <a:r>
                  <a:rPr lang="bn-BD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144" y="1156878"/>
                <a:ext cx="1417376" cy="633571"/>
              </a:xfrm>
              <a:prstGeom prst="rect">
                <a:avLst/>
              </a:prstGeom>
              <a:blipFill>
                <a:blip r:embed="rId5"/>
                <a:stretch>
                  <a:fillRect r="-10300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014649" y="1311632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77317" y="1212951"/>
            <a:ext cx="201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DE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584863" y="1288805"/>
            <a:ext cx="214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 , E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19127" y="1697930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প্রমানঃ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48053" y="1741848"/>
                <a:ext cx="27655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bn-BD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ABD</m:t>
                      </m:r>
                      <m:r>
                        <a:rPr lang="bn-BD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∆</m:t>
                      </m:r>
                      <m:r>
                        <a:rPr lang="bn-BD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CDE</m:t>
                      </m:r>
                      <m:r>
                        <a:rPr lang="bn-BD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53" y="1741848"/>
                <a:ext cx="27655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1488114" y="2047658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BD=CD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370664" y="2403064"/>
            <a:ext cx="5214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AD=DE             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[ অঙ্কন মতে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19776" y="2952145"/>
                <a:ext cx="41608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অন্তর্ভুক্ত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ADB</m:t>
                      </m:r>
                      <m:r>
                        <a:rPr lang="en-US" sz="2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bn-BD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অন্তর্ভুক্ত</m:t>
                      </m:r>
                      <m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CDE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6" y="2952145"/>
                <a:ext cx="416088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4462931" y="2126474"/>
            <a:ext cx="2629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 , BC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এর মধ্যবিন্দু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95623" y="3333849"/>
                <a:ext cx="23641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bn-BD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ABD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≅∆ 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CDE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23" y="3333849"/>
                <a:ext cx="2364173" cy="461665"/>
              </a:xfrm>
              <a:prstGeom prst="rect">
                <a:avLst/>
              </a:prstGeom>
              <a:blipFill>
                <a:blip r:embed="rId8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1371753" y="3683404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AB = 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797" y="3995400"/>
                <a:ext cx="17235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bn-BD" sz="28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ACE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" y="3995400"/>
                <a:ext cx="1723549" cy="523220"/>
              </a:xfrm>
              <a:prstGeom prst="rect">
                <a:avLst/>
              </a:prstGeom>
              <a:blipFill>
                <a:blip r:embed="rId9"/>
                <a:stretch>
                  <a:fillRect r="-707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774323" y="4083162"/>
                <a:ext cx="9818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AE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323" y="4083162"/>
                <a:ext cx="98187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1606643" y="4093264"/>
            <a:ext cx="128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CE+AC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96166" y="4424645"/>
                <a:ext cx="19736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AB+AC</a:t>
                </a:r>
                <a14:m>
                  <m:oMath xmlns:m="http://schemas.openxmlformats.org/officeDocument/2006/math">
                    <m:r>
                      <a:rPr lang="en-US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6" y="4424645"/>
                <a:ext cx="1973617" cy="523220"/>
              </a:xfrm>
              <a:prstGeom prst="rect">
                <a:avLst/>
              </a:prstGeom>
              <a:blipFill>
                <a:blip r:embed="rId11"/>
                <a:stretch>
                  <a:fillRect l="-648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464567" y="4467500"/>
                <a:ext cx="14019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AD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DE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67" y="4467500"/>
                <a:ext cx="140192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574305" y="4841051"/>
                <a:ext cx="33677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AB+AC  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AD</m:t>
                    </m:r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AD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05" y="4841051"/>
                <a:ext cx="3367717" cy="523220"/>
              </a:xfrm>
              <a:prstGeom prst="rect">
                <a:avLst/>
              </a:prstGeom>
              <a:blipFill>
                <a:blip r:embed="rId13"/>
                <a:stretch>
                  <a:fillRect l="-361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534211" y="5202486"/>
                <a:ext cx="40997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AB+AC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AD</m:t>
                    </m:r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------(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1" y="5202486"/>
                <a:ext cx="4099712" cy="523220"/>
              </a:xfrm>
              <a:prstGeom prst="rect">
                <a:avLst/>
              </a:prstGeom>
              <a:blipFill>
                <a:blip r:embed="rId14"/>
                <a:stretch>
                  <a:fillRect l="-3125" t="-10465" r="-44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38140" y="5566203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এরুপে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BF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CG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রে পাই,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351743" y="5897269"/>
                <a:ext cx="11533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BF</m:t>
                    </m:r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43" y="5897269"/>
                <a:ext cx="1153393" cy="523220"/>
              </a:xfrm>
              <a:prstGeom prst="rect">
                <a:avLst/>
              </a:prstGeom>
              <a:blipFill>
                <a:blip r:embed="rId15"/>
                <a:stretch>
                  <a:fillRect t="-10465" r="-582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320306" y="6323648"/>
                <a:ext cx="1158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𝟐𝐂𝐆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306" y="6323648"/>
                <a:ext cx="1158202" cy="523220"/>
              </a:xfrm>
              <a:prstGeom prst="rect">
                <a:avLst/>
              </a:prstGeom>
              <a:blipFill>
                <a:blip r:embed="rId16"/>
                <a:stretch>
                  <a:fillRect t="-10465" r="-947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369307" y="5975691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AB+BC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81837" y="6399642"/>
            <a:ext cx="1099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BC+AC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356726" y="598032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----------(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356726" y="6409572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----------(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438184" y="4029109"/>
            <a:ext cx="4825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,(ii)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করে পাই,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447126" y="4542337"/>
            <a:ext cx="453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AB+AC+AB+BC+BC+AC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8741818" y="4538315"/>
                <a:ext cx="3387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AD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BF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CG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818" y="4538315"/>
                <a:ext cx="338791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417954" y="4940876"/>
                <a:ext cx="68781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BC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AC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AD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BF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CG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54" y="4940876"/>
                <a:ext cx="687810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417980" y="5475698"/>
                <a:ext cx="56010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BC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AC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AD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BF</m:t>
                    </m:r>
                    <m: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CG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80" y="5475698"/>
                <a:ext cx="560102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/>
          <p:cNvSpPr/>
          <p:nvPr/>
        </p:nvSpPr>
        <p:spPr>
          <a:xfrm>
            <a:off x="9821822" y="6071018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 প্রমানিত 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ight Triangle 90"/>
          <p:cNvSpPr/>
          <p:nvPr/>
        </p:nvSpPr>
        <p:spPr>
          <a:xfrm rot="12679972">
            <a:off x="8959493" y="1414750"/>
            <a:ext cx="2337316" cy="1562581"/>
          </a:xfrm>
          <a:prstGeom prst="rt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>
            <a:endCxn id="91" idx="3"/>
          </p:cNvCxnSpPr>
          <p:nvPr/>
        </p:nvCxnSpPr>
        <p:spPr>
          <a:xfrm flipV="1">
            <a:off x="8790084" y="1528693"/>
            <a:ext cx="1744345" cy="6787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536325" y="1184163"/>
            <a:ext cx="43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8689519" y="2206569"/>
            <a:ext cx="2518784" cy="6271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697571" y="1296204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2660318D-D30C-4DE1-B637-8C9444A0FD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160" y="-317241"/>
            <a:ext cx="12817856" cy="75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3" grpId="0"/>
      <p:bldP spid="3" grpId="0"/>
      <p:bldP spid="40" grpId="0"/>
      <p:bldP spid="24" grpId="0"/>
      <p:bldP spid="28" grpId="0"/>
      <p:bldP spid="30" grpId="0"/>
      <p:bldP spid="34" grpId="0"/>
      <p:bldP spid="34" grpId="1"/>
      <p:bldP spid="36" grpId="0"/>
      <p:bldP spid="36" grpId="1"/>
      <p:bldP spid="41" grpId="0"/>
      <p:bldP spid="6" grpId="0"/>
      <p:bldP spid="15" grpId="0"/>
      <p:bldP spid="16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90" grpId="0"/>
      <p:bldP spid="91" grpId="0" animBg="1"/>
      <p:bldP spid="91" grpId="1" animBg="1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0733" y="257744"/>
            <a:ext cx="3316407" cy="99881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170" y="1607499"/>
            <a:ext cx="60595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সম্ভব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 -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07487" y="2154862"/>
            <a:ext cx="30070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5cm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9351" y="2147282"/>
            <a:ext cx="29676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3cm, 4cm, 7cm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940" y="3585319"/>
            <a:ext cx="296427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চিত্রে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902647" y="2703628"/>
            <a:ext cx="29825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কোনটিও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নয়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3578" y="2714621"/>
            <a:ext cx="29945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3cm, 4cm, 9cm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4127198" y="3897024"/>
            <a:ext cx="2369713" cy="1127788"/>
          </a:xfrm>
          <a:prstGeom prst="triangle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84062" y="4828911"/>
            <a:ext cx="61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8124" y="3483137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9372" y="4809132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27588" y="4106065"/>
            <a:ext cx="297184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AC = BC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8989" y="5226427"/>
                <a:ext cx="30297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+ AC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 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9" y="5226427"/>
                <a:ext cx="3029754" cy="523220"/>
              </a:xfrm>
              <a:prstGeom prst="rect">
                <a:avLst/>
              </a:prstGeom>
              <a:blipFill>
                <a:blip r:embed="rId3"/>
                <a:stretch>
                  <a:fillRect l="-4024" t="-15116" r="-5634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888627" y="5224615"/>
            <a:ext cx="300660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AC &lt; BC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5715" y="4660841"/>
            <a:ext cx="30027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BC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97688" y="1582538"/>
            <a:ext cx="44092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ত্রিভুজ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36957" y="2069224"/>
            <a:ext cx="44092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রশ্মি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12468" y="2606744"/>
            <a:ext cx="441819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রেখাংশ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8712" y="3189002"/>
            <a:ext cx="44220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বাহু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61446" y="3772810"/>
            <a:ext cx="44092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25314" y="4547506"/>
            <a:ext cx="4329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8081468" y="5741217"/>
            <a:ext cx="625969" cy="7469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১</a:t>
            </a:r>
          </a:p>
        </p:txBody>
      </p:sp>
      <p:sp>
        <p:nvSpPr>
          <p:cNvPr id="46" name="Oval 45"/>
          <p:cNvSpPr/>
          <p:nvPr/>
        </p:nvSpPr>
        <p:spPr>
          <a:xfrm>
            <a:off x="9272621" y="5747835"/>
            <a:ext cx="625969" cy="7469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২</a:t>
            </a:r>
          </a:p>
        </p:txBody>
      </p:sp>
      <p:sp>
        <p:nvSpPr>
          <p:cNvPr id="47" name="Oval 46"/>
          <p:cNvSpPr/>
          <p:nvPr/>
        </p:nvSpPr>
        <p:spPr>
          <a:xfrm>
            <a:off x="10222141" y="5738642"/>
            <a:ext cx="625969" cy="7469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৩</a:t>
            </a:r>
          </a:p>
        </p:txBody>
      </p:sp>
      <p:sp>
        <p:nvSpPr>
          <p:cNvPr id="4" name="Oval 3"/>
          <p:cNvSpPr/>
          <p:nvPr/>
        </p:nvSpPr>
        <p:spPr>
          <a:xfrm>
            <a:off x="843968" y="2228330"/>
            <a:ext cx="425003" cy="4362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8214" y="4743747"/>
            <a:ext cx="526269" cy="474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77195" y="2622206"/>
            <a:ext cx="477078" cy="5405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8DEA78-AB01-4728-BC89-C347C6867615}"/>
              </a:ext>
            </a:extLst>
          </p:cNvPr>
          <p:cNvSpPr/>
          <p:nvPr/>
        </p:nvSpPr>
        <p:spPr>
          <a:xfrm>
            <a:off x="835724" y="1570960"/>
            <a:ext cx="60595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সম্ভব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-  </a:t>
            </a:r>
            <a:endParaRPr lang="en-US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C65E91-F43C-4932-834E-94CD48D5395B}"/>
              </a:ext>
            </a:extLst>
          </p:cNvPr>
          <p:cNvSpPr/>
          <p:nvPr/>
        </p:nvSpPr>
        <p:spPr>
          <a:xfrm>
            <a:off x="3913905" y="2110743"/>
            <a:ext cx="29676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7cm 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80D6D9-D832-4CAE-9E4E-5C52BFD1A259}"/>
              </a:ext>
            </a:extLst>
          </p:cNvPr>
          <p:cNvSpPr/>
          <p:nvPr/>
        </p:nvSpPr>
        <p:spPr>
          <a:xfrm>
            <a:off x="3917201" y="2667089"/>
            <a:ext cx="29825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নয়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537689-BD2E-4119-95ED-E3E396A4849F}"/>
              </a:ext>
            </a:extLst>
          </p:cNvPr>
          <p:cNvSpPr/>
          <p:nvPr/>
        </p:nvSpPr>
        <p:spPr>
          <a:xfrm>
            <a:off x="835716" y="2665782"/>
            <a:ext cx="29945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9cm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8251C3-F32A-4B16-A220-8F77FA4954B4}"/>
              </a:ext>
            </a:extLst>
          </p:cNvPr>
          <p:cNvSpPr/>
          <p:nvPr/>
        </p:nvSpPr>
        <p:spPr>
          <a:xfrm>
            <a:off x="809952" y="2167075"/>
            <a:ext cx="30070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5cm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264F26-C079-4907-8E69-1477AFD910C3}"/>
              </a:ext>
            </a:extLst>
          </p:cNvPr>
          <p:cNvSpPr/>
          <p:nvPr/>
        </p:nvSpPr>
        <p:spPr>
          <a:xfrm>
            <a:off x="861468" y="3597835"/>
            <a:ext cx="296427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চিত্রে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CB7A88-1E84-4F9E-AE0B-46CAC8E418FE}"/>
              </a:ext>
            </a:extLst>
          </p:cNvPr>
          <p:cNvSpPr/>
          <p:nvPr/>
        </p:nvSpPr>
        <p:spPr>
          <a:xfrm>
            <a:off x="877686" y="4145381"/>
            <a:ext cx="297184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AC = BC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42C0D11-A523-4EF6-81D4-24132DD34AB9}"/>
                  </a:ext>
                </a:extLst>
              </p:cNvPr>
              <p:cNvSpPr/>
              <p:nvPr/>
            </p:nvSpPr>
            <p:spPr>
              <a:xfrm>
                <a:off x="807487" y="5316507"/>
                <a:ext cx="30297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+ AC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  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42C0D11-A523-4EF6-81D4-24132DD34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87" y="5316507"/>
                <a:ext cx="3029754" cy="523220"/>
              </a:xfrm>
              <a:prstGeom prst="rect">
                <a:avLst/>
              </a:prstGeom>
              <a:blipFill>
                <a:blip r:embed="rId4"/>
                <a:stretch>
                  <a:fillRect l="-4024" t="-15116" r="-5634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F4D1FEBD-D1FC-4BCC-BE57-F8A65003817E}"/>
              </a:ext>
            </a:extLst>
          </p:cNvPr>
          <p:cNvSpPr/>
          <p:nvPr/>
        </p:nvSpPr>
        <p:spPr>
          <a:xfrm>
            <a:off x="3875156" y="5217997"/>
            <a:ext cx="300660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AC &lt; BC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E30650D-74DD-4831-A954-6BD99E8200D7}"/>
              </a:ext>
            </a:extLst>
          </p:cNvPr>
          <p:cNvSpPr/>
          <p:nvPr/>
        </p:nvSpPr>
        <p:spPr>
          <a:xfrm>
            <a:off x="796721" y="4715166"/>
            <a:ext cx="30027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BC 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197853-F20E-4FFD-A519-144AA008965F}"/>
              </a:ext>
            </a:extLst>
          </p:cNvPr>
          <p:cNvSpPr/>
          <p:nvPr/>
        </p:nvSpPr>
        <p:spPr>
          <a:xfrm>
            <a:off x="7111372" y="1490537"/>
            <a:ext cx="44092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ত্রিভুজ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B9B105-A56B-40B0-B44B-125B411C0FF1}"/>
              </a:ext>
            </a:extLst>
          </p:cNvPr>
          <p:cNvSpPr/>
          <p:nvPr/>
        </p:nvSpPr>
        <p:spPr>
          <a:xfrm>
            <a:off x="7060711" y="2119738"/>
            <a:ext cx="437876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রশ্মি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8002B0-E42A-4DF7-A587-85DCCCD4914F}"/>
              </a:ext>
            </a:extLst>
          </p:cNvPr>
          <p:cNvSpPr/>
          <p:nvPr/>
        </p:nvSpPr>
        <p:spPr>
          <a:xfrm>
            <a:off x="7078957" y="2655788"/>
            <a:ext cx="441819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রেখাংশ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77BE60-7390-4141-93F5-59DCC0E0D73D}"/>
              </a:ext>
            </a:extLst>
          </p:cNvPr>
          <p:cNvSpPr/>
          <p:nvPr/>
        </p:nvSpPr>
        <p:spPr>
          <a:xfrm>
            <a:off x="7117140" y="3198917"/>
            <a:ext cx="44220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বাহু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B830286-D606-4834-9D46-F7B4A8D3F017}"/>
              </a:ext>
            </a:extLst>
          </p:cNvPr>
          <p:cNvSpPr/>
          <p:nvPr/>
        </p:nvSpPr>
        <p:spPr>
          <a:xfrm>
            <a:off x="7112468" y="3846929"/>
            <a:ext cx="44092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BA06491-55DE-4148-B7C0-1A4CDF39E504}"/>
              </a:ext>
            </a:extLst>
          </p:cNvPr>
          <p:cNvSpPr/>
          <p:nvPr/>
        </p:nvSpPr>
        <p:spPr>
          <a:xfrm>
            <a:off x="816993" y="1569524"/>
            <a:ext cx="60595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সম্ভব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28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8618FBC-8D5B-4A78-B61B-1C70B3A23126}"/>
              </a:ext>
            </a:extLst>
          </p:cNvPr>
          <p:cNvSpPr/>
          <p:nvPr/>
        </p:nvSpPr>
        <p:spPr>
          <a:xfrm>
            <a:off x="3936959" y="2108856"/>
            <a:ext cx="29676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7cm 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FEFF18-CBD7-4F31-BCEF-1AED7DD10F24}"/>
              </a:ext>
            </a:extLst>
          </p:cNvPr>
          <p:cNvSpPr/>
          <p:nvPr/>
        </p:nvSpPr>
        <p:spPr>
          <a:xfrm>
            <a:off x="3932971" y="2782254"/>
            <a:ext cx="29825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নয়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A4093DA-BB5A-4F23-B230-EBDBC6247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98" y="-130628"/>
            <a:ext cx="12462898" cy="71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1" grpId="0"/>
      <p:bldP spid="45" grpId="0" animBg="1"/>
      <p:bldP spid="46" grpId="0" animBg="1"/>
      <p:bldP spid="47" grpId="0" animBg="1"/>
      <p:bldP spid="4" grpId="0" animBg="1"/>
      <p:bldP spid="6" grpId="0" animBg="1"/>
      <p:bldP spid="20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5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8117C-E01A-4E95-BAB2-769C5D7D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5" y="-35394"/>
            <a:ext cx="12192000" cy="69287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059D82-6A07-48BD-9DA0-FFE9882BA0D4}"/>
              </a:ext>
            </a:extLst>
          </p:cNvPr>
          <p:cNvSpPr/>
          <p:nvPr/>
        </p:nvSpPr>
        <p:spPr>
          <a:xfrm>
            <a:off x="2772886" y="114626"/>
            <a:ext cx="5852749" cy="161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C1231E-9CB1-4389-9A9D-5002B45F481E}"/>
                  </a:ext>
                </a:extLst>
              </p:cNvPr>
              <p:cNvSpPr/>
              <p:nvPr/>
            </p:nvSpPr>
            <p:spPr>
              <a:xfrm>
                <a:off x="6345275" y="1788172"/>
                <a:ext cx="54583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BC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 AD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C1231E-9CB1-4389-9A9D-5002B45F4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275" y="1788172"/>
                <a:ext cx="5458323" cy="646331"/>
              </a:xfrm>
              <a:prstGeom prst="rect">
                <a:avLst/>
              </a:prstGeom>
              <a:blipFill>
                <a:blip r:embed="rId3"/>
                <a:stretch>
                  <a:fillRect t="-12264" r="-89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FBD260A-8835-4C3D-A04A-4F3CD36AD50D}"/>
              </a:ext>
            </a:extLst>
          </p:cNvPr>
          <p:cNvSpPr/>
          <p:nvPr/>
        </p:nvSpPr>
        <p:spPr>
          <a:xfrm>
            <a:off x="6453763" y="2644320"/>
            <a:ext cx="5520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80ABB-5D60-4923-BC5A-BF5E776155EB}"/>
              </a:ext>
            </a:extLst>
          </p:cNvPr>
          <p:cNvSpPr/>
          <p:nvPr/>
        </p:nvSpPr>
        <p:spPr>
          <a:xfrm>
            <a:off x="6492741" y="4127646"/>
            <a:ext cx="50149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প্রমাণ কর যে,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যে কোন দুই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তার তৃতীয় বাহু অপেক্ষা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ত্তর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FC254-CB76-4940-AF65-50699D7DD9F0}"/>
              </a:ext>
            </a:extLst>
          </p:cNvPr>
          <p:cNvSpPr/>
          <p:nvPr/>
        </p:nvSpPr>
        <p:spPr>
          <a:xfrm>
            <a:off x="6520450" y="3406786"/>
            <a:ext cx="5107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প্রমাণ কর যে,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AB + AC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42A8E-C0DF-40A8-9B54-93F088D43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7" y="1788173"/>
            <a:ext cx="4691554" cy="32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DC82E7-FDC4-4BDC-ABF7-38A1911D6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" y="579076"/>
            <a:ext cx="10587135" cy="56910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2A13A6-6D20-432B-8DFD-17EF0CB617AE}"/>
              </a:ext>
            </a:extLst>
          </p:cNvPr>
          <p:cNvSpPr/>
          <p:nvPr/>
        </p:nvSpPr>
        <p:spPr>
          <a:xfrm>
            <a:off x="4905588" y="2675397"/>
            <a:ext cx="3581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60912-8934-4D2F-899F-298B55383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70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mph" presetSubtype="1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8117C-E01A-4E95-BAB2-769C5D7D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94"/>
            <a:ext cx="12192000" cy="6928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944261-E9FC-4CD1-80CD-CA514D82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51" y="1378154"/>
            <a:ext cx="2394482" cy="2394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B6D131-FA21-42D8-BDC5-9F53A19F145F}"/>
              </a:ext>
            </a:extLst>
          </p:cNvPr>
          <p:cNvSpPr/>
          <p:nvPr/>
        </p:nvSpPr>
        <p:spPr>
          <a:xfrm>
            <a:off x="1183661" y="4018856"/>
            <a:ext cx="464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মোঃ জয়নাল আবেদীন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গঙ্গার হাট এম এ এস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উচ্চ বিদ্যালয়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০১৭৫১০৩৮১৯১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901738-4911-4632-B0DE-D84486F4EF53}"/>
              </a:ext>
            </a:extLst>
          </p:cNvPr>
          <p:cNvSpPr/>
          <p:nvPr/>
        </p:nvSpPr>
        <p:spPr>
          <a:xfrm>
            <a:off x="7015521" y="3772636"/>
            <a:ext cx="37333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৯ম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৬ষ্ঠ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রেখা,কোণ,ত্রিভূজ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খ্রি.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D1555-8A53-43CB-A87A-72C9EAFDE0AA}"/>
              </a:ext>
            </a:extLst>
          </p:cNvPr>
          <p:cNvSpPr/>
          <p:nvPr/>
        </p:nvSpPr>
        <p:spPr>
          <a:xfrm>
            <a:off x="4049110" y="396577"/>
            <a:ext cx="40937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50D2E-A05F-44BE-B0C6-C0C12803F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88" y="2174132"/>
            <a:ext cx="1810138" cy="15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8117C-E01A-4E95-BAB2-769C5D7D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787"/>
            <a:ext cx="12192000" cy="692878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D308DA-DC31-4AD5-B4C2-85B55D17983D}"/>
              </a:ext>
            </a:extLst>
          </p:cNvPr>
          <p:cNvCxnSpPr/>
          <p:nvPr/>
        </p:nvCxnSpPr>
        <p:spPr>
          <a:xfrm flipV="1">
            <a:off x="937303" y="3891346"/>
            <a:ext cx="4134118" cy="257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DF5D63-897E-4EA2-BE26-3512C9BB691E}"/>
              </a:ext>
            </a:extLst>
          </p:cNvPr>
          <p:cNvCxnSpPr/>
          <p:nvPr/>
        </p:nvCxnSpPr>
        <p:spPr>
          <a:xfrm>
            <a:off x="953567" y="2367584"/>
            <a:ext cx="413411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6796A1-6B8D-4322-994F-A365C32516AC}"/>
              </a:ext>
            </a:extLst>
          </p:cNvPr>
          <p:cNvCxnSpPr/>
          <p:nvPr/>
        </p:nvCxnSpPr>
        <p:spPr>
          <a:xfrm flipV="1">
            <a:off x="834955" y="5134920"/>
            <a:ext cx="4275786" cy="1287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AA4BFF-68DE-4810-BAEE-94CC027609CA}"/>
              </a:ext>
            </a:extLst>
          </p:cNvPr>
          <p:cNvSpPr txBox="1"/>
          <p:nvPr/>
        </p:nvSpPr>
        <p:spPr>
          <a:xfrm>
            <a:off x="1828766" y="3320587"/>
            <a:ext cx="130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রেখাংশ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1EF1D9-FA60-4CF4-9831-9A7F3A57E428}"/>
              </a:ext>
            </a:extLst>
          </p:cNvPr>
          <p:cNvSpPr/>
          <p:nvPr/>
        </p:nvSpPr>
        <p:spPr>
          <a:xfrm>
            <a:off x="1715158" y="4563435"/>
            <a:ext cx="152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C2D80E-0011-4B45-A990-03A53FA3C9EF}"/>
              </a:ext>
            </a:extLst>
          </p:cNvPr>
          <p:cNvSpPr/>
          <p:nvPr/>
        </p:nvSpPr>
        <p:spPr>
          <a:xfrm>
            <a:off x="2071825" y="1788546"/>
            <a:ext cx="814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D9DB4A-8AC7-457C-85DD-56731BFA82A0}"/>
              </a:ext>
            </a:extLst>
          </p:cNvPr>
          <p:cNvSpPr/>
          <p:nvPr/>
        </p:nvSpPr>
        <p:spPr>
          <a:xfrm>
            <a:off x="5407890" y="1988090"/>
            <a:ext cx="377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রশ্মি এর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6AD900-31EF-46C8-A889-2B1CDB098951}"/>
              </a:ext>
            </a:extLst>
          </p:cNvPr>
          <p:cNvSpPr/>
          <p:nvPr/>
        </p:nvSpPr>
        <p:spPr>
          <a:xfrm>
            <a:off x="842609" y="2275570"/>
            <a:ext cx="122349" cy="159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84444D-FC21-44F7-A0C9-ABA80A708635}"/>
              </a:ext>
            </a:extLst>
          </p:cNvPr>
          <p:cNvSpPr/>
          <p:nvPr/>
        </p:nvSpPr>
        <p:spPr>
          <a:xfrm>
            <a:off x="910835" y="3850963"/>
            <a:ext cx="122349" cy="159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13165C-790F-4ADE-8105-9D3B2DC7DBD2}"/>
              </a:ext>
            </a:extLst>
          </p:cNvPr>
          <p:cNvSpPr/>
          <p:nvPr/>
        </p:nvSpPr>
        <p:spPr>
          <a:xfrm>
            <a:off x="4981495" y="3807502"/>
            <a:ext cx="122349" cy="159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8033E9-61DD-45BF-ADAE-05E386845C56}"/>
              </a:ext>
            </a:extLst>
          </p:cNvPr>
          <p:cNvSpPr/>
          <p:nvPr/>
        </p:nvSpPr>
        <p:spPr>
          <a:xfrm>
            <a:off x="5407890" y="3484999"/>
            <a:ext cx="4358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দুইটি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9762E-1BBF-4FF6-B89F-85E3930568C5}"/>
              </a:ext>
            </a:extLst>
          </p:cNvPr>
          <p:cNvSpPr/>
          <p:nvPr/>
        </p:nvSpPr>
        <p:spPr>
          <a:xfrm>
            <a:off x="5377433" y="4811754"/>
            <a:ext cx="3804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3C0F3-218C-4D35-B617-70C006C47576}"/>
              </a:ext>
            </a:extLst>
          </p:cNvPr>
          <p:cNvSpPr/>
          <p:nvPr/>
        </p:nvSpPr>
        <p:spPr>
          <a:xfrm>
            <a:off x="167425" y="357968"/>
            <a:ext cx="11835686" cy="77273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রশ্মি, রেখাংশ এবং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5F7F8-765D-4E1A-8CB0-992C47295DAC}"/>
              </a:ext>
            </a:extLst>
          </p:cNvPr>
          <p:cNvSpPr/>
          <p:nvPr/>
        </p:nvSpPr>
        <p:spPr>
          <a:xfrm>
            <a:off x="167425" y="5633833"/>
            <a:ext cx="11835686" cy="79600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কিন্তু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5643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8117C-E01A-4E95-BAB2-769C5D7D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787"/>
            <a:ext cx="12192000" cy="692878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6CB2B7-2100-40C1-9C6D-1299BA1FE354}"/>
              </a:ext>
            </a:extLst>
          </p:cNvPr>
          <p:cNvCxnSpPr/>
          <p:nvPr/>
        </p:nvCxnSpPr>
        <p:spPr>
          <a:xfrm>
            <a:off x="637503" y="2964067"/>
            <a:ext cx="4114801" cy="1095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9C245E7-ACC6-49A8-A473-EBA82626444E}"/>
              </a:ext>
            </a:extLst>
          </p:cNvPr>
          <p:cNvSpPr txBox="1"/>
          <p:nvPr/>
        </p:nvSpPr>
        <p:spPr>
          <a:xfrm>
            <a:off x="959476" y="4179228"/>
            <a:ext cx="225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রেখাংশ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CDF1AC-7122-415D-9F76-FAA2665CB5A0}"/>
              </a:ext>
            </a:extLst>
          </p:cNvPr>
          <p:cNvCxnSpPr/>
          <p:nvPr/>
        </p:nvCxnSpPr>
        <p:spPr>
          <a:xfrm>
            <a:off x="691733" y="2114392"/>
            <a:ext cx="2401907" cy="209432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55F501-38BC-449F-94E7-109E18FDB322}"/>
              </a:ext>
            </a:extLst>
          </p:cNvPr>
          <p:cNvCxnSpPr/>
          <p:nvPr/>
        </p:nvCxnSpPr>
        <p:spPr>
          <a:xfrm flipV="1">
            <a:off x="637503" y="2202287"/>
            <a:ext cx="1745089" cy="21007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CA0A483-F531-4C61-9357-4F6B50ECFBE5}"/>
              </a:ext>
            </a:extLst>
          </p:cNvPr>
          <p:cNvSpPr/>
          <p:nvPr/>
        </p:nvSpPr>
        <p:spPr>
          <a:xfrm>
            <a:off x="7979467" y="5845980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। </a:t>
            </a:r>
          </a:p>
        </p:txBody>
      </p:sp>
    </p:spTree>
    <p:extLst>
      <p:ext uri="{BB962C8B-B14F-4D97-AF65-F5344CB8AC3E}">
        <p14:creationId xmlns:p14="http://schemas.microsoft.com/office/powerpoint/2010/main" val="35955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556 L 0.54427 0.3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4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37 L 0.54596 0.106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17847 L 0.68034 0.12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9792 0.2449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8117C-E01A-4E95-BAB2-769C5D7D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787"/>
            <a:ext cx="12192000" cy="69287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621A49-781E-45EA-9429-5F4F59E00538}"/>
              </a:ext>
            </a:extLst>
          </p:cNvPr>
          <p:cNvSpPr/>
          <p:nvPr/>
        </p:nvSpPr>
        <p:spPr>
          <a:xfrm>
            <a:off x="991673" y="1062980"/>
            <a:ext cx="498940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12FB0-D3DB-407B-808A-FEA7705DC5A3}"/>
              </a:ext>
            </a:extLst>
          </p:cNvPr>
          <p:cNvSpPr/>
          <p:nvPr/>
        </p:nvSpPr>
        <p:spPr>
          <a:xfrm>
            <a:off x="851627" y="2384727"/>
            <a:ext cx="8515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এবং এর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C0525-B88A-411A-B41E-47FDA92E9604}"/>
              </a:ext>
            </a:extLst>
          </p:cNvPr>
          <p:cNvSpPr/>
          <p:nvPr/>
        </p:nvSpPr>
        <p:spPr>
          <a:xfrm>
            <a:off x="851627" y="3429000"/>
            <a:ext cx="9685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মধ্যমাত্রয়ের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পরিসীমা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A87FB-178C-4BA5-BFA7-53F15182A99F}"/>
              </a:ext>
            </a:extLst>
          </p:cNvPr>
          <p:cNvSpPr/>
          <p:nvPr/>
        </p:nvSpPr>
        <p:spPr>
          <a:xfrm>
            <a:off x="886133" y="4411718"/>
            <a:ext cx="10596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যে কোন দুই বাহুর সমষ্টি তার তৃতীয় বাহু অপেক্ষা বৃহত্তর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824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8117C-E01A-4E95-BAB2-769C5D7D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5"/>
            <a:ext cx="12192000" cy="6928787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ACA53F4-93D2-4D32-8DB2-9E91EF092CBA}"/>
              </a:ext>
            </a:extLst>
          </p:cNvPr>
          <p:cNvSpPr/>
          <p:nvPr/>
        </p:nvSpPr>
        <p:spPr>
          <a:xfrm>
            <a:off x="856117" y="1527619"/>
            <a:ext cx="3168203" cy="1493949"/>
          </a:xfrm>
          <a:prstGeom prst="triangle">
            <a:avLst>
              <a:gd name="adj" fmla="val 2484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94F43F-19AD-483A-B1A4-4F2F2EC07D3B}"/>
              </a:ext>
            </a:extLst>
          </p:cNvPr>
          <p:cNvSpPr/>
          <p:nvPr/>
        </p:nvSpPr>
        <p:spPr>
          <a:xfrm>
            <a:off x="3981992" y="2990123"/>
            <a:ext cx="79899" cy="89713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C29F7A-C33B-4791-B27D-BD2BA78971B3}"/>
              </a:ext>
            </a:extLst>
          </p:cNvPr>
          <p:cNvSpPr/>
          <p:nvPr/>
        </p:nvSpPr>
        <p:spPr>
          <a:xfrm>
            <a:off x="817165" y="2962754"/>
            <a:ext cx="45719" cy="45719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2BD983-D228-4A6C-914D-D09248490E51}"/>
              </a:ext>
            </a:extLst>
          </p:cNvPr>
          <p:cNvSpPr/>
          <p:nvPr/>
        </p:nvSpPr>
        <p:spPr>
          <a:xfrm>
            <a:off x="1640095" y="1468803"/>
            <a:ext cx="45719" cy="45719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7E3F1A-F836-4B1E-A23B-DF63E09C4CD9}"/>
              </a:ext>
            </a:extLst>
          </p:cNvPr>
          <p:cNvSpPr/>
          <p:nvPr/>
        </p:nvSpPr>
        <p:spPr>
          <a:xfrm>
            <a:off x="4374522" y="1199276"/>
            <a:ext cx="4342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797B5-774E-4004-B246-9BCE81A4A3DF}"/>
              </a:ext>
            </a:extLst>
          </p:cNvPr>
          <p:cNvSpPr/>
          <p:nvPr/>
        </p:nvSpPr>
        <p:spPr>
          <a:xfrm>
            <a:off x="4374522" y="1923391"/>
            <a:ext cx="390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  <a:endParaRPr lang="en-US" sz="3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C1FD88-5974-4D3C-AB68-BF18271ECE63}"/>
              </a:ext>
            </a:extLst>
          </p:cNvPr>
          <p:cNvSpPr/>
          <p:nvPr/>
        </p:nvSpPr>
        <p:spPr>
          <a:xfrm>
            <a:off x="1203216" y="2202851"/>
            <a:ext cx="45719" cy="45719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9E1E82-4AC7-410C-A148-7FC00968F52E}"/>
              </a:ext>
            </a:extLst>
          </p:cNvPr>
          <p:cNvSpPr/>
          <p:nvPr/>
        </p:nvSpPr>
        <p:spPr>
          <a:xfrm>
            <a:off x="2564398" y="2069818"/>
            <a:ext cx="45719" cy="45719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19C58C-CC65-4255-A62A-C4904CB873CD}"/>
              </a:ext>
            </a:extLst>
          </p:cNvPr>
          <p:cNvSpPr/>
          <p:nvPr/>
        </p:nvSpPr>
        <p:spPr>
          <a:xfrm>
            <a:off x="2201643" y="2982071"/>
            <a:ext cx="45719" cy="45719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99512E-ECB9-45A2-89E0-53043B01E07D}"/>
              </a:ext>
            </a:extLst>
          </p:cNvPr>
          <p:cNvCxnSpPr>
            <a:endCxn id="12" idx="0"/>
          </p:cNvCxnSpPr>
          <p:nvPr/>
        </p:nvCxnSpPr>
        <p:spPr>
          <a:xfrm>
            <a:off x="1629780" y="1469351"/>
            <a:ext cx="594723" cy="1512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C11BE5-DB59-41EF-9D59-E0E3ACEEB27E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1242240" y="2241875"/>
            <a:ext cx="2713353" cy="761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99FFD2-BDD5-4DE8-A297-17A358B38050}"/>
              </a:ext>
            </a:extLst>
          </p:cNvPr>
          <p:cNvCxnSpPr>
            <a:cxnSpLocks/>
          </p:cNvCxnSpPr>
          <p:nvPr/>
        </p:nvCxnSpPr>
        <p:spPr>
          <a:xfrm flipV="1">
            <a:off x="820705" y="2108842"/>
            <a:ext cx="1731338" cy="91427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6">
            <a:extLst>
              <a:ext uri="{FF2B5EF4-FFF2-40B4-BE49-F238E27FC236}">
                <a16:creationId xmlns:a16="http://schemas.microsoft.com/office/drawing/2014/main" id="{A29C6366-3CF5-4084-AA3E-C712F09FAC90}"/>
              </a:ext>
            </a:extLst>
          </p:cNvPr>
          <p:cNvSpPr/>
          <p:nvPr/>
        </p:nvSpPr>
        <p:spPr>
          <a:xfrm rot="7556800">
            <a:off x="2068374" y="3829393"/>
            <a:ext cx="1751967" cy="1490438"/>
          </a:xfrm>
          <a:prstGeom prst="wedgeEllipseCallout">
            <a:avLst>
              <a:gd name="adj1" fmla="val -48333"/>
              <a:gd name="adj2" fmla="val 9073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D31A40-AF4F-45F7-92CB-425A27F6E75E}"/>
              </a:ext>
            </a:extLst>
          </p:cNvPr>
          <p:cNvSpPr/>
          <p:nvPr/>
        </p:nvSpPr>
        <p:spPr>
          <a:xfrm rot="19180982">
            <a:off x="2292198" y="4311383"/>
            <a:ext cx="1215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06DC0E-07EA-4C68-830B-2917F1C213BA}"/>
              </a:ext>
            </a:extLst>
          </p:cNvPr>
          <p:cNvSpPr/>
          <p:nvPr/>
        </p:nvSpPr>
        <p:spPr>
          <a:xfrm>
            <a:off x="8523323" y="1164956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৩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894A00-FE7F-42D3-92BE-D8212AE5FB30}"/>
              </a:ext>
            </a:extLst>
          </p:cNvPr>
          <p:cNvSpPr/>
          <p:nvPr/>
        </p:nvSpPr>
        <p:spPr>
          <a:xfrm>
            <a:off x="8353756" y="1933144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৩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0" name="Oval Callout 23">
            <a:extLst>
              <a:ext uri="{FF2B5EF4-FFF2-40B4-BE49-F238E27FC236}">
                <a16:creationId xmlns:a16="http://schemas.microsoft.com/office/drawing/2014/main" id="{C04BAAFD-1D34-4124-9541-2B161FEDCDD3}"/>
              </a:ext>
            </a:extLst>
          </p:cNvPr>
          <p:cNvSpPr/>
          <p:nvPr/>
        </p:nvSpPr>
        <p:spPr>
          <a:xfrm rot="10006636">
            <a:off x="401707" y="3670352"/>
            <a:ext cx="1842711" cy="1067130"/>
          </a:xfrm>
          <a:prstGeom prst="wedgeEllipseCallout">
            <a:avLst>
              <a:gd name="adj1" fmla="val -57738"/>
              <a:gd name="adj2" fmla="val 1491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BD3C29-6F3A-404F-807E-DE68847D3394}"/>
              </a:ext>
            </a:extLst>
          </p:cNvPr>
          <p:cNvSpPr/>
          <p:nvPr/>
        </p:nvSpPr>
        <p:spPr>
          <a:xfrm rot="21136609">
            <a:off x="521677" y="3803131"/>
            <a:ext cx="1069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মধ্যমা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15AE51-8D35-4234-8002-D9F0949451A8}"/>
              </a:ext>
            </a:extLst>
          </p:cNvPr>
          <p:cNvSpPr/>
          <p:nvPr/>
        </p:nvSpPr>
        <p:spPr>
          <a:xfrm>
            <a:off x="4374522" y="3304259"/>
            <a:ext cx="5851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রেখাংশ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C777D-3222-4580-BB1E-474209EE3AB4}"/>
              </a:ext>
            </a:extLst>
          </p:cNvPr>
          <p:cNvSpPr/>
          <p:nvPr/>
        </p:nvSpPr>
        <p:spPr>
          <a:xfrm>
            <a:off x="9798331" y="3441809"/>
            <a:ext cx="1943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মধ্যমা </a:t>
            </a:r>
            <a:endParaRPr lang="en-US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880393-E1B3-489A-899D-3993C2EACBD6}"/>
              </a:ext>
            </a:extLst>
          </p:cNvPr>
          <p:cNvSpPr/>
          <p:nvPr/>
        </p:nvSpPr>
        <p:spPr>
          <a:xfrm>
            <a:off x="4379739" y="4660715"/>
            <a:ext cx="3658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মধ্যমা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68E41E-FE33-4955-9050-FF8D370709FD}"/>
              </a:ext>
            </a:extLst>
          </p:cNvPr>
          <p:cNvSpPr/>
          <p:nvPr/>
        </p:nvSpPr>
        <p:spPr>
          <a:xfrm>
            <a:off x="8314723" y="4656603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৩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8CB7C3-49F4-44C0-822C-36F56FDDB8CD}"/>
              </a:ext>
            </a:extLst>
          </p:cNvPr>
          <p:cNvSpPr/>
          <p:nvPr/>
        </p:nvSpPr>
        <p:spPr>
          <a:xfrm>
            <a:off x="1927141" y="2330929"/>
            <a:ext cx="125305" cy="1193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C26EDC-0644-40F8-877A-B93188343FF9}"/>
              </a:ext>
            </a:extLst>
          </p:cNvPr>
          <p:cNvSpPr/>
          <p:nvPr/>
        </p:nvSpPr>
        <p:spPr>
          <a:xfrm>
            <a:off x="454824" y="470170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ভরকেন্দ্র</a:t>
            </a:r>
            <a:endParaRPr lang="en-US" sz="4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F90B85-6F09-4C04-8CA0-AC7C89EC4A51}"/>
              </a:ext>
            </a:extLst>
          </p:cNvPr>
          <p:cNvCxnSpPr>
            <a:cxnSpLocks/>
          </p:cNvCxnSpPr>
          <p:nvPr/>
        </p:nvCxnSpPr>
        <p:spPr>
          <a:xfrm flipV="1">
            <a:off x="1172577" y="2450267"/>
            <a:ext cx="776275" cy="250283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6" grpId="0" animBg="1"/>
      <p:bldP spid="16" grpId="1" animBg="1"/>
      <p:bldP spid="17" grpId="0"/>
      <p:bldP spid="17" grpId="1"/>
      <p:bldP spid="18" grpId="0"/>
      <p:bldP spid="19" grpId="0"/>
      <p:bldP spid="20" grpId="0" animBg="1"/>
      <p:bldP spid="20" grpId="1" animBg="1"/>
      <p:bldP spid="21" grpId="0"/>
      <p:bldP spid="21" grpId="1"/>
      <p:bldP spid="22" grpId="0"/>
      <p:bldP spid="23" grpId="0"/>
      <p:bldP spid="24" grpId="0"/>
      <p:bldP spid="25" grpId="0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8117C-E01A-4E95-BAB2-769C5D7D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5273"/>
            <a:ext cx="12192000" cy="7078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BD9B9F-3DAD-4313-A8BC-E971EB378EC3}"/>
              </a:ext>
            </a:extLst>
          </p:cNvPr>
          <p:cNvSpPr/>
          <p:nvPr/>
        </p:nvSpPr>
        <p:spPr>
          <a:xfrm>
            <a:off x="4895872" y="134913"/>
            <a:ext cx="1725769" cy="814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540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340990-B8E5-4EEA-B926-C3423A52EA0C}"/>
              </a:ext>
            </a:extLst>
          </p:cNvPr>
          <p:cNvCxnSpPr>
            <a:cxnSpLocks/>
          </p:cNvCxnSpPr>
          <p:nvPr/>
        </p:nvCxnSpPr>
        <p:spPr>
          <a:xfrm flipV="1">
            <a:off x="1598881" y="916825"/>
            <a:ext cx="7559899" cy="64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D76E91-341C-4496-B0F5-450FE773BDD5}"/>
              </a:ext>
            </a:extLst>
          </p:cNvPr>
          <p:cNvCxnSpPr>
            <a:cxnSpLocks/>
          </p:cNvCxnSpPr>
          <p:nvPr/>
        </p:nvCxnSpPr>
        <p:spPr>
          <a:xfrm>
            <a:off x="1598881" y="990321"/>
            <a:ext cx="0" cy="3219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1E61B7-9797-496E-9DDC-DEF2348F945E}"/>
              </a:ext>
            </a:extLst>
          </p:cNvPr>
          <p:cNvCxnSpPr>
            <a:cxnSpLocks/>
          </p:cNvCxnSpPr>
          <p:nvPr/>
        </p:nvCxnSpPr>
        <p:spPr>
          <a:xfrm>
            <a:off x="9158780" y="915370"/>
            <a:ext cx="0" cy="3219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C10AB9B-C575-4811-907E-C2375C3670A1}"/>
              </a:ext>
            </a:extLst>
          </p:cNvPr>
          <p:cNvSpPr/>
          <p:nvPr/>
        </p:nvSpPr>
        <p:spPr>
          <a:xfrm>
            <a:off x="1135783" y="1363150"/>
            <a:ext cx="2242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86C69B-9F46-4FB1-8E27-FD260BAC5BB2}"/>
              </a:ext>
            </a:extLst>
          </p:cNvPr>
          <p:cNvSpPr/>
          <p:nvPr/>
        </p:nvSpPr>
        <p:spPr>
          <a:xfrm>
            <a:off x="8213855" y="1173956"/>
            <a:ext cx="2414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কোণভেদে ত্রিভুজ </a:t>
            </a:r>
            <a:endParaRPr lang="en-US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3FE6-F769-4B72-9E7F-586B03FCADB7}"/>
              </a:ext>
            </a:extLst>
          </p:cNvPr>
          <p:cNvCxnSpPr>
            <a:cxnSpLocks/>
          </p:cNvCxnSpPr>
          <p:nvPr/>
        </p:nvCxnSpPr>
        <p:spPr>
          <a:xfrm flipH="1">
            <a:off x="783544" y="2095665"/>
            <a:ext cx="9339" cy="364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53955F-FED2-41F8-95B9-AED3EF0F5801}"/>
              </a:ext>
            </a:extLst>
          </p:cNvPr>
          <p:cNvCxnSpPr>
            <a:cxnSpLocks/>
          </p:cNvCxnSpPr>
          <p:nvPr/>
        </p:nvCxnSpPr>
        <p:spPr>
          <a:xfrm>
            <a:off x="783544" y="2110655"/>
            <a:ext cx="4636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E8C12E-5F8E-4858-879B-B7E833F6C3F2}"/>
              </a:ext>
            </a:extLst>
          </p:cNvPr>
          <p:cNvCxnSpPr>
            <a:cxnSpLocks/>
          </p:cNvCxnSpPr>
          <p:nvPr/>
        </p:nvCxnSpPr>
        <p:spPr>
          <a:xfrm>
            <a:off x="813532" y="3592362"/>
            <a:ext cx="4636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A85343-050C-437F-9B78-501CE65BF6AC}"/>
              </a:ext>
            </a:extLst>
          </p:cNvPr>
          <p:cNvCxnSpPr>
            <a:cxnSpLocks/>
          </p:cNvCxnSpPr>
          <p:nvPr/>
        </p:nvCxnSpPr>
        <p:spPr>
          <a:xfrm>
            <a:off x="792471" y="5702350"/>
            <a:ext cx="4636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763BA8-70C9-498E-B0E8-B1C3C74B6FBC}"/>
              </a:ext>
            </a:extLst>
          </p:cNvPr>
          <p:cNvCxnSpPr>
            <a:cxnSpLocks/>
          </p:cNvCxnSpPr>
          <p:nvPr/>
        </p:nvCxnSpPr>
        <p:spPr>
          <a:xfrm flipH="1" flipV="1">
            <a:off x="10858186" y="1751484"/>
            <a:ext cx="475190" cy="128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9A8842-30B0-413F-890D-5FDF28EDB283}"/>
              </a:ext>
            </a:extLst>
          </p:cNvPr>
          <p:cNvCxnSpPr>
            <a:cxnSpLocks/>
          </p:cNvCxnSpPr>
          <p:nvPr/>
        </p:nvCxnSpPr>
        <p:spPr>
          <a:xfrm>
            <a:off x="11353154" y="1758731"/>
            <a:ext cx="17980" cy="39984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3C93E6-BA40-44C9-B89E-98BFE0B05FB5}"/>
              </a:ext>
            </a:extLst>
          </p:cNvPr>
          <p:cNvCxnSpPr>
            <a:cxnSpLocks/>
          </p:cNvCxnSpPr>
          <p:nvPr/>
        </p:nvCxnSpPr>
        <p:spPr>
          <a:xfrm flipH="1" flipV="1">
            <a:off x="10869241" y="3694725"/>
            <a:ext cx="475190" cy="128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5E6721-160E-4D0A-9279-9A4A0800B77D}"/>
              </a:ext>
            </a:extLst>
          </p:cNvPr>
          <p:cNvCxnSpPr>
            <a:cxnSpLocks/>
          </p:cNvCxnSpPr>
          <p:nvPr/>
        </p:nvCxnSpPr>
        <p:spPr>
          <a:xfrm flipH="1" flipV="1">
            <a:off x="10904994" y="5744310"/>
            <a:ext cx="475190" cy="128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598BFB9-8F26-4044-B2A9-AE54FDEF0115}"/>
              </a:ext>
            </a:extLst>
          </p:cNvPr>
          <p:cNvSpPr/>
          <p:nvPr/>
        </p:nvSpPr>
        <p:spPr>
          <a:xfrm>
            <a:off x="1249901" y="1862149"/>
            <a:ext cx="177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8C171-592D-4DC0-B296-E5F213150F70}"/>
              </a:ext>
            </a:extLst>
          </p:cNvPr>
          <p:cNvSpPr/>
          <p:nvPr/>
        </p:nvSpPr>
        <p:spPr>
          <a:xfrm>
            <a:off x="1316740" y="3330752"/>
            <a:ext cx="2015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4A42B4-F98F-44C3-9A3B-A6DD67852FC6}"/>
              </a:ext>
            </a:extLst>
          </p:cNvPr>
          <p:cNvSpPr/>
          <p:nvPr/>
        </p:nvSpPr>
        <p:spPr>
          <a:xfrm>
            <a:off x="1332347" y="5537398"/>
            <a:ext cx="2016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33DD4B-2B58-4419-98CC-59C346C5327B}"/>
              </a:ext>
            </a:extLst>
          </p:cNvPr>
          <p:cNvSpPr/>
          <p:nvPr/>
        </p:nvSpPr>
        <p:spPr>
          <a:xfrm>
            <a:off x="8633183" y="1589110"/>
            <a:ext cx="2273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ত্রিভুজ 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72704A-E6A7-4E49-A7E6-7DE0B5B74102}"/>
              </a:ext>
            </a:extLst>
          </p:cNvPr>
          <p:cNvSpPr/>
          <p:nvPr/>
        </p:nvSpPr>
        <p:spPr>
          <a:xfrm>
            <a:off x="8439391" y="3448161"/>
            <a:ext cx="2307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স্থুলকোনী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</a:t>
            </a:r>
            <a:endParaRPr lang="en-US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E282FA-722F-4A46-B30F-8C745BEAB229}"/>
              </a:ext>
            </a:extLst>
          </p:cNvPr>
          <p:cNvSpPr/>
          <p:nvPr/>
        </p:nvSpPr>
        <p:spPr>
          <a:xfrm>
            <a:off x="8597139" y="5448902"/>
            <a:ext cx="236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সুক্ষ্মকোণী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</a:t>
            </a:r>
            <a:endParaRPr lang="en-US" sz="3200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CF04A59-9C49-4556-83BF-A660D7B6B90B}"/>
              </a:ext>
            </a:extLst>
          </p:cNvPr>
          <p:cNvSpPr/>
          <p:nvPr/>
        </p:nvSpPr>
        <p:spPr>
          <a:xfrm>
            <a:off x="4258632" y="1840835"/>
            <a:ext cx="2035165" cy="1725769"/>
          </a:xfrm>
          <a:prstGeom prst="triangle">
            <a:avLst>
              <a:gd name="adj" fmla="val 48039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3">
            <a:extLst>
              <a:ext uri="{FF2B5EF4-FFF2-40B4-BE49-F238E27FC236}">
                <a16:creationId xmlns:a16="http://schemas.microsoft.com/office/drawing/2014/main" id="{B21FBAD2-218E-4116-A3A6-4FE19B21C619}"/>
              </a:ext>
            </a:extLst>
          </p:cNvPr>
          <p:cNvSpPr/>
          <p:nvPr/>
        </p:nvSpPr>
        <p:spPr>
          <a:xfrm rot="19768488">
            <a:off x="5459221" y="2390036"/>
            <a:ext cx="471277" cy="523220"/>
          </a:xfrm>
          <a:prstGeom prst="mathEqual">
            <a:avLst>
              <a:gd name="adj1" fmla="val 1937"/>
              <a:gd name="adj2" fmla="val 26529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>
            <a:extLst>
              <a:ext uri="{FF2B5EF4-FFF2-40B4-BE49-F238E27FC236}">
                <a16:creationId xmlns:a16="http://schemas.microsoft.com/office/drawing/2014/main" id="{900805CB-5656-45D4-910E-4673F7935E42}"/>
              </a:ext>
            </a:extLst>
          </p:cNvPr>
          <p:cNvSpPr/>
          <p:nvPr/>
        </p:nvSpPr>
        <p:spPr>
          <a:xfrm rot="16200000">
            <a:off x="4963383" y="3317575"/>
            <a:ext cx="471277" cy="523220"/>
          </a:xfrm>
          <a:prstGeom prst="mathEqual">
            <a:avLst>
              <a:gd name="adj1" fmla="val 1937"/>
              <a:gd name="adj2" fmla="val 26529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30">
            <a:extLst>
              <a:ext uri="{FF2B5EF4-FFF2-40B4-BE49-F238E27FC236}">
                <a16:creationId xmlns:a16="http://schemas.microsoft.com/office/drawing/2014/main" id="{E2D53E77-96AB-463A-A3D4-7A8A1C4335C2}"/>
              </a:ext>
            </a:extLst>
          </p:cNvPr>
          <p:cNvSpPr/>
          <p:nvPr/>
        </p:nvSpPr>
        <p:spPr>
          <a:xfrm rot="1717218">
            <a:off x="4469213" y="2482769"/>
            <a:ext cx="471277" cy="523220"/>
          </a:xfrm>
          <a:prstGeom prst="mathEqual">
            <a:avLst>
              <a:gd name="adj1" fmla="val 1937"/>
              <a:gd name="adj2" fmla="val 26529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FEEB00-CA42-4B0A-90F7-B6B188A9065E}"/>
              </a:ext>
            </a:extLst>
          </p:cNvPr>
          <p:cNvSpPr/>
          <p:nvPr/>
        </p:nvSpPr>
        <p:spPr>
          <a:xfrm>
            <a:off x="4520949" y="2939283"/>
            <a:ext cx="1547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37B905-CF36-43D4-8C40-0E56F953A67F}"/>
              </a:ext>
            </a:extLst>
          </p:cNvPr>
          <p:cNvCxnSpPr>
            <a:stCxn id="25" idx="0"/>
            <a:endCxn id="27" idx="2"/>
          </p:cNvCxnSpPr>
          <p:nvPr/>
        </p:nvCxnSpPr>
        <p:spPr>
          <a:xfrm>
            <a:off x="5236305" y="1840835"/>
            <a:ext cx="42254" cy="1738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B98718-B00A-4CB8-ADDC-313CC633090C}"/>
              </a:ext>
            </a:extLst>
          </p:cNvPr>
          <p:cNvCxnSpPr>
            <a:cxnSpLocks/>
            <a:stCxn id="25" idx="1"/>
            <a:endCxn id="25" idx="4"/>
          </p:cNvCxnSpPr>
          <p:nvPr/>
        </p:nvCxnSpPr>
        <p:spPr>
          <a:xfrm>
            <a:off x="4747468" y="2703720"/>
            <a:ext cx="1546329" cy="862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FA9702-EE3A-434B-BFF4-CC38A544D249}"/>
              </a:ext>
            </a:extLst>
          </p:cNvPr>
          <p:cNvCxnSpPr>
            <a:cxnSpLocks/>
          </p:cNvCxnSpPr>
          <p:nvPr/>
        </p:nvCxnSpPr>
        <p:spPr>
          <a:xfrm flipH="1">
            <a:off x="4283802" y="2635875"/>
            <a:ext cx="1411057" cy="928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7FFCB21-9F8D-4539-8E7C-27C7E3E49A0C}"/>
              </a:ext>
            </a:extLst>
          </p:cNvPr>
          <p:cNvSpPr/>
          <p:nvPr/>
        </p:nvSpPr>
        <p:spPr>
          <a:xfrm>
            <a:off x="3363857" y="3606852"/>
            <a:ext cx="3866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মধ্যমা সমান এবং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লম্বসমদ্বিখন্ডক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F4E9B3D-E354-4A19-B657-BCB63D877A8C}"/>
                  </a:ext>
                </a:extLst>
              </p:cNvPr>
              <p:cNvSpPr txBox="1"/>
              <p:nvPr/>
            </p:nvSpPr>
            <p:spPr>
              <a:xfrm rot="20262033">
                <a:off x="4381881" y="3243564"/>
                <a:ext cx="488339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F4E9B3D-E354-4A19-B657-BCB63D87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2033">
                <a:off x="4381881" y="3243564"/>
                <a:ext cx="488339" cy="314766"/>
              </a:xfrm>
              <a:prstGeom prst="rect">
                <a:avLst/>
              </a:prstGeom>
              <a:blipFill>
                <a:blip r:embed="rId3"/>
                <a:stretch>
                  <a:fillRect l="-7447" t="-2532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FD99CD-2391-4A4A-BC67-89BE8A887473}"/>
                  </a:ext>
                </a:extLst>
              </p:cNvPr>
              <p:cNvSpPr txBox="1"/>
              <p:nvPr/>
            </p:nvSpPr>
            <p:spPr>
              <a:xfrm rot="1977351">
                <a:off x="5719884" y="3260867"/>
                <a:ext cx="488339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FD99CD-2391-4A4A-BC67-89BE8A887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51">
                <a:off x="5719884" y="3260867"/>
                <a:ext cx="488339" cy="314766"/>
              </a:xfrm>
              <a:prstGeom prst="rect">
                <a:avLst/>
              </a:prstGeom>
              <a:blipFill>
                <a:blip r:embed="rId4"/>
                <a:stretch>
                  <a:fillRect l="-9278" r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57C50D-B9B7-495B-A4F1-EAE2697461F8}"/>
                  </a:ext>
                </a:extLst>
              </p:cNvPr>
              <p:cNvSpPr txBox="1"/>
              <p:nvPr/>
            </p:nvSpPr>
            <p:spPr>
              <a:xfrm rot="18345185">
                <a:off x="4990685" y="2089423"/>
                <a:ext cx="488339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57C50D-B9B7-495B-A4F1-EAE269746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45185">
                <a:off x="4990685" y="2089423"/>
                <a:ext cx="488339" cy="314766"/>
              </a:xfrm>
              <a:prstGeom prst="rect">
                <a:avLst/>
              </a:prstGeom>
              <a:blipFill>
                <a:blip r:embed="rId5"/>
                <a:stretch>
                  <a:fillRect l="-1111" t="-3093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28E6F84-9401-4C0E-9B0B-D01924F3DCB7}"/>
              </a:ext>
            </a:extLst>
          </p:cNvPr>
          <p:cNvSpPr/>
          <p:nvPr/>
        </p:nvSpPr>
        <p:spPr>
          <a:xfrm>
            <a:off x="3407389" y="1833041"/>
            <a:ext cx="4107790" cy="2995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8659FE0A-EF5B-419D-8AD6-2F6386818E6A}"/>
              </a:ext>
            </a:extLst>
          </p:cNvPr>
          <p:cNvSpPr/>
          <p:nvPr/>
        </p:nvSpPr>
        <p:spPr>
          <a:xfrm>
            <a:off x="4880922" y="2009330"/>
            <a:ext cx="1424628" cy="2173378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3667A1-7D41-43C5-8CF9-02BBF59E9A55}"/>
              </a:ext>
            </a:extLst>
          </p:cNvPr>
          <p:cNvSpPr/>
          <p:nvPr/>
        </p:nvSpPr>
        <p:spPr>
          <a:xfrm>
            <a:off x="4882036" y="3868462"/>
            <a:ext cx="258535" cy="3023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B7BFD5-7F77-41DA-8292-7A8D78C48A45}"/>
              </a:ext>
            </a:extLst>
          </p:cNvPr>
          <p:cNvSpPr/>
          <p:nvPr/>
        </p:nvSpPr>
        <p:spPr>
          <a:xfrm>
            <a:off x="4626050" y="4224139"/>
            <a:ext cx="2008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ত্রিভুজ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5289B3F-3A99-4A0E-8F3D-EFEAC7D98BFD}"/>
                  </a:ext>
                </a:extLst>
              </p:cNvPr>
              <p:cNvSpPr/>
              <p:nvPr/>
            </p:nvSpPr>
            <p:spPr>
              <a:xfrm>
                <a:off x="3252897" y="4775911"/>
                <a:ext cx="45046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অপর  ২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সুক্ষ্ণকোণ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5289B3F-3A99-4A0E-8F3D-EFEAC7D98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897" y="4775911"/>
                <a:ext cx="4504695" cy="461665"/>
              </a:xfrm>
              <a:prstGeom prst="rect">
                <a:avLst/>
              </a:prstGeom>
              <a:blipFill>
                <a:blip r:embed="rId6"/>
                <a:stretch>
                  <a:fillRect l="-2165" t="-9211" r="-121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F1C7188-4ABC-4B9A-9BBF-952FCDC8B9B5}"/>
                  </a:ext>
                </a:extLst>
              </p:cNvPr>
              <p:cNvSpPr/>
              <p:nvPr/>
            </p:nvSpPr>
            <p:spPr>
              <a:xfrm>
                <a:off x="3357696" y="5197477"/>
                <a:ext cx="29433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সুক্ষ্ণকোণ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১৮০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F1C7188-4ABC-4B9A-9BBF-952FCDC8B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96" y="5197477"/>
                <a:ext cx="2943370" cy="461665"/>
              </a:xfrm>
              <a:prstGeom prst="rect">
                <a:avLst/>
              </a:prstGeom>
              <a:blipFill>
                <a:blip r:embed="rId7"/>
                <a:stretch>
                  <a:fillRect l="-331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0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 animBg="1"/>
      <p:bldP spid="38" grpId="0" animBg="1"/>
      <p:bldP spid="39" grpId="0" animBg="1"/>
      <p:bldP spid="40" grpId="0"/>
      <p:bldP spid="40" grpId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8117C-E01A-4E95-BAB2-769C5D7D9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87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318ECB-A1EB-4DF0-9930-98DF25A3DBB7}"/>
              </a:ext>
            </a:extLst>
          </p:cNvPr>
          <p:cNvSpPr/>
          <p:nvPr/>
        </p:nvSpPr>
        <p:spPr>
          <a:xfrm>
            <a:off x="3632900" y="578498"/>
            <a:ext cx="6426558" cy="1151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97A89-7EC2-41B8-8C6E-1A88C19CCEC9}"/>
              </a:ext>
            </a:extLst>
          </p:cNvPr>
          <p:cNvSpPr/>
          <p:nvPr/>
        </p:nvSpPr>
        <p:spPr>
          <a:xfrm>
            <a:off x="4973168" y="2020795"/>
            <a:ext cx="53046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বৈশিষ্ট্য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59881-73A4-4D87-ADCC-3D28AD0F8FDC}"/>
              </a:ext>
            </a:extLst>
          </p:cNvPr>
          <p:cNvSpPr/>
          <p:nvPr/>
        </p:nvSpPr>
        <p:spPr>
          <a:xfrm>
            <a:off x="5018853" y="5370191"/>
            <a:ext cx="54072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বৈশিষ্ট্য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  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FF110-7E6B-4C2C-B71E-FE7628DCBA5C}"/>
              </a:ext>
            </a:extLst>
          </p:cNvPr>
          <p:cNvSpPr/>
          <p:nvPr/>
        </p:nvSpPr>
        <p:spPr>
          <a:xfrm>
            <a:off x="4960343" y="3136612"/>
            <a:ext cx="53303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স্থুলকোনী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বৈশিষ্ট্য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5B0ED-96A1-4D45-9FA5-5EAD9FF51495}"/>
              </a:ext>
            </a:extLst>
          </p:cNvPr>
          <p:cNvSpPr/>
          <p:nvPr/>
        </p:nvSpPr>
        <p:spPr>
          <a:xfrm>
            <a:off x="4973168" y="4219856"/>
            <a:ext cx="54986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সুক্ষ্মকোণী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বৈশিষ্ট্য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  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D54EB4-A140-431E-BF1C-E2D6AD861262}"/>
              </a:ext>
            </a:extLst>
          </p:cNvPr>
          <p:cNvSpPr/>
          <p:nvPr/>
        </p:nvSpPr>
        <p:spPr>
          <a:xfrm>
            <a:off x="1379096" y="1947273"/>
            <a:ext cx="3402169" cy="731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6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60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4DA8EC-9AB5-43B3-ADFD-CEA673C77437}"/>
              </a:ext>
            </a:extLst>
          </p:cNvPr>
          <p:cNvSpPr/>
          <p:nvPr/>
        </p:nvSpPr>
        <p:spPr>
          <a:xfrm>
            <a:off x="1379094" y="3068133"/>
            <a:ext cx="3402169" cy="731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6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60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A841E-7E09-4668-90C8-2AEDB830E31C}"/>
              </a:ext>
            </a:extLst>
          </p:cNvPr>
          <p:cNvSpPr/>
          <p:nvPr/>
        </p:nvSpPr>
        <p:spPr>
          <a:xfrm>
            <a:off x="1224547" y="4072810"/>
            <a:ext cx="3402169" cy="731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r>
              <a:rPr lang="en-US" sz="6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60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45791-9766-483C-BB48-10F1763CBA98}"/>
              </a:ext>
            </a:extLst>
          </p:cNvPr>
          <p:cNvSpPr/>
          <p:nvPr/>
        </p:nvSpPr>
        <p:spPr>
          <a:xfrm>
            <a:off x="1379097" y="5282069"/>
            <a:ext cx="2950308" cy="731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5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48" y="6180711"/>
            <a:ext cx="355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AB + AC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0291841" y="1875106"/>
            <a:ext cx="908727" cy="1242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10291909" y="1284717"/>
            <a:ext cx="1254325" cy="6451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11190727" y="1256918"/>
            <a:ext cx="379702" cy="1838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419017">
            <a:off x="10612238" y="1588347"/>
            <a:ext cx="36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398282">
            <a:off x="10489206" y="2213525"/>
            <a:ext cx="49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63046" y="1423981"/>
            <a:ext cx="34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2738" y="3089700"/>
            <a:ext cx="47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30292" y="3028145"/>
            <a:ext cx="36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16265" y="900874"/>
            <a:ext cx="30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 rot="7919946">
            <a:off x="11167457" y="1238230"/>
            <a:ext cx="363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 rot="15210420">
            <a:off x="10571679" y="2095733"/>
            <a:ext cx="860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355" y="95665"/>
            <a:ext cx="11219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প্রমাণ কর যে,ত্রিভুজের যে কোন দুই বাহুর সমষ্টি তার তৃতীয় বাহু অপেক্ষা বৃহত্তর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" y="733468"/>
            <a:ext cx="21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নির্বচনঃ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21165" y="736620"/>
                <a:ext cx="33121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</a:t>
                </a:r>
                <a14:m>
                  <m:oMath xmlns:m="http://schemas.openxmlformats.org/officeDocument/2006/math">
                    <m:r>
                      <a:rPr lang="bn-BD" sz="32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2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endParaRPr lang="en-US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65" y="736620"/>
                <a:ext cx="3312125" cy="646331"/>
              </a:xfrm>
              <a:prstGeom prst="rect">
                <a:avLst/>
              </a:prstGeom>
              <a:blipFill>
                <a:blip r:embed="rId2"/>
                <a:stretch>
                  <a:fillRect l="-5515" t="-14151" r="-3676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06769" y="736620"/>
                <a:ext cx="30401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BC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32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</m:t>
                    </m:r>
                    <m:r>
                      <a:rPr lang="en-US" sz="32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32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𝐀𝐂</m:t>
                    </m:r>
                    <m:r>
                      <a:rPr lang="en-US" sz="32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769" y="736620"/>
                <a:ext cx="3040191" cy="646331"/>
              </a:xfrm>
              <a:prstGeom prst="rect">
                <a:avLst/>
              </a:prstGeom>
              <a:blipFill>
                <a:blip r:embed="rId3"/>
                <a:stretch>
                  <a:fillRect l="-4208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6489" y="1127012"/>
                <a:ext cx="664797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AB + AC 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&gt;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করাই যথেষ্ট ।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9" y="1127012"/>
                <a:ext cx="6647974" cy="707886"/>
              </a:xfrm>
              <a:prstGeom prst="rect">
                <a:avLst/>
              </a:prstGeom>
              <a:blipFill>
                <a:blip r:embed="rId4"/>
                <a:stretch>
                  <a:fillRect l="-2844" t="-14655" r="-2018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460002" y="688609"/>
            <a:ext cx="11098330" cy="99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5510" y="1679398"/>
            <a:ext cx="1221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অঙ্কণঃ</a:t>
            </a:r>
            <a:endParaRPr lang="en-US" sz="3600" u="sng" dirty="0"/>
          </a:p>
        </p:txBody>
      </p:sp>
      <p:sp>
        <p:nvSpPr>
          <p:cNvPr id="24" name="Rectangle 23"/>
          <p:cNvSpPr/>
          <p:nvPr/>
        </p:nvSpPr>
        <p:spPr>
          <a:xfrm>
            <a:off x="1214466" y="1754471"/>
            <a:ext cx="445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BA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পর্যন্ত বর্ধিত করি যেন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5533290" y="1772535"/>
            <a:ext cx="2363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AD = AC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হয় । 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194872" y="2214432"/>
            <a:ext cx="251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 , D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করি 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6489" y="2703398"/>
            <a:ext cx="126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প্রমাণঃ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34151" y="2750252"/>
                <a:ext cx="320151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𝐀𝐂𝐃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AD 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AC </a:t>
                </a:r>
                <a:endParaRPr lang="en-US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51" y="2750252"/>
                <a:ext cx="3201517" cy="584775"/>
              </a:xfrm>
              <a:prstGeom prst="rect">
                <a:avLst/>
              </a:prstGeom>
              <a:blipFill>
                <a:blip r:embed="rId5"/>
                <a:stretch>
                  <a:fillRect t="-13542" r="-1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754720" y="2734176"/>
            <a:ext cx="2026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43720" y="3127149"/>
                <a:ext cx="2879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𝐀𝐃𝐂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𝐀𝐂𝐃</m:t>
                    </m:r>
                  </m:oMath>
                </a14:m>
                <a:endParaRPr lang="bn-BD" sz="3200" b="1" dirty="0">
                  <a:solidFill>
                    <a:schemeClr val="tx1"/>
                  </a:solidFill>
                  <a:effectLst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20" y="3127149"/>
                <a:ext cx="2879699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94872" y="3612920"/>
                <a:ext cx="31878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কিন্তু</a:t>
                </a:r>
                <a:r>
                  <a:rPr lang="bn-BD" sz="28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𝐁𝐂𝐃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𝐀𝐂𝐃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2" y="3612920"/>
                <a:ext cx="3187860" cy="523220"/>
              </a:xfrm>
              <a:prstGeom prst="rect">
                <a:avLst/>
              </a:prstGeom>
              <a:blipFill>
                <a:blip r:embed="rId7"/>
                <a:stretch>
                  <a:fillRect l="-4015" t="-10465" r="-305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587642" y="3448089"/>
                <a:ext cx="45480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𝐀𝐂𝐃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𝐁𝐂𝐃</m:t>
                    </m:r>
                  </m:oMath>
                </a14:m>
                <a:r>
                  <a:rPr lang="bn-BD" sz="28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এর একটি অংশ </a:t>
                </a:r>
                <a:r>
                  <a:rPr lang="bn-BD" sz="40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642" y="3448089"/>
                <a:ext cx="4548040" cy="707886"/>
              </a:xfrm>
              <a:prstGeom prst="rect">
                <a:avLst/>
              </a:prstGeom>
              <a:blipFill>
                <a:blip r:embed="rId8"/>
                <a:stretch>
                  <a:fillRect l="-4155" t="-14655" r="-2279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64554" y="4094862"/>
                <a:ext cx="300511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b="1" dirty="0">
                    <a:solidFill>
                      <a:schemeClr val="tx1"/>
                    </a:solidFill>
                    <a:effectLst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𝐁𝐂𝐃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𝐀𝐃𝐂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54" y="4094862"/>
                <a:ext cx="3005118" cy="584775"/>
              </a:xfrm>
              <a:prstGeom prst="rect">
                <a:avLst/>
              </a:prstGeom>
              <a:blipFill>
                <a:blip r:embed="rId9"/>
                <a:stretch>
                  <a:fillRect l="-5071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3693" y="4580385"/>
                <a:ext cx="297597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b="1" dirty="0">
                    <a:solidFill>
                      <a:schemeClr val="tx1"/>
                    </a:solidFill>
                    <a:effectLst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𝐁𝐂𝐃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𝐁𝐃𝐂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93" y="4580385"/>
                <a:ext cx="2975979" cy="584775"/>
              </a:xfrm>
              <a:prstGeom prst="rect">
                <a:avLst/>
              </a:prstGeom>
              <a:blipFill>
                <a:blip r:embed="rId10"/>
                <a:stretch>
                  <a:fillRect l="-5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93693" y="5036597"/>
            <a:ext cx="2340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বা,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0846" y="5599612"/>
            <a:ext cx="3114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AB + AD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443569" y="6180711"/>
            <a:ext cx="1717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প্রমানিত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Arc 38"/>
          <p:cNvSpPr/>
          <p:nvPr/>
        </p:nvSpPr>
        <p:spPr>
          <a:xfrm rot="19007494">
            <a:off x="10754854" y="2663195"/>
            <a:ext cx="669693" cy="542405"/>
          </a:xfrm>
          <a:prstGeom prst="arc">
            <a:avLst>
              <a:gd name="adj1" fmla="val 10810473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50243" y="1415757"/>
            <a:ext cx="48442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/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8014056" y="1912694"/>
            <a:ext cx="2310510" cy="11745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976605" y="3097924"/>
            <a:ext cx="3223963" cy="25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D056607F-3138-4775-9A04-82163CC210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82" y="-279918"/>
            <a:ext cx="12726649" cy="7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4" grpId="1"/>
      <p:bldP spid="16" grpId="0"/>
      <p:bldP spid="17" grpId="0"/>
      <p:bldP spid="18" grpId="0"/>
      <p:bldP spid="19" grpId="0"/>
      <p:bldP spid="20" grpId="0"/>
      <p:bldP spid="21" grpId="0"/>
      <p:bldP spid="3" grpId="0"/>
      <p:bldP spid="5" grpId="0"/>
      <p:bldP spid="7" grpId="0"/>
      <p:bldP spid="9" grpId="0"/>
      <p:bldP spid="11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970</Words>
  <Application>Microsoft Office PowerPoint</Application>
  <PresentationFormat>Widescreen</PresentationFormat>
  <Paragraphs>194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Joynal Abedin</dc:creator>
  <cp:lastModifiedBy>Md Joynal Abedin</cp:lastModifiedBy>
  <cp:revision>36</cp:revision>
  <dcterms:created xsi:type="dcterms:W3CDTF">2019-10-27T17:26:26Z</dcterms:created>
  <dcterms:modified xsi:type="dcterms:W3CDTF">2019-10-28T05:58:54Z</dcterms:modified>
</cp:coreProperties>
</file>