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78" r:id="rId3"/>
    <p:sldId id="260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7" r:id="rId14"/>
    <p:sldId id="271" r:id="rId15"/>
    <p:sldId id="272" r:id="rId16"/>
    <p:sldId id="273" r:id="rId17"/>
    <p:sldId id="274" r:id="rId18"/>
    <p:sldId id="276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8" d="100"/>
        <a:sy n="78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838200"/>
            <a:ext cx="56388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1500" dirty="0" smtClean="0">
                <a:solidFill>
                  <a:schemeClr val="accent5"/>
                </a:solidFill>
              </a:rPr>
              <a:t>স্বাগতম</a:t>
            </a:r>
            <a:endParaRPr lang="en-US" sz="11500" dirty="0">
              <a:solidFill>
                <a:schemeClr val="accent5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743200"/>
            <a:ext cx="7543800" cy="4023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548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65143" y="3626230"/>
            <a:ext cx="4886325" cy="2048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713" dirty="0" err="1">
                <a:latin typeface="SutonnyMJ" pitchFamily="2" charset="0"/>
                <a:cs typeface="SutonnyMJ" pitchFamily="2" charset="0"/>
              </a:rPr>
              <a:t>Aveyj</a:t>
            </a:r>
            <a:r>
              <a:rPr lang="en-US" sz="3713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713" dirty="0" err="1">
                <a:latin typeface="SutonnyMJ" pitchFamily="2" charset="0"/>
                <a:cs typeface="SutonnyMJ" pitchFamily="2" charset="0"/>
              </a:rPr>
              <a:t>Kvjvg</a:t>
            </a:r>
            <a:r>
              <a:rPr lang="en-US" sz="3713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713" dirty="0" err="1">
                <a:latin typeface="SutonnyMJ" pitchFamily="2" charset="0"/>
                <a:cs typeface="SutonnyMJ" pitchFamily="2" charset="0"/>
              </a:rPr>
              <a:t>AvRv</a:t>
            </a:r>
            <a:r>
              <a:rPr lang="en-US" sz="3713" dirty="0">
                <a:latin typeface="SutonnyMJ" pitchFamily="2" charset="0"/>
                <a:cs typeface="SutonnyMJ" pitchFamily="2" charset="0"/>
              </a:rPr>
              <a:t>` </a:t>
            </a:r>
            <a:r>
              <a:rPr lang="en-US" sz="3713" dirty="0" err="1">
                <a:latin typeface="SutonnyMJ" pitchFamily="2" charset="0"/>
                <a:cs typeface="SutonnyMJ" pitchFamily="2" charset="0"/>
              </a:rPr>
              <a:t>iæ‡ej</a:t>
            </a:r>
            <a:r>
              <a:rPr lang="en-US" sz="3713" dirty="0">
                <a:latin typeface="SutonnyMJ" pitchFamily="2" charset="0"/>
                <a:cs typeface="SutonnyMJ" pitchFamily="2" charset="0"/>
              </a:rPr>
              <a:t>,</a:t>
            </a:r>
            <a:endParaRPr lang="bn-BD" sz="3713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dirty="0">
                <a:latin typeface="NikoshBAN" pitchFamily="2" charset="0"/>
                <a:cs typeface="NikoshBAN" pitchFamily="2" charset="0"/>
              </a:rPr>
              <a:t>সহকারী শিক্ষক</a:t>
            </a:r>
          </a:p>
          <a:p>
            <a:pPr algn="ctr"/>
            <a:r>
              <a:rPr lang="en-US" sz="2700" dirty="0" err="1">
                <a:latin typeface="SutonnyMJ" pitchFamily="2" charset="0"/>
                <a:cs typeface="SutonnyMJ" pitchFamily="2" charset="0"/>
              </a:rPr>
              <a:t>knx</a:t>
            </a:r>
            <a:r>
              <a:rPr lang="en-US" sz="2700" dirty="0">
                <a:latin typeface="SutonnyMJ" pitchFamily="2" charset="0"/>
                <a:cs typeface="SutonnyMJ" pitchFamily="2" charset="0"/>
              </a:rPr>
              <a:t>` </a:t>
            </a:r>
            <a:r>
              <a:rPr lang="en-US" sz="2700" dirty="0" err="1">
                <a:latin typeface="SutonnyMJ" pitchFamily="2" charset="0"/>
                <a:cs typeface="SutonnyMJ" pitchFamily="2" charset="0"/>
              </a:rPr>
              <a:t>AvjvDwÏb</a:t>
            </a:r>
            <a:r>
              <a:rPr lang="en-US" sz="2700" dirty="0">
                <a:latin typeface="SutonnyMJ" pitchFamily="2" charset="0"/>
                <a:cs typeface="SutonnyMJ" pitchFamily="2" charset="0"/>
              </a:rPr>
              <a:t> D”P we`¨</a:t>
            </a:r>
            <a:r>
              <a:rPr lang="en-US" sz="2700" dirty="0" err="1">
                <a:latin typeface="SutonnyMJ" pitchFamily="2" charset="0"/>
                <a:cs typeface="SutonnyMJ" pitchFamily="2" charset="0"/>
              </a:rPr>
              <a:t>vjq</a:t>
            </a:r>
            <a:r>
              <a:rPr lang="en-US" sz="2700" dirty="0">
                <a:latin typeface="SutonnyMJ" pitchFamily="2" charset="0"/>
                <a:cs typeface="SutonnyMJ" pitchFamily="2" charset="0"/>
              </a:rPr>
              <a:t>, </a:t>
            </a:r>
            <a:r>
              <a:rPr lang="en-US" sz="2700" dirty="0" err="1">
                <a:latin typeface="SutonnyMJ" pitchFamily="2" charset="0"/>
                <a:cs typeface="SutonnyMJ" pitchFamily="2" charset="0"/>
              </a:rPr>
              <a:t>wgR©vcyi</a:t>
            </a:r>
            <a:r>
              <a:rPr lang="en-US" sz="2700" dirty="0">
                <a:latin typeface="SutonnyMJ" pitchFamily="2" charset="0"/>
                <a:cs typeface="SutonnyMJ" pitchFamily="2" charset="0"/>
              </a:rPr>
              <a:t>, </a:t>
            </a:r>
            <a:r>
              <a:rPr lang="en-US" sz="2700" dirty="0" err="1">
                <a:latin typeface="SutonnyMJ" pitchFamily="2" charset="0"/>
                <a:cs typeface="SutonnyMJ" pitchFamily="2" charset="0"/>
              </a:rPr>
              <a:t>cvKzw</a:t>
            </a:r>
            <a:r>
              <a:rPr lang="en-US" sz="2700" dirty="0">
                <a:latin typeface="SutonnyMJ" pitchFamily="2" charset="0"/>
                <a:cs typeface="SutonnyMJ" pitchFamily="2" charset="0"/>
              </a:rPr>
              <a:t>›`qv, </a:t>
            </a:r>
            <a:r>
              <a:rPr lang="en-US" sz="2700" dirty="0" err="1">
                <a:latin typeface="SutonnyMJ" pitchFamily="2" charset="0"/>
                <a:cs typeface="SutonnyMJ" pitchFamily="2" charset="0"/>
              </a:rPr>
              <a:t>wK‡kviMÄ</a:t>
            </a:r>
            <a:r>
              <a:rPr lang="en-US" sz="2700" dirty="0">
                <a:latin typeface="SutonnyMJ" pitchFamily="2" charset="0"/>
                <a:cs typeface="SutonnyMJ" pitchFamily="2" charset="0"/>
              </a:rPr>
              <a:t>| </a:t>
            </a:r>
          </a:p>
          <a:p>
            <a:pPr algn="ctr"/>
            <a:endParaRPr lang="bn-BD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8950" y="1628776"/>
            <a:ext cx="1928813" cy="183806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343150" y="1113111"/>
            <a:ext cx="3429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শিক্ষক পরিচিতি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55944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69 0 0.125 0.056 0.125 0.125 C 0.125 0.194 0.069 0.25 0 0.25 C -0.069 0.25 -0.125 0.194 -0.125 0.125 C -0.125 0.056 -0.069 0 0 0 Z" pathEditMode="relative" ptsTypes="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1676400" y="1600200"/>
            <a:ext cx="6934200" cy="4525963"/>
          </a:xfrm>
        </p:spPr>
        <p:txBody>
          <a:bodyPr>
            <a:normAutofit/>
          </a:bodyPr>
          <a:lstStyle/>
          <a:p>
            <a:pPr marL="457200" lvl="1" indent="0" algn="just">
              <a:spcBef>
                <a:spcPts val="0"/>
              </a:spcBef>
              <a:buNone/>
            </a:pPr>
            <a:r>
              <a:rPr lang="bn-BD" sz="5400" u="sng" dirty="0" smtClean="0">
                <a:solidFill>
                  <a:schemeClr val="tx2"/>
                </a:solidFill>
              </a:rPr>
              <a:t>পাঠ </a:t>
            </a:r>
            <a:r>
              <a:rPr lang="bn-BD" sz="5400" u="sng" dirty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5400" u="sng" dirty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  <a:p>
            <a:pPr marL="0" lvl="0" indent="0" algn="just">
              <a:spcBef>
                <a:spcPts val="0"/>
              </a:spcBef>
              <a:buNone/>
            </a:pPr>
            <a:r>
              <a:rPr lang="bn-BD" sz="54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 – গনিত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bn-BD" sz="54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শ্রেনি </a:t>
            </a:r>
            <a:r>
              <a:rPr lang="bn-BD" sz="5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-ষষ্ট</a:t>
            </a:r>
            <a:endParaRPr lang="bn-BD" sz="54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lvl="0" indent="0" algn="just">
              <a:spcBef>
                <a:spcPts val="0"/>
              </a:spcBef>
              <a:buNone/>
            </a:pPr>
            <a:r>
              <a:rPr lang="bn-BD" sz="5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তারিখ-</a:t>
            </a:r>
            <a:r>
              <a:rPr lang="en-US" sz="5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22</a:t>
            </a:r>
            <a:r>
              <a:rPr lang="bn-BD" sz="5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sz="5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১১</a:t>
            </a:r>
            <a:r>
              <a:rPr lang="bn-BD" sz="5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sz="5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2019 </a:t>
            </a:r>
            <a:r>
              <a:rPr lang="bn-BD" sz="5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ইং</a:t>
            </a:r>
            <a:endParaRPr lang="bn-BD" sz="54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endParaRPr lang="en-US" u="sng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5330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52400"/>
            <a:ext cx="7136961" cy="5105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9600" y="5671066"/>
            <a:ext cx="594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n-BD" sz="2800" dirty="0" smtClean="0"/>
              <a:t>উপরের চিত্র</a:t>
            </a:r>
            <a:r>
              <a:rPr lang="bn-BD" sz="2800" i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i="1" dirty="0" smtClean="0">
                <a:latin typeface="NikoshBAN" pitchFamily="2" charset="0"/>
                <a:cs typeface="NikoshBAN" pitchFamily="2" charset="0"/>
              </a:rPr>
              <a:t>গূলো কীসের  বল</a:t>
            </a:r>
            <a:endParaRPr lang="bn-BD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0510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Arrow 1"/>
          <p:cNvSpPr/>
          <p:nvPr/>
        </p:nvSpPr>
        <p:spPr>
          <a:xfrm>
            <a:off x="1295400" y="685800"/>
            <a:ext cx="5791200" cy="1828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bn-BD" sz="4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শিখনফল</a:t>
            </a:r>
            <a:endParaRPr lang="en-US" sz="4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3047998"/>
            <a:ext cx="9144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bn-BD" sz="32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১।</a:t>
            </a:r>
            <a:r>
              <a:rPr lang="bn-BD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চতুর্ভুজ</a:t>
            </a:r>
            <a:r>
              <a:rPr lang="bn-BD" sz="32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কি  তা বলতে পারবে।</a:t>
            </a:r>
          </a:p>
          <a:p>
            <a:pPr lvl="0" algn="just"/>
            <a:r>
              <a:rPr lang="bn-BD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২</a:t>
            </a:r>
            <a:r>
              <a:rPr lang="bn-BD" sz="32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bn-BD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>
                <a:solidFill>
                  <a:prstClr val="black">
                    <a:lumMod val="85000"/>
                    <a:lumOff val="15000"/>
                  </a:prstClr>
                </a:solidFill>
                <a:latin typeface="NikoshBAN" pitchFamily="2" charset="0"/>
                <a:cs typeface="NikoshBAN" pitchFamily="2" charset="0"/>
              </a:rPr>
              <a:t>চতুর্ভুজ</a:t>
            </a:r>
            <a:r>
              <a:rPr lang="bn-BD" sz="32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কত প্রকার তা বলতে পারবে।</a:t>
            </a:r>
          </a:p>
          <a:p>
            <a:pPr lvl="0" algn="just"/>
            <a:r>
              <a:rPr lang="bn-BD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৩। বিভিন্ন </a:t>
            </a:r>
            <a:r>
              <a:rPr lang="bn-BD" sz="3200" dirty="0">
                <a:solidFill>
                  <a:prstClr val="black">
                    <a:lumMod val="85000"/>
                    <a:lumOff val="15000"/>
                  </a:prstClr>
                </a:solidFill>
                <a:latin typeface="NikoshBAN" pitchFamily="2" charset="0"/>
                <a:cs typeface="NikoshBAN" pitchFamily="2" charset="0"/>
              </a:rPr>
              <a:t>চতুর্ভুজ</a:t>
            </a:r>
            <a:r>
              <a:rPr lang="bn-BD" sz="24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সম্পর্কে জানতে  পারবে। </a:t>
            </a:r>
          </a:p>
          <a:p>
            <a:pPr lvl="0" algn="just"/>
            <a:r>
              <a:rPr lang="bn-BD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৪। বিভিন্ন ধরনের </a:t>
            </a:r>
            <a:r>
              <a:rPr lang="bn-BD" sz="3200" dirty="0">
                <a:solidFill>
                  <a:prstClr val="black">
                    <a:lumMod val="85000"/>
                    <a:lumOff val="15000"/>
                  </a:prstClr>
                </a:solidFill>
                <a:latin typeface="NikoshBAN" pitchFamily="2" charset="0"/>
                <a:cs typeface="NikoshBAN" pitchFamily="2" charset="0"/>
              </a:rPr>
              <a:t>চতুর্ভুজ </a:t>
            </a:r>
            <a:r>
              <a:rPr lang="bn-BD" sz="32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সমস্যার  সমাধান করতে পারবে।</a:t>
            </a:r>
            <a:endParaRPr lang="en-US" sz="32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0803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362200" y="381000"/>
            <a:ext cx="44196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bn-BD" sz="3200" dirty="0">
                <a:solidFill>
                  <a:schemeClr val="accent6">
                    <a:lumMod val="50000"/>
                  </a:schemeClr>
                </a:solidFill>
              </a:rPr>
              <a:t>উপস্থাপন</a:t>
            </a:r>
            <a:endParaRPr lang="en-US" sz="32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123950" y="1524000"/>
            <a:ext cx="7486650" cy="3200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r>
              <a:rPr lang="bn-BD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সংজ্ঞাঃ</a:t>
            </a:r>
            <a:r>
              <a:rPr lang="bn-BD" sz="4000" dirty="0">
                <a:solidFill>
                  <a:prstClr val="whit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চারটি </a:t>
            </a:r>
            <a:r>
              <a:rPr lang="bn-BD" sz="4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বাহু দ্বারা সীমা বদ্ধ ক্ষেত্রকে </a:t>
            </a:r>
            <a:r>
              <a:rPr lang="bn-BD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চতুর্ভুজ</a:t>
            </a:r>
            <a:r>
              <a:rPr lang="bn-BD" sz="40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বলা হয় ।</a:t>
            </a:r>
          </a:p>
        </p:txBody>
      </p:sp>
    </p:spTree>
    <p:extLst>
      <p:ext uri="{BB962C8B-B14F-4D97-AF65-F5344CB8AC3E}">
        <p14:creationId xmlns:p14="http://schemas.microsoft.com/office/powerpoint/2010/main" val="2525436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685800"/>
            <a:ext cx="8229600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336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66750" y="533400"/>
            <a:ext cx="6991350" cy="1752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bn-BD" sz="5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NikoshBAN" pitchFamily="2" charset="0"/>
                <a:cs typeface="NikoshBAN" pitchFamily="2" charset="0"/>
              </a:rPr>
              <a:t>চতুর্ভুজ়ের </a:t>
            </a:r>
            <a:r>
              <a:rPr lang="bn-BD" sz="5400" dirty="0">
                <a:solidFill>
                  <a:prstClr val="black">
                    <a:lumMod val="75000"/>
                    <a:lumOff val="25000"/>
                  </a:prstClr>
                </a:solidFill>
                <a:latin typeface="NikoshBAN" pitchFamily="2" charset="0"/>
                <a:cs typeface="NikoshBAN" pitchFamily="2" charset="0"/>
              </a:rPr>
              <a:t>প্রকারভেদ</a:t>
            </a:r>
            <a:endParaRPr lang="en-US" sz="5400" dirty="0">
              <a:solidFill>
                <a:prstClr val="black">
                  <a:lumMod val="75000"/>
                  <a:lumOff val="25000"/>
                </a:prst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Down Arrow 4"/>
          <p:cNvSpPr/>
          <p:nvPr/>
        </p:nvSpPr>
        <p:spPr>
          <a:xfrm>
            <a:off x="361950" y="2228850"/>
            <a:ext cx="647700" cy="6953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8100" y="2895600"/>
            <a:ext cx="1638300" cy="1371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আয়ত</a:t>
            </a:r>
            <a:endParaRPr lang="en-US" sz="4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Down Arrow 6"/>
          <p:cNvSpPr/>
          <p:nvPr/>
        </p:nvSpPr>
        <p:spPr>
          <a:xfrm>
            <a:off x="2361007" y="2228850"/>
            <a:ext cx="547689" cy="10477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928812" y="3295650"/>
            <a:ext cx="1959768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chemeClr val="bg1"/>
                </a:solidFill>
              </a:rPr>
              <a:t>সাম ন্তরিক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9" name="Down Arrow 8"/>
          <p:cNvSpPr/>
          <p:nvPr/>
        </p:nvSpPr>
        <p:spPr>
          <a:xfrm>
            <a:off x="3888580" y="2238375"/>
            <a:ext cx="833440" cy="12573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wn Arrow 9"/>
          <p:cNvSpPr/>
          <p:nvPr/>
        </p:nvSpPr>
        <p:spPr>
          <a:xfrm>
            <a:off x="5562600" y="2286000"/>
            <a:ext cx="873920" cy="14668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162425" y="3495675"/>
            <a:ext cx="990600" cy="1219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/>
              <a:t>বর্গ</a:t>
            </a:r>
            <a:endParaRPr lang="en-US" sz="3200" dirty="0"/>
          </a:p>
        </p:txBody>
      </p:sp>
      <p:sp>
        <p:nvSpPr>
          <p:cNvPr id="12" name="Rectangle 11"/>
          <p:cNvSpPr/>
          <p:nvPr/>
        </p:nvSpPr>
        <p:spPr>
          <a:xfrm>
            <a:off x="5372100" y="3752850"/>
            <a:ext cx="1752600" cy="1752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রম্বস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Down Arrow 1"/>
          <p:cNvSpPr/>
          <p:nvPr/>
        </p:nvSpPr>
        <p:spPr>
          <a:xfrm>
            <a:off x="7229475" y="2343150"/>
            <a:ext cx="809625" cy="2819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7229475" y="5162550"/>
            <a:ext cx="1619250" cy="1600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ট্রাপিজিয়াম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4173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  <p:bldP spid="11" grpId="0" animBg="1"/>
      <p:bldP spid="12" grpId="0" animBg="1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19200" y="1219200"/>
            <a:ext cx="6172200" cy="31242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895600" y="4953000"/>
            <a:ext cx="3962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bn-BD" sz="4000" dirty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আয়ত</a:t>
            </a:r>
            <a:endParaRPr lang="en-US" sz="4000" dirty="0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6450" y="2247900"/>
            <a:ext cx="153035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447800" y="4953000"/>
            <a:ext cx="5562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১। বিপরীত বাহুগুলো  সমান </a:t>
            </a: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২।কোণ গুলো সমকোন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5493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ata 1"/>
          <p:cNvSpPr/>
          <p:nvPr/>
        </p:nvSpPr>
        <p:spPr>
          <a:xfrm>
            <a:off x="0" y="895350"/>
            <a:ext cx="8686800" cy="4191000"/>
          </a:xfrm>
          <a:prstGeom prst="flowChartInputOutp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bn-BD" sz="2800" dirty="0" smtClean="0">
                <a:solidFill>
                  <a:prstClr val="white"/>
                </a:solidFill>
              </a:rPr>
              <a:t>সামন্তরিক</a:t>
            </a:r>
            <a:endParaRPr lang="en-US" sz="2800" dirty="0">
              <a:solidFill>
                <a:prstClr val="white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28800" y="5867400"/>
            <a:ext cx="5486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bn-BD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১। বিপরীত বাহুগুলো  সমান </a:t>
            </a:r>
          </a:p>
          <a:p>
            <a:pPr lvl="0"/>
            <a:r>
              <a:rPr lang="bn-BD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২।কোণ গুলো </a:t>
            </a:r>
            <a:r>
              <a:rPr lang="bn-BD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সমকোন নয় </a:t>
            </a:r>
            <a:endParaRPr lang="en-US" sz="28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H="1">
            <a:off x="0" y="914400"/>
            <a:ext cx="1828800" cy="4191000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6934200" y="914400"/>
            <a:ext cx="1752600" cy="4343400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828800" y="914400"/>
            <a:ext cx="6858000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0" y="5105400"/>
            <a:ext cx="7086600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2258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67000" y="666750"/>
            <a:ext cx="4267200" cy="37528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bn-BD" sz="3200" dirty="0">
                <a:solidFill>
                  <a:prstClr val="white"/>
                </a:solidFill>
              </a:rPr>
              <a:t>বর্গ</a:t>
            </a:r>
            <a:endParaRPr lang="en-US" sz="3200" dirty="0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62200" y="5791200"/>
            <a:ext cx="6781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bn-BD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১। </a:t>
            </a:r>
            <a:r>
              <a:rPr lang="bn-BD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সকল বাহু  </a:t>
            </a:r>
            <a:r>
              <a:rPr lang="bn-BD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সমান </a:t>
            </a:r>
          </a:p>
          <a:p>
            <a:pPr lvl="0"/>
            <a:r>
              <a:rPr lang="bn-BD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২।কোণ গুলো </a:t>
            </a:r>
            <a:r>
              <a:rPr lang="bn-BD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সমকোন</a:t>
            </a:r>
            <a:endParaRPr lang="en-US" sz="28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1820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ata 1"/>
          <p:cNvSpPr/>
          <p:nvPr/>
        </p:nvSpPr>
        <p:spPr>
          <a:xfrm>
            <a:off x="2057400" y="704850"/>
            <a:ext cx="5029200" cy="3657600"/>
          </a:xfrm>
          <a:prstGeom prst="flowChartInputOutp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রম্বস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057400" y="5791200"/>
            <a:ext cx="468053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bn-BD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১। </a:t>
            </a:r>
            <a:r>
              <a:rPr lang="bn-BD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বাহুগুলো  সমান </a:t>
            </a:r>
          </a:p>
          <a:p>
            <a:pPr lvl="0"/>
            <a:r>
              <a:rPr lang="bn-BD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২</a:t>
            </a:r>
            <a:r>
              <a:rPr lang="bn-BD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।  কোণ </a:t>
            </a:r>
            <a:r>
              <a:rPr lang="bn-BD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গুলো সমকোন না </a:t>
            </a:r>
            <a:endParaRPr lang="en-US" sz="28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4543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304800"/>
            <a:ext cx="6324600" cy="448682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949874" y="2971800"/>
            <a:ext cx="19937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bn-BD" sz="2800" dirty="0">
                <a:solidFill>
                  <a:prstClr val="white"/>
                </a:solidFill>
              </a:rPr>
              <a:t>ট্রাপিজিয়াম</a:t>
            </a:r>
            <a:endParaRPr lang="en-US" sz="2800" dirty="0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52600" y="5029200"/>
            <a:ext cx="5562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bn-BD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১। বিপরীত </a:t>
            </a:r>
            <a:r>
              <a:rPr lang="bn-BD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দুটি বাহু </a:t>
            </a:r>
            <a:r>
              <a:rPr lang="bn-BD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সমান </a:t>
            </a:r>
          </a:p>
          <a:p>
            <a:pPr lvl="0"/>
            <a:r>
              <a:rPr lang="bn-BD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২।কোণ গুলো </a:t>
            </a:r>
            <a:r>
              <a:rPr lang="bn-BD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সমকোন না।</a:t>
            </a:r>
            <a:endParaRPr lang="en-US" sz="28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8312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609600"/>
            <a:ext cx="6324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bn-BD" sz="4400" dirty="0">
                <a:solidFill>
                  <a:prstClr val="black"/>
                </a:solidFill>
              </a:rPr>
              <a:t>দলীয় কাজ</a:t>
            </a:r>
            <a:endParaRPr lang="en-US" sz="4400" dirty="0">
              <a:solidFill>
                <a:prstClr val="black"/>
              </a:solidFill>
            </a:endParaRPr>
          </a:p>
        </p:txBody>
      </p:sp>
      <p:sp>
        <p:nvSpPr>
          <p:cNvPr id="3" name="Oval 2"/>
          <p:cNvSpPr/>
          <p:nvPr/>
        </p:nvSpPr>
        <p:spPr>
          <a:xfrm>
            <a:off x="1143000" y="1905000"/>
            <a:ext cx="6553200" cy="3429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800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 algn="ctr"/>
            <a:r>
              <a:rPr lang="bn-BD" sz="28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</a:t>
            </a:r>
            <a:r>
              <a:rPr lang="en-US" sz="28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BD" sz="28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  </a:t>
            </a: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রম্বস </a:t>
            </a:r>
            <a:r>
              <a:rPr lang="bn-BD" sz="28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আঁক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lvl="0"/>
            <a:endParaRPr lang="en-US" sz="2800" dirty="0" smtClean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 algn="ctr"/>
            <a:endParaRPr lang="en-US" sz="2800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9922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unched Tape 1"/>
          <p:cNvSpPr/>
          <p:nvPr/>
        </p:nvSpPr>
        <p:spPr>
          <a:xfrm>
            <a:off x="1371600" y="228600"/>
            <a:ext cx="5562600" cy="198120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bn-BD" sz="60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6000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81000" y="3352800"/>
            <a:ext cx="7315200" cy="3352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2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১।</a:t>
            </a:r>
            <a:r>
              <a:rPr lang="bn-BD" sz="3200" dirty="0" smtClean="0">
                <a:solidFill>
                  <a:prstClr val="white"/>
                </a:solidFill>
              </a:rPr>
              <a:t>বর্গ</a:t>
            </a:r>
            <a:r>
              <a:rPr lang="bn-BD" sz="32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এর কয়টি কোণ ।</a:t>
            </a:r>
          </a:p>
          <a:p>
            <a:pPr lvl="0"/>
            <a:r>
              <a:rPr lang="bn-BD" sz="32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</a:t>
            </a:r>
            <a:r>
              <a:rPr lang="bn-BD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>
                <a:solidFill>
                  <a:prstClr val="white"/>
                </a:solidFill>
              </a:rPr>
              <a:t>বর্গ </a:t>
            </a:r>
            <a:r>
              <a:rPr lang="bn-BD" sz="32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 </a:t>
            </a:r>
            <a:r>
              <a:rPr lang="bn-BD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কয়টি বাহু ।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918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elay 1"/>
          <p:cNvSpPr/>
          <p:nvPr/>
        </p:nvSpPr>
        <p:spPr>
          <a:xfrm>
            <a:off x="1752600" y="685800"/>
            <a:ext cx="6781800" cy="3124200"/>
          </a:xfrm>
          <a:prstGeom prst="flowChartDelay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bn-BD" sz="36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বাড়ীর কাজ</a:t>
            </a:r>
            <a:endParaRPr lang="en-US" sz="3600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6868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eft-Right Arrow 1"/>
          <p:cNvSpPr/>
          <p:nvPr/>
        </p:nvSpPr>
        <p:spPr>
          <a:xfrm>
            <a:off x="-1447800" y="1219200"/>
            <a:ext cx="11201400" cy="4648200"/>
          </a:xfrm>
          <a:prstGeom prst="leftRigh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bn-BD" sz="36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বিভিন্ন </a:t>
            </a:r>
            <a:r>
              <a:rPr lang="bn-BD" sz="36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ধরণের </a:t>
            </a:r>
            <a:r>
              <a:rPr lang="bn-BD" sz="3600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চতুর্ভুজ</a:t>
            </a:r>
            <a:r>
              <a:rPr lang="bn-BD" sz="36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মডেল </a:t>
            </a:r>
            <a:r>
              <a:rPr lang="bn-BD" sz="36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তৈরি করে আণবে ।</a:t>
            </a:r>
            <a:endParaRPr lang="en-US" sz="3600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1324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1543050"/>
            <a:ext cx="3810000" cy="3771900"/>
          </a:xfrm>
          <a:prstGeom prst="rect">
            <a:avLst/>
          </a:prstGeom>
        </p:spPr>
      </p:pic>
      <p:sp>
        <p:nvSpPr>
          <p:cNvPr id="4" name="Wave 3"/>
          <p:cNvSpPr/>
          <p:nvPr/>
        </p:nvSpPr>
        <p:spPr>
          <a:xfrm>
            <a:off x="1447800" y="361950"/>
            <a:ext cx="5943600" cy="1066800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bn-BD" sz="96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9600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3176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</TotalTime>
  <Words>200</Words>
  <Application>Microsoft Office PowerPoint</Application>
  <PresentationFormat>On-screen Show (4:3)</PresentationFormat>
  <Paragraphs>47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NikoshBAN</vt:lpstr>
      <vt:lpstr>SutonnyMJ</vt:lpstr>
      <vt:lpstr>Vrinda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Doel-1612i3</dc:creator>
  <cp:lastModifiedBy>SRDL ABUL KALAM</cp:lastModifiedBy>
  <cp:revision>65</cp:revision>
  <dcterms:created xsi:type="dcterms:W3CDTF">2006-08-16T00:00:00Z</dcterms:created>
  <dcterms:modified xsi:type="dcterms:W3CDTF">2019-10-28T00:31:09Z</dcterms:modified>
</cp:coreProperties>
</file>