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AC4727A-2931-4052-A1D9-4B229127CDD6}"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46318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4727A-2931-4052-A1D9-4B229127CDD6}"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493065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4727A-2931-4052-A1D9-4B229127CDD6}"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1822588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AC4727A-2931-4052-A1D9-4B229127CDD6}"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3577279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AC4727A-2931-4052-A1D9-4B229127CDD6}" type="datetimeFigureOut">
              <a:rPr lang="en-US" smtClean="0"/>
              <a:t>10/28/2019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487808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AC4727A-2931-4052-A1D9-4B229127CDD6}"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1814536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AC4727A-2931-4052-A1D9-4B229127CDD6}" type="datetimeFigureOut">
              <a:rPr lang="en-US" smtClean="0"/>
              <a:t>10/28/2019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4105475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AC4727A-2931-4052-A1D9-4B229127CDD6}" type="datetimeFigureOut">
              <a:rPr lang="en-US" smtClean="0"/>
              <a:t>10/28/2019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1947912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C4727A-2931-4052-A1D9-4B229127CDD6}" type="datetimeFigureOut">
              <a:rPr lang="en-US" smtClean="0"/>
              <a:t>10/28/2019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1877537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4727A-2931-4052-A1D9-4B229127CDD6}"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1773653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C4727A-2931-4052-A1D9-4B229127CDD6}" type="datetimeFigureOut">
              <a:rPr lang="en-US" smtClean="0"/>
              <a:t>10/28/2019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3DE24B-751F-4BAD-9E87-3636B734C556}" type="slidenum">
              <a:rPr lang="en-US" smtClean="0"/>
              <a:t>‹#›</a:t>
            </a:fld>
            <a:endParaRPr lang="en-US"/>
          </a:p>
        </p:txBody>
      </p:sp>
    </p:spTree>
    <p:extLst>
      <p:ext uri="{BB962C8B-B14F-4D97-AF65-F5344CB8AC3E}">
        <p14:creationId xmlns:p14="http://schemas.microsoft.com/office/powerpoint/2010/main" val="2090982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C4727A-2931-4052-A1D9-4B229127CDD6}" type="datetimeFigureOut">
              <a:rPr lang="en-US" smtClean="0"/>
              <a:t>10/28/2019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3DE24B-751F-4BAD-9E87-3636B734C556}" type="slidenum">
              <a:rPr lang="en-US" smtClean="0"/>
              <a:t>‹#›</a:t>
            </a:fld>
            <a:endParaRPr lang="en-US"/>
          </a:p>
        </p:txBody>
      </p:sp>
    </p:spTree>
    <p:extLst>
      <p:ext uri="{BB962C8B-B14F-4D97-AF65-F5344CB8AC3E}">
        <p14:creationId xmlns:p14="http://schemas.microsoft.com/office/powerpoint/2010/main" val="16303992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54547"/>
            <a:ext cx="12192000" cy="7933386"/>
          </a:xfrm>
          <a:prstGeom prst="rect">
            <a:avLst/>
          </a:prstGeom>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58624"/>
            <a:ext cx="12191999" cy="7931633"/>
          </a:xfrm>
          <a:prstGeom prst="rect">
            <a:avLst/>
          </a:prstGeom>
        </p:spPr>
      </p:pic>
      <p:sp>
        <p:nvSpPr>
          <p:cNvPr id="10" name="Rectangle 9"/>
          <p:cNvSpPr/>
          <p:nvPr/>
        </p:nvSpPr>
        <p:spPr>
          <a:xfrm>
            <a:off x="3991160" y="1143497"/>
            <a:ext cx="3949148" cy="923330"/>
          </a:xfrm>
          <a:prstGeom prst="rect">
            <a:avLst/>
          </a:prstGeom>
          <a:noFill/>
        </p:spPr>
        <p:txBody>
          <a:bodyPr wrap="none" lIns="91440" tIns="45720" rIns="91440" bIns="45720">
            <a:prstTxWarp prst="textWave2">
              <a:avLst/>
            </a:prstTxWarp>
            <a:spAutoFit/>
          </a:bodyPr>
          <a:lstStyle/>
          <a:p>
            <a:pPr algn="ctr"/>
            <a:r>
              <a:rPr lang="en-US" sz="5400" b="1" dirty="0"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SutonnyMJ" pitchFamily="2" charset="0"/>
              </a:rPr>
              <a:t>¯^</a:t>
            </a:r>
            <a:r>
              <a:rPr lang="en-US" sz="5400" b="1" dirty="0" err="1" smtClean="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SutonnyMJ" pitchFamily="2" charset="0"/>
              </a:rPr>
              <a:t>vMZg</a:t>
            </a:r>
            <a:endParaRPr lang="en-US" sz="5400" b="1" dirty="0">
              <a:ln w="12700">
                <a:solidFill>
                  <a:schemeClr val="tx2">
                    <a:lumMod val="75000"/>
                  </a:schemeClr>
                </a:solidFill>
                <a:prstDash val="solid"/>
              </a:ln>
              <a:solidFill>
                <a:srgbClr val="92D050"/>
              </a:solidFill>
              <a:effectLst>
                <a:outerShdw dist="38100" dir="2640000" algn="bl" rotWithShape="0">
                  <a:schemeClr val="tx2">
                    <a:lumMod val="75000"/>
                  </a:schemeClr>
                </a:outerShdw>
              </a:effectLst>
              <a:latin typeface="SutonnyMJ" pitchFamily="2" charset="0"/>
            </a:endParaRPr>
          </a:p>
        </p:txBody>
      </p:sp>
    </p:spTree>
    <p:extLst>
      <p:ext uri="{BB962C8B-B14F-4D97-AF65-F5344CB8AC3E}">
        <p14:creationId xmlns:p14="http://schemas.microsoft.com/office/powerpoint/2010/main" val="4283931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3293" y="180303"/>
            <a:ext cx="4292620" cy="2200993"/>
          </a:xfrm>
          <a:prstGeom prst="rect">
            <a:avLst/>
          </a:prstGeom>
        </p:spPr>
      </p:pic>
      <p:sp>
        <p:nvSpPr>
          <p:cNvPr id="2" name="TextBox 1"/>
          <p:cNvSpPr txBox="1"/>
          <p:nvPr/>
        </p:nvSpPr>
        <p:spPr>
          <a:xfrm>
            <a:off x="1120462" y="2641461"/>
            <a:ext cx="9079605" cy="4216539"/>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4400" b="1" u="sng" dirty="0" smtClean="0">
                <a:solidFill>
                  <a:schemeClr val="accent5">
                    <a:lumMod val="75000"/>
                  </a:schemeClr>
                </a:solidFill>
                <a:latin typeface="Times New Roman" panose="02020603050405020304" pitchFamily="18" charset="0"/>
                <a:cs typeface="NikoshBAN" panose="02000000000000000000" pitchFamily="2" charset="0"/>
              </a:rPr>
              <a:t>মূল্যায়ন</a:t>
            </a:r>
          </a:p>
          <a:p>
            <a:endParaRPr lang="bn-IN" sz="4400" dirty="0">
              <a:latin typeface="Times New Roman" panose="02020603050405020304" pitchFamily="18" charset="0"/>
              <a:cs typeface="NikoshBAN" panose="02000000000000000000" pitchFamily="2" charset="0"/>
            </a:endParaRPr>
          </a:p>
          <a:p>
            <a:pPr marL="285750" indent="-285750">
              <a:lnSpc>
                <a:spcPct val="150000"/>
              </a:lnSpc>
              <a:buFont typeface="Wingdings" panose="05000000000000000000" pitchFamily="2" charset="2"/>
              <a:buChar char="§"/>
            </a:pPr>
            <a:r>
              <a:rPr lang="bn-IN" sz="3600" dirty="0" smtClean="0">
                <a:latin typeface="Times New Roman" panose="02020603050405020304" pitchFamily="18" charset="0"/>
                <a:cs typeface="NikoshBAN" panose="02000000000000000000" pitchFamily="2" charset="0"/>
              </a:rPr>
              <a:t>হেক্সাডেসিমেল সংখ্যার </a:t>
            </a:r>
            <a:r>
              <a:rPr lang="en-US" sz="3600" dirty="0">
                <a:latin typeface="Times New Roman" panose="02020603050405020304" pitchFamily="18" charset="0"/>
                <a:cs typeface="Times New Roman" panose="02020603050405020304" pitchFamily="18" charset="0"/>
              </a:rPr>
              <a:t>A, B, C, D, E, </a:t>
            </a:r>
            <a:r>
              <a:rPr lang="en-US" sz="3600" dirty="0" smtClean="0">
                <a:latin typeface="Times New Roman" panose="02020603050405020304" pitchFamily="18" charset="0"/>
                <a:cs typeface="Times New Roman" panose="02020603050405020304" pitchFamily="18" charset="0"/>
              </a:rPr>
              <a:t>F </a:t>
            </a:r>
            <a:r>
              <a:rPr lang="en-US" sz="3600" dirty="0" err="1" smtClean="0">
                <a:latin typeface="NikoshBAN" panose="02000000000000000000" pitchFamily="2" charset="0"/>
                <a:cs typeface="NikoshBAN" panose="02000000000000000000" pitchFamily="2" charset="0"/>
              </a:rPr>
              <a:t>এর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কত</a:t>
            </a:r>
            <a:r>
              <a:rPr lang="en-US" sz="3600" dirty="0" smtClean="0">
                <a:latin typeface="NikoshBAN" panose="02000000000000000000" pitchFamily="2" charset="0"/>
                <a:cs typeface="NikoshBAN" panose="02000000000000000000" pitchFamily="2" charset="0"/>
              </a:rPr>
              <a:t>? </a:t>
            </a:r>
            <a:endParaRPr lang="en-US" sz="3600" dirty="0">
              <a:latin typeface="Times New Roman" panose="02020603050405020304" pitchFamily="18" charset="0"/>
              <a:cs typeface="Times New Roman" panose="02020603050405020304" pitchFamily="18" charset="0"/>
            </a:endParaRPr>
          </a:p>
          <a:p>
            <a:pPr marL="285750" indent="-285750">
              <a:lnSpc>
                <a:spcPct val="150000"/>
              </a:lnSpc>
              <a:buFont typeface="Wingdings" panose="05000000000000000000" pitchFamily="2" charset="2"/>
              <a:buChar char="§"/>
            </a:pPr>
            <a:r>
              <a:rPr lang="en-US" sz="3600" dirty="0" err="1" smtClean="0">
                <a:latin typeface="Times New Roman" panose="02020603050405020304" pitchFamily="18" charset="0"/>
                <a:cs typeface="NikoshBAN" panose="02000000000000000000" pitchFamily="2" charset="0"/>
              </a:rPr>
              <a:t>বিট</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শব্দটি</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কোন</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২টি</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শব্দের</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সমন্বয়ে</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গঠিত</a:t>
            </a:r>
            <a:r>
              <a:rPr lang="en-US" sz="3600" dirty="0" smtClean="0">
                <a:latin typeface="Times New Roman" panose="02020603050405020304" pitchFamily="18" charset="0"/>
                <a:cs typeface="NikoshBAN" panose="02000000000000000000" pitchFamily="2" charset="0"/>
              </a:rPr>
              <a:t>?</a:t>
            </a:r>
          </a:p>
          <a:p>
            <a:pPr marL="285750" indent="-285750">
              <a:lnSpc>
                <a:spcPct val="150000"/>
              </a:lnSpc>
              <a:buFont typeface="Wingdings" panose="05000000000000000000" pitchFamily="2" charset="2"/>
              <a:buChar char="§"/>
            </a:pPr>
            <a:r>
              <a:rPr lang="en-US" sz="3600" dirty="0" err="1" smtClean="0">
                <a:latin typeface="Times New Roman" panose="02020603050405020304" pitchFamily="18" charset="0"/>
                <a:cs typeface="NikoshBAN" panose="02000000000000000000" pitchFamily="2" charset="0"/>
              </a:rPr>
              <a:t>কম্পিউটারের</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নিজস্ব</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ভাষা</a:t>
            </a:r>
            <a:r>
              <a:rPr lang="en-US" sz="3600" dirty="0" smtClean="0">
                <a:latin typeface="Times New Roman" panose="02020603050405020304" pitchFamily="18" charset="0"/>
                <a:cs typeface="NikoshBAN" panose="02000000000000000000" pitchFamily="2" charset="0"/>
              </a:rPr>
              <a:t> </a:t>
            </a:r>
            <a:r>
              <a:rPr lang="en-US" sz="3600" dirty="0" err="1" smtClean="0">
                <a:latin typeface="Times New Roman" panose="02020603050405020304" pitchFamily="18" charset="0"/>
                <a:cs typeface="NikoshBAN" panose="02000000000000000000" pitchFamily="2" charset="0"/>
              </a:rPr>
              <a:t>কোনটি</a:t>
            </a:r>
            <a:r>
              <a:rPr lang="en-US" sz="3600" dirty="0" smtClean="0">
                <a:latin typeface="Times New Roman" panose="02020603050405020304" pitchFamily="18" charset="0"/>
                <a:cs typeface="NikoshBAN" panose="02000000000000000000" pitchFamily="2" charset="0"/>
              </a:rPr>
              <a:t>?</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96352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p:spPr>
        <p:txBody>
          <a:bodyPr wrap="square" rtlCol="0">
            <a:spAutoFit/>
          </a:bodyPr>
          <a:lstStyle/>
          <a:p>
            <a:endParaRPr lang="en-US" dirty="0"/>
          </a:p>
        </p:txBody>
      </p:sp>
      <p:sp>
        <p:nvSpPr>
          <p:cNvPr id="2" name="TextBox 1"/>
          <p:cNvSpPr txBox="1"/>
          <p:nvPr/>
        </p:nvSpPr>
        <p:spPr>
          <a:xfrm>
            <a:off x="1803043" y="4069725"/>
            <a:ext cx="8268237" cy="2400657"/>
          </a:xfrm>
          <a:prstGeom prst="rect">
            <a:avLst/>
          </a:prstGeom>
          <a:solidFill>
            <a:schemeClr val="bg1">
              <a:lumMod val="85000"/>
            </a:schemeClr>
          </a:solidFill>
          <a:ln w="38100">
            <a:solidFill>
              <a:schemeClr val="tx1"/>
            </a:solidFill>
          </a:ln>
          <a:effectLst>
            <a:outerShdw blurRad="50800" dist="38100" dir="5400000" algn="t" rotWithShape="0">
              <a:prstClr val="black">
                <a:alpha val="40000"/>
              </a:prstClr>
            </a:outerShdw>
          </a:effectLst>
          <a:scene3d>
            <a:camera prst="orthographicFront"/>
            <a:lightRig rig="threePt" dir="t"/>
          </a:scene3d>
          <a:sp3d>
            <a:bevelT/>
          </a:sp3d>
        </p:spPr>
        <p:txBody>
          <a:bodyPr wrap="square" rtlCol="0">
            <a:spAutoFit/>
          </a:bodyPr>
          <a:lstStyle/>
          <a:p>
            <a:pPr algn="ctr"/>
            <a:r>
              <a:rPr lang="bn-IN" sz="5400" u="sng" dirty="0" smtClean="0">
                <a:solidFill>
                  <a:schemeClr val="accent2"/>
                </a:solidFill>
                <a:latin typeface="NikoshBAN" panose="02000000000000000000" pitchFamily="2" charset="0"/>
                <a:cs typeface="NikoshBAN" panose="02000000000000000000" pitchFamily="2" charset="0"/>
              </a:rPr>
              <a:t>বাড়ীর কাজ</a:t>
            </a:r>
          </a:p>
          <a:p>
            <a:pPr algn="ctr"/>
            <a:endParaRPr lang="bn-IN" sz="1400" u="sng" dirty="0" smtClean="0">
              <a:solidFill>
                <a:schemeClr val="accent2"/>
              </a:solidFill>
              <a:latin typeface="NikoshBAN" panose="02000000000000000000" pitchFamily="2" charset="0"/>
              <a:cs typeface="NikoshBAN" panose="02000000000000000000" pitchFamily="2" charset="0"/>
            </a:endParaRPr>
          </a:p>
          <a:p>
            <a:pPr algn="ctr"/>
            <a:r>
              <a:rPr lang="bn-IN"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pPr marL="457200" indent="-457200">
              <a:buFont typeface="Courier New" panose="02070309020205020404" pitchFamily="49" charset="0"/>
              <a:buChar char="o"/>
            </a:pPr>
            <a:r>
              <a:rPr lang="en-US" sz="3200" dirty="0" err="1" smtClean="0">
                <a:latin typeface="NikoshBAN" panose="02000000000000000000" pitchFamily="2" charset="0"/>
                <a:cs typeface="NikoshBAN" panose="02000000000000000000" pitchFamily="2" charset="0"/>
              </a:rPr>
              <a:t>কম্পিউটারে</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কোন</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সংখ্যা</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পদ্ধতি</a:t>
            </a:r>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ব্যব</a:t>
            </a:r>
            <a:r>
              <a:rPr lang="bn-IN" sz="3200" dirty="0" smtClean="0">
                <a:latin typeface="NikoshBAN" panose="02000000000000000000" pitchFamily="2" charset="0"/>
                <a:cs typeface="NikoshBAN" panose="02000000000000000000" pitchFamily="2" charset="0"/>
              </a:rPr>
              <a:t>হৃত হয় এবং কেন?</a:t>
            </a:r>
            <a:endParaRPr lang="bn-IN" sz="3200" dirty="0">
              <a:latin typeface="NikoshBAN" panose="02000000000000000000" pitchFamily="2" charset="0"/>
              <a:cs typeface="NikoshBAN" panose="02000000000000000000" pitchFamily="2" charset="0"/>
            </a:endParaRPr>
          </a:p>
          <a:p>
            <a:endParaRPr lang="en-US" sz="32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5717" y="168401"/>
            <a:ext cx="5002887" cy="3732923"/>
          </a:xfrm>
          <a:prstGeom prst="rect">
            <a:avLst/>
          </a:prstGeom>
        </p:spPr>
      </p:pic>
    </p:spTree>
    <p:extLst>
      <p:ext uri="{BB962C8B-B14F-4D97-AF65-F5344CB8AC3E}">
        <p14:creationId xmlns:p14="http://schemas.microsoft.com/office/powerpoint/2010/main" val="653615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0928"/>
            <a:ext cx="12192001" cy="6809704"/>
          </a:xfrm>
          <a:prstGeom prst="rect">
            <a:avLst/>
          </a:prstGeom>
        </p:spPr>
      </p:pic>
      <p:sp>
        <p:nvSpPr>
          <p:cNvPr id="3" name="Rectangle 2"/>
          <p:cNvSpPr/>
          <p:nvPr/>
        </p:nvSpPr>
        <p:spPr>
          <a:xfrm>
            <a:off x="1519707" y="765047"/>
            <a:ext cx="2399399" cy="923330"/>
          </a:xfrm>
          <a:prstGeom prst="rect">
            <a:avLst/>
          </a:prstGeom>
          <a:noFill/>
        </p:spPr>
        <p:txBody>
          <a:bodyPr wrap="none" lIns="91440" tIns="45720" rIns="91440" bIns="45720">
            <a:prstTxWarp prst="textPlain">
              <a:avLst/>
            </a:prstTxWarp>
            <a:spAutoFit/>
          </a:bodyPr>
          <a:lstStyle/>
          <a:p>
            <a:pPr algn="ctr"/>
            <a:r>
              <a:rPr lang="bn-IN"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ধন্যবাদ</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5149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25" y="0"/>
            <a:ext cx="12192000" cy="8554274"/>
          </a:xfrm>
          <a:prstGeom prst="rec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2470276" y="413266"/>
            <a:ext cx="8885730" cy="2492990"/>
          </a:xfrm>
          <a:prstGeom prst="rect">
            <a:avLst/>
          </a:prstGeom>
          <a:solidFill>
            <a:schemeClr val="accent6">
              <a:lumMod val="40000"/>
              <a:lumOff val="60000"/>
            </a:schemeClr>
          </a:solidFill>
        </p:spPr>
        <p:txBody>
          <a:bodyPr wrap="square" rtlCol="0">
            <a:spAutoFit/>
          </a:bodyPr>
          <a:lstStyle/>
          <a:p>
            <a:pPr algn="ctr"/>
            <a:r>
              <a:rPr lang="en-US" sz="4800" dirty="0" smtClean="0">
                <a:latin typeface="SutonnyMJ" pitchFamily="2" charset="0"/>
              </a:rPr>
              <a:t>‡</a:t>
            </a:r>
            <a:r>
              <a:rPr lang="en-US" sz="4800" dirty="0" err="1" smtClean="0">
                <a:latin typeface="SutonnyMJ" pitchFamily="2" charset="0"/>
              </a:rPr>
              <a:t>gvnv</a:t>
            </a:r>
            <a:r>
              <a:rPr lang="en-US" sz="4800" dirty="0" smtClean="0">
                <a:latin typeface="SutonnyMJ" pitchFamily="2" charset="0"/>
              </a:rPr>
              <a:t>¤§` </a:t>
            </a:r>
            <a:r>
              <a:rPr lang="en-US" sz="4800" dirty="0" err="1" smtClean="0">
                <a:latin typeface="SutonnyMJ" pitchFamily="2" charset="0"/>
              </a:rPr>
              <a:t>nvwg`yi</a:t>
            </a:r>
            <a:r>
              <a:rPr lang="en-US" sz="4800" dirty="0" smtClean="0">
                <a:latin typeface="SutonnyMJ" pitchFamily="2" charset="0"/>
              </a:rPr>
              <a:t> </a:t>
            </a:r>
            <a:r>
              <a:rPr lang="en-US" sz="4800" dirty="0" err="1" smtClean="0">
                <a:latin typeface="SutonnyMJ" pitchFamily="2" charset="0"/>
              </a:rPr>
              <a:t>ingvb</a:t>
            </a:r>
            <a:endParaRPr lang="en-US" sz="4800" dirty="0" smtClean="0">
              <a:latin typeface="SutonnyMJ" pitchFamily="2" charset="0"/>
            </a:endParaRPr>
          </a:p>
          <a:p>
            <a:pPr algn="ctr"/>
            <a:r>
              <a:rPr lang="en-US" sz="3600" dirty="0" err="1" smtClean="0">
                <a:latin typeface="SutonnyMJ" pitchFamily="2" charset="0"/>
              </a:rPr>
              <a:t>cÖfvlK</a:t>
            </a:r>
            <a:r>
              <a:rPr lang="en-US" sz="3600" dirty="0" smtClean="0">
                <a:latin typeface="SutonnyMJ" pitchFamily="2" charset="0"/>
              </a:rPr>
              <a:t> (</a:t>
            </a:r>
            <a:r>
              <a:rPr lang="en-US" sz="3600" dirty="0" err="1" smtClean="0">
                <a:latin typeface="NikoshBAN" panose="02000000000000000000" pitchFamily="2" charset="0"/>
                <a:cs typeface="NikoshBAN" panose="02000000000000000000" pitchFamily="2" charset="0"/>
              </a:rPr>
              <a:t>কম্পিউটার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অপারেশন</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a:p>
            <a:pPr algn="ctr"/>
            <a:r>
              <a:rPr lang="en-US" sz="3600" dirty="0" smtClean="0">
                <a:latin typeface="SutonnyMJ" pitchFamily="2" charset="0"/>
              </a:rPr>
              <a:t>‡</a:t>
            </a:r>
            <a:r>
              <a:rPr lang="en-US" sz="3600" dirty="0" err="1" smtClean="0">
                <a:latin typeface="SutonnyMJ" pitchFamily="2" charset="0"/>
              </a:rPr>
              <a:t>MŠixcyi</a:t>
            </a:r>
            <a:r>
              <a:rPr lang="en-US" sz="3600" dirty="0">
                <a:latin typeface="SutonnyMJ" pitchFamily="2" charset="0"/>
              </a:rPr>
              <a:t> </a:t>
            </a:r>
            <a:r>
              <a:rPr lang="en-US" sz="3600" dirty="0" smtClean="0">
                <a:latin typeface="SutonnyMJ" pitchFamily="2" charset="0"/>
              </a:rPr>
              <a:t>†</a:t>
            </a:r>
            <a:r>
              <a:rPr lang="en-US" sz="3600" dirty="0" err="1" smtClean="0">
                <a:latin typeface="SutonnyMJ" pitchFamily="2" charset="0"/>
              </a:rPr>
              <a:t>UKwbK¨vj</a:t>
            </a:r>
            <a:r>
              <a:rPr lang="en-US" sz="3600" dirty="0" smtClean="0">
                <a:latin typeface="SutonnyMJ" pitchFamily="2" charset="0"/>
              </a:rPr>
              <a:t> </a:t>
            </a:r>
            <a:r>
              <a:rPr lang="en-US" sz="3600" dirty="0" err="1" smtClean="0">
                <a:latin typeface="SutonnyMJ" pitchFamily="2" charset="0"/>
              </a:rPr>
              <a:t>A¨vÛ</a:t>
            </a:r>
            <a:r>
              <a:rPr lang="en-US" sz="3600" dirty="0" smtClean="0">
                <a:latin typeface="SutonnyMJ" pitchFamily="2" charset="0"/>
              </a:rPr>
              <a:t> </a:t>
            </a:r>
            <a:r>
              <a:rPr lang="en-US" sz="3600" dirty="0" err="1" smtClean="0">
                <a:latin typeface="SutonnyMJ" pitchFamily="2" charset="0"/>
              </a:rPr>
              <a:t>weR‡bm</a:t>
            </a:r>
            <a:r>
              <a:rPr lang="en-US" sz="3600" dirty="0" smtClean="0">
                <a:latin typeface="SutonnyMJ" pitchFamily="2" charset="0"/>
              </a:rPr>
              <a:t> </a:t>
            </a:r>
            <a:r>
              <a:rPr lang="en-US" sz="3600" dirty="0" err="1" smtClean="0">
                <a:latin typeface="SutonnyMJ" pitchFamily="2" charset="0"/>
              </a:rPr>
              <a:t>g¨v‡bR‡g›U</a:t>
            </a:r>
            <a:r>
              <a:rPr lang="en-US" sz="3600" dirty="0" smtClean="0">
                <a:latin typeface="SutonnyMJ" pitchFamily="2" charset="0"/>
              </a:rPr>
              <a:t> </a:t>
            </a:r>
            <a:r>
              <a:rPr lang="en-US" sz="3600" dirty="0" err="1" smtClean="0">
                <a:latin typeface="SutonnyMJ" pitchFamily="2" charset="0"/>
              </a:rPr>
              <a:t>K‡jR</a:t>
            </a:r>
            <a:endParaRPr lang="en-US" sz="3600" dirty="0" smtClean="0">
              <a:latin typeface="SutonnyMJ" pitchFamily="2" charset="0"/>
            </a:endParaRPr>
          </a:p>
          <a:p>
            <a:pPr algn="ctr"/>
            <a:r>
              <a:rPr lang="en-US" sz="3600" dirty="0" smtClean="0">
                <a:latin typeface="SutonnyMJ" pitchFamily="2" charset="0"/>
              </a:rPr>
              <a:t>‡</a:t>
            </a:r>
            <a:r>
              <a:rPr lang="en-US" sz="3600" dirty="0" err="1" smtClean="0">
                <a:latin typeface="SutonnyMJ" pitchFamily="2" charset="0"/>
              </a:rPr>
              <a:t>MŠixcyi</a:t>
            </a:r>
            <a:r>
              <a:rPr lang="en-US" sz="3600" dirty="0">
                <a:latin typeface="SutonnyMJ" pitchFamily="2" charset="0"/>
              </a:rPr>
              <a:t>,</a:t>
            </a:r>
            <a:r>
              <a:rPr lang="en-US" sz="3600" dirty="0" smtClean="0">
                <a:latin typeface="SutonnyMJ" pitchFamily="2" charset="0"/>
              </a:rPr>
              <a:t> </a:t>
            </a:r>
            <a:r>
              <a:rPr lang="en-US" sz="3600" dirty="0" err="1">
                <a:latin typeface="SutonnyMJ" pitchFamily="2" charset="0"/>
              </a:rPr>
              <a:t>g</a:t>
            </a:r>
            <a:r>
              <a:rPr lang="en-US" sz="3600" dirty="0" err="1" smtClean="0">
                <a:latin typeface="SutonnyMJ" pitchFamily="2" charset="0"/>
              </a:rPr>
              <a:t>qgbwmsn</a:t>
            </a:r>
            <a:r>
              <a:rPr lang="en-US" sz="3600" dirty="0" smtClean="0">
                <a:latin typeface="SutonnyMJ" pitchFamily="2" charset="0"/>
              </a:rPr>
              <a:t>| </a:t>
            </a:r>
            <a:endParaRPr lang="en-US" sz="3600" dirty="0">
              <a:latin typeface="SutonnyMJ" pitchFamily="2" charset="0"/>
            </a:endParaRPr>
          </a:p>
        </p:txBody>
      </p:sp>
      <p:sp>
        <p:nvSpPr>
          <p:cNvPr id="3" name="TextBox 2"/>
          <p:cNvSpPr txBox="1"/>
          <p:nvPr/>
        </p:nvSpPr>
        <p:spPr>
          <a:xfrm>
            <a:off x="6033567" y="3404516"/>
            <a:ext cx="5322439" cy="3046988"/>
          </a:xfrm>
          <a:prstGeom prst="rect">
            <a:avLst/>
          </a:prstGeom>
          <a:solidFill>
            <a:schemeClr val="accent5">
              <a:lumMod val="20000"/>
              <a:lumOff val="80000"/>
            </a:schemeClr>
          </a:solidFill>
        </p:spPr>
        <p:txBody>
          <a:bodyPr wrap="square" rtlCol="0">
            <a:spAutoFit/>
          </a:bodyPr>
          <a:lstStyle/>
          <a:p>
            <a:pPr algn="r"/>
            <a:r>
              <a:rPr lang="en-US" sz="3200" dirty="0" err="1" smtClean="0">
                <a:latin typeface="SutonnyMJ" pitchFamily="2" charset="0"/>
              </a:rPr>
              <a:t>welq</a:t>
            </a:r>
            <a:r>
              <a:rPr lang="en-US" sz="3200" dirty="0" smtClean="0">
                <a:latin typeface="SutonnyMJ" pitchFamily="2" charset="0"/>
              </a:rPr>
              <a:t>: </a:t>
            </a:r>
            <a:r>
              <a:rPr lang="en-US" sz="3200" dirty="0" err="1">
                <a:latin typeface="NikoshBAN" panose="02000000000000000000" pitchFamily="2" charset="0"/>
                <a:cs typeface="NikoshBAN" panose="02000000000000000000" pitchFamily="2" charset="0"/>
              </a:rPr>
              <a:t>কম্পিউটার</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অফিস</a:t>
            </a:r>
            <a:r>
              <a:rPr lang="en-US" sz="3200" dirty="0">
                <a:latin typeface="NikoshBAN" panose="02000000000000000000" pitchFamily="2" charset="0"/>
                <a:cs typeface="NikoshBAN" panose="02000000000000000000" pitchFamily="2" charset="0"/>
              </a:rPr>
              <a:t> </a:t>
            </a:r>
            <a:r>
              <a:rPr lang="en-US" sz="3200" dirty="0" err="1">
                <a:latin typeface="NikoshBAN" panose="02000000000000000000" pitchFamily="2" charset="0"/>
                <a:cs typeface="NikoshBAN" panose="02000000000000000000" pitchFamily="2" charset="0"/>
              </a:rPr>
              <a:t>অ্যাপ্লিকেশন</a:t>
            </a:r>
            <a:r>
              <a:rPr lang="en-US" sz="3200" dirty="0">
                <a:latin typeface="NikoshBAN" panose="02000000000000000000" pitchFamily="2" charset="0"/>
                <a:cs typeface="NikoshBAN" panose="02000000000000000000" pitchFamily="2" charset="0"/>
              </a:rPr>
              <a:t>-১ </a:t>
            </a:r>
            <a:endParaRPr lang="en-US" sz="3200" dirty="0" smtClean="0">
              <a:latin typeface="NikoshBAN" panose="02000000000000000000" pitchFamily="2" charset="0"/>
              <a:cs typeface="NikoshBAN" panose="02000000000000000000" pitchFamily="2" charset="0"/>
            </a:endParaRPr>
          </a:p>
          <a:p>
            <a:pPr algn="r"/>
            <a:r>
              <a:rPr lang="en-US" sz="3200" dirty="0" smtClean="0">
                <a:latin typeface="SutonnyMJ" pitchFamily="2" charset="0"/>
              </a:rPr>
              <a:t>‡</a:t>
            </a:r>
            <a:r>
              <a:rPr lang="en-US" sz="3200" dirty="0" err="1" smtClean="0">
                <a:latin typeface="SutonnyMJ" pitchFamily="2" charset="0"/>
              </a:rPr>
              <a:t>kÖwY</a:t>
            </a:r>
            <a:r>
              <a:rPr lang="en-US" sz="3200" dirty="0" smtClean="0">
                <a:latin typeface="SutonnyMJ" pitchFamily="2" charset="0"/>
              </a:rPr>
              <a:t>: </a:t>
            </a:r>
            <a:r>
              <a:rPr lang="en-US" sz="3200" dirty="0" err="1" smtClean="0">
                <a:latin typeface="SutonnyMJ" pitchFamily="2" charset="0"/>
              </a:rPr>
              <a:t>GKv`k</a:t>
            </a:r>
            <a:r>
              <a:rPr lang="en-US" sz="3200" dirty="0">
                <a:latin typeface="NikoshBAN" panose="02000000000000000000" pitchFamily="2" charset="0"/>
                <a:cs typeface="NikoshBAN" panose="02000000000000000000" pitchFamily="2" charset="0"/>
              </a:rPr>
              <a:t> </a:t>
            </a:r>
            <a:endParaRPr lang="en-US" sz="3200" dirty="0" smtClean="0">
              <a:latin typeface="NikoshBAN" panose="02000000000000000000" pitchFamily="2" charset="0"/>
              <a:cs typeface="NikoshBAN" panose="02000000000000000000" pitchFamily="2" charset="0"/>
            </a:endParaRPr>
          </a:p>
          <a:p>
            <a:pPr algn="r"/>
            <a:r>
              <a:rPr lang="en-US" sz="3200" dirty="0" err="1" smtClean="0">
                <a:latin typeface="NikoshBAN" panose="02000000000000000000" pitchFamily="2" charset="0"/>
                <a:cs typeface="NikoshBAN" panose="02000000000000000000" pitchFamily="2" charset="0"/>
              </a:rPr>
              <a:t>এইচএসসি</a:t>
            </a:r>
            <a:r>
              <a:rPr lang="en-US" sz="3200" dirty="0" smtClean="0">
                <a:latin typeface="NikoshBAN" panose="02000000000000000000" pitchFamily="2" charset="0"/>
                <a:cs typeface="NikoshBAN" panose="02000000000000000000" pitchFamily="2" charset="0"/>
              </a:rPr>
              <a:t> </a:t>
            </a:r>
            <a:r>
              <a:rPr lang="en-US" sz="3200" dirty="0">
                <a:latin typeface="NikoshBAN" panose="02000000000000000000" pitchFamily="2" charset="0"/>
                <a:cs typeface="NikoshBAN" panose="02000000000000000000" pitchFamily="2" charset="0"/>
              </a:rPr>
              <a:t>(</a:t>
            </a:r>
            <a:r>
              <a:rPr lang="en-US" sz="3200" dirty="0" err="1">
                <a:latin typeface="NikoshBAN" panose="02000000000000000000" pitchFamily="2" charset="0"/>
                <a:cs typeface="NikoshBAN" panose="02000000000000000000" pitchFamily="2" charset="0"/>
              </a:rPr>
              <a:t>বিএম</a:t>
            </a:r>
            <a:r>
              <a:rPr lang="en-US" sz="3200" dirty="0">
                <a:latin typeface="NikoshBAN" panose="02000000000000000000" pitchFamily="2" charset="0"/>
                <a:cs typeface="NikoshBAN" panose="02000000000000000000" pitchFamily="2" charset="0"/>
              </a:rPr>
              <a:t>)</a:t>
            </a:r>
            <a:endParaRPr lang="en-US" sz="3200" dirty="0">
              <a:latin typeface="SutonnyMJ" pitchFamily="2" charset="0"/>
            </a:endParaRPr>
          </a:p>
          <a:p>
            <a:pPr algn="r"/>
            <a:r>
              <a:rPr lang="en-US" sz="3200" dirty="0" err="1" smtClean="0">
                <a:latin typeface="SutonnyMJ" pitchFamily="2" charset="0"/>
              </a:rPr>
              <a:t>Aa¨vq</a:t>
            </a:r>
            <a:r>
              <a:rPr lang="en-US" sz="3200" dirty="0" smtClean="0">
                <a:latin typeface="SutonnyMJ" pitchFamily="2" charset="0"/>
              </a:rPr>
              <a:t>: </a:t>
            </a:r>
            <a:r>
              <a:rPr lang="en-US" sz="3200" dirty="0" err="1" smtClean="0">
                <a:latin typeface="NikoshBAN" panose="02000000000000000000" pitchFamily="2" charset="0"/>
                <a:cs typeface="NikoshBAN" panose="02000000000000000000" pitchFamily="2" charset="0"/>
              </a:rPr>
              <a:t>৪র্থ</a:t>
            </a:r>
            <a:r>
              <a:rPr lang="en-US" sz="3200" dirty="0" smtClean="0">
                <a:latin typeface="NikoshBAN" panose="02000000000000000000" pitchFamily="2" charset="0"/>
                <a:cs typeface="NikoshBAN" panose="02000000000000000000" pitchFamily="2" charset="0"/>
              </a:rPr>
              <a:t> </a:t>
            </a:r>
            <a:r>
              <a:rPr lang="en-US" sz="3200" dirty="0" smtClean="0">
                <a:latin typeface="SutonnyMJ" pitchFamily="2" charset="0"/>
              </a:rPr>
              <a:t> </a:t>
            </a:r>
            <a:endParaRPr lang="en-US" sz="3200" dirty="0" smtClean="0">
              <a:latin typeface="SutonnyMJ" pitchFamily="2" charset="0"/>
            </a:endParaRPr>
          </a:p>
          <a:p>
            <a:pPr algn="r"/>
            <a:r>
              <a:rPr lang="en-US" sz="3200" dirty="0" err="1">
                <a:latin typeface="SutonnyMJ" pitchFamily="2" charset="0"/>
              </a:rPr>
              <a:t>c</a:t>
            </a:r>
            <a:r>
              <a:rPr lang="en-US" sz="3200" dirty="0" err="1" smtClean="0">
                <a:latin typeface="SutonnyMJ" pitchFamily="2" charset="0"/>
              </a:rPr>
              <a:t>v‡Vi</a:t>
            </a:r>
            <a:r>
              <a:rPr lang="en-US" sz="3200" dirty="0" smtClean="0">
                <a:latin typeface="SutonnyMJ" pitchFamily="2" charset="0"/>
              </a:rPr>
              <a:t> </a:t>
            </a:r>
            <a:r>
              <a:rPr lang="en-US" sz="3200" dirty="0" err="1" smtClean="0">
                <a:latin typeface="SutonnyMJ" pitchFamily="2" charset="0"/>
              </a:rPr>
              <a:t>welq</a:t>
            </a:r>
            <a:r>
              <a:rPr lang="en-US" sz="3200" dirty="0" smtClean="0">
                <a:latin typeface="SutonnyMJ" pitchFamily="2" charset="0"/>
              </a:rPr>
              <a:t>: </a:t>
            </a:r>
            <a:r>
              <a:rPr lang="en-US" sz="3200" dirty="0" err="1" smtClean="0">
                <a:latin typeface="SutonnyMJ" pitchFamily="2" charset="0"/>
              </a:rPr>
              <a:t>Qwe</a:t>
            </a:r>
            <a:r>
              <a:rPr lang="en-US" sz="3200" dirty="0">
                <a:latin typeface="SutonnyMJ" pitchFamily="2" charset="0"/>
              </a:rPr>
              <a:t> </a:t>
            </a:r>
            <a:r>
              <a:rPr lang="en-US" sz="3200" dirty="0" smtClean="0">
                <a:latin typeface="SutonnyMJ" pitchFamily="2" charset="0"/>
              </a:rPr>
              <a:t>†`‡L †</a:t>
            </a:r>
            <a:r>
              <a:rPr lang="en-US" sz="3200" dirty="0" err="1" smtClean="0">
                <a:latin typeface="SutonnyMJ" pitchFamily="2" charset="0"/>
              </a:rPr>
              <a:t>NvlYv</a:t>
            </a:r>
            <a:endParaRPr lang="en-US" sz="3200" dirty="0" smtClean="0">
              <a:latin typeface="SutonnyMJ" pitchFamily="2" charset="0"/>
            </a:endParaRPr>
          </a:p>
          <a:p>
            <a:pPr algn="r"/>
            <a:r>
              <a:rPr lang="en-US" sz="3200" dirty="0" err="1" smtClean="0">
                <a:latin typeface="SutonnyMJ" pitchFamily="2" charset="0"/>
              </a:rPr>
              <a:t>mgq</a:t>
            </a:r>
            <a:r>
              <a:rPr lang="en-US" sz="3200" dirty="0" smtClean="0">
                <a:latin typeface="SutonnyMJ" pitchFamily="2" charset="0"/>
              </a:rPr>
              <a:t>: </a:t>
            </a:r>
            <a:r>
              <a:rPr lang="en-US" sz="3200" dirty="0" err="1" smtClean="0">
                <a:latin typeface="SutonnyMJ" pitchFamily="2" charset="0"/>
              </a:rPr>
              <a:t>50wg</a:t>
            </a:r>
            <a:r>
              <a:rPr lang="en-US" sz="3200" dirty="0">
                <a:latin typeface="SutonnyMJ" pitchFamily="2" charset="0"/>
              </a:rPr>
              <a:t>.</a:t>
            </a:r>
          </a:p>
        </p:txBody>
      </p:sp>
      <p:sp>
        <p:nvSpPr>
          <p:cNvPr id="5" name="TextBox 4"/>
          <p:cNvSpPr txBox="1"/>
          <p:nvPr/>
        </p:nvSpPr>
        <p:spPr>
          <a:xfrm rot="19964424">
            <a:off x="1849904" y="4512512"/>
            <a:ext cx="2677788" cy="830997"/>
          </a:xfrm>
          <a:prstGeom prst="rect">
            <a:avLst/>
          </a:prstGeom>
          <a:no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pPr algn="r"/>
            <a:r>
              <a:rPr lang="en-US" sz="4800" dirty="0" err="1" smtClean="0">
                <a:latin typeface="SutonnyMJ" pitchFamily="2" charset="0"/>
              </a:rPr>
              <a:t>cvV</a:t>
            </a:r>
            <a:r>
              <a:rPr lang="en-US" sz="4800" dirty="0" smtClean="0">
                <a:latin typeface="SutonnyMJ" pitchFamily="2" charset="0"/>
              </a:rPr>
              <a:t> </a:t>
            </a:r>
            <a:r>
              <a:rPr lang="en-US" sz="4800" dirty="0" err="1" smtClean="0">
                <a:latin typeface="SutonnyMJ" pitchFamily="2" charset="0"/>
              </a:rPr>
              <a:t>cwiwPwZ</a:t>
            </a:r>
            <a:endParaRPr lang="en-US" sz="4800" dirty="0">
              <a:latin typeface="SutonnyMJ" pitchFamily="2" charset="0"/>
            </a:endParaRPr>
          </a:p>
        </p:txBody>
      </p:sp>
      <p:cxnSp>
        <p:nvCxnSpPr>
          <p:cNvPr id="7" name="Straight Connector 6"/>
          <p:cNvCxnSpPr/>
          <p:nvPr/>
        </p:nvCxnSpPr>
        <p:spPr>
          <a:xfrm flipV="1">
            <a:off x="0" y="3258592"/>
            <a:ext cx="12198625" cy="8350"/>
          </a:xfrm>
          <a:prstGeom prst="line">
            <a:avLst/>
          </a:prstGeom>
          <a:ln w="57150" cmpd="sng"/>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875" y="110841"/>
            <a:ext cx="2323379" cy="3097839"/>
          </a:xfrm>
          <a:prstGeom prst="rect">
            <a:avLst/>
          </a:prstGeom>
        </p:spPr>
      </p:pic>
    </p:spTree>
    <p:extLst>
      <p:ext uri="{BB962C8B-B14F-4D97-AF65-F5344CB8AC3E}">
        <p14:creationId xmlns:p14="http://schemas.microsoft.com/office/powerpoint/2010/main" val="20714391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rot="237236">
            <a:off x="5727344" y="6180402"/>
            <a:ext cx="4195482" cy="523220"/>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err="1" smtClean="0">
                <a:latin typeface="SutonnyMJ" pitchFamily="2" charset="0"/>
              </a:rPr>
              <a:t>evBbvwi</a:t>
            </a:r>
            <a:r>
              <a:rPr lang="en-US" sz="2800" dirty="0" smtClean="0">
                <a:latin typeface="SutonnyMJ" pitchFamily="2" charset="0"/>
              </a:rPr>
              <a:t> </a:t>
            </a:r>
            <a:r>
              <a:rPr lang="en-US" sz="2800" dirty="0" err="1" smtClean="0">
                <a:latin typeface="SutonnyMJ" pitchFamily="2" charset="0"/>
              </a:rPr>
              <a:t>msL¨v</a:t>
            </a:r>
            <a:r>
              <a:rPr lang="en-US" sz="2800" dirty="0" smtClean="0">
                <a:latin typeface="SutonnyMJ" pitchFamily="2" charset="0"/>
              </a:rPr>
              <a:t> (</a:t>
            </a:r>
            <a:r>
              <a:rPr lang="en-US" sz="2800" dirty="0" err="1" smtClean="0">
                <a:latin typeface="SutonnyMJ" pitchFamily="2" charset="0"/>
              </a:rPr>
              <a:t>wWwRUvj</a:t>
            </a:r>
            <a:r>
              <a:rPr lang="en-US" sz="2800" dirty="0" smtClean="0">
                <a:latin typeface="SutonnyMJ" pitchFamily="2" charset="0"/>
              </a:rPr>
              <a:t> </a:t>
            </a:r>
            <a:r>
              <a:rPr lang="en-US" sz="2800" dirty="0" err="1" smtClean="0">
                <a:latin typeface="SutonnyMJ" pitchFamily="2" charset="0"/>
              </a:rPr>
              <a:t>c×wZ</a:t>
            </a:r>
            <a:r>
              <a:rPr lang="en-US" sz="2800" dirty="0" smtClean="0">
                <a:latin typeface="SutonnyMJ" pitchFamily="2" charset="0"/>
              </a:rPr>
              <a:t>)</a:t>
            </a:r>
            <a:endParaRPr lang="en-US" sz="2800" dirty="0">
              <a:latin typeface="SutonnyMJ" pitchFamily="2"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69" y="269248"/>
            <a:ext cx="5153562" cy="309213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0915" y="204774"/>
            <a:ext cx="6261085" cy="2112874"/>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29595" y="2614411"/>
            <a:ext cx="5715000" cy="356616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5" name="TextBox 14"/>
          <p:cNvSpPr txBox="1"/>
          <p:nvPr/>
        </p:nvSpPr>
        <p:spPr>
          <a:xfrm rot="606107">
            <a:off x="6720725" y="2253174"/>
            <a:ext cx="2268729" cy="523220"/>
          </a:xfrm>
          <a:prstGeom prst="rect">
            <a:avLst/>
          </a:prstGeom>
          <a:solidFill>
            <a:schemeClr val="accent6"/>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sz="2800" dirty="0" err="1" smtClean="0">
                <a:latin typeface="SutonnyMJ" pitchFamily="2" charset="0"/>
              </a:rPr>
              <a:t>msL¨v</a:t>
            </a:r>
            <a:r>
              <a:rPr lang="en-US" sz="2800" dirty="0" smtClean="0">
                <a:latin typeface="SutonnyMJ" pitchFamily="2" charset="0"/>
              </a:rPr>
              <a:t> </a:t>
            </a:r>
            <a:r>
              <a:rPr lang="en-US" sz="2800" dirty="0" err="1" smtClean="0">
                <a:latin typeface="SutonnyMJ" pitchFamily="2" charset="0"/>
              </a:rPr>
              <a:t>c×wZi</a:t>
            </a:r>
            <a:r>
              <a:rPr lang="en-US" sz="2800" dirty="0" smtClean="0">
                <a:latin typeface="SutonnyMJ" pitchFamily="2" charset="0"/>
              </a:rPr>
              <a:t> </a:t>
            </a:r>
            <a:r>
              <a:rPr lang="en-US" sz="2800" dirty="0" err="1" smtClean="0">
                <a:latin typeface="SutonnyMJ" pitchFamily="2" charset="0"/>
              </a:rPr>
              <a:t>weU</a:t>
            </a:r>
            <a:endParaRPr lang="en-US" sz="2800" dirty="0">
              <a:latin typeface="SutonnyMJ" pitchFamily="2" charset="0"/>
            </a:endParaRPr>
          </a:p>
        </p:txBody>
      </p:sp>
      <p:sp>
        <p:nvSpPr>
          <p:cNvPr id="14" name="TextBox 13"/>
          <p:cNvSpPr txBox="1"/>
          <p:nvPr/>
        </p:nvSpPr>
        <p:spPr>
          <a:xfrm rot="539510">
            <a:off x="831256" y="3549622"/>
            <a:ext cx="4195482" cy="523220"/>
          </a:xfrm>
          <a:prstGeom prst="rect">
            <a:avLst/>
          </a:prstGeom>
          <a:solidFill>
            <a:schemeClr val="tx2">
              <a:lumMod val="40000"/>
              <a:lumOff val="60000"/>
            </a:schemeClr>
          </a:solidFill>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txBody>
          <a:bodyPr wrap="square" rtlCol="0">
            <a:spAutoFit/>
          </a:bodyPr>
          <a:lstStyle/>
          <a:p>
            <a:r>
              <a:rPr lang="en-US" sz="2800" dirty="0" smtClean="0">
                <a:latin typeface="SutonnyMJ" pitchFamily="2" charset="0"/>
              </a:rPr>
              <a:t>`</a:t>
            </a:r>
            <a:r>
              <a:rPr lang="en-US" sz="2800" dirty="0" err="1" smtClean="0">
                <a:latin typeface="SutonnyMJ" pitchFamily="2" charset="0"/>
              </a:rPr>
              <a:t>kwgK</a:t>
            </a:r>
            <a:r>
              <a:rPr lang="en-US" sz="2800" dirty="0" smtClean="0">
                <a:latin typeface="SutonnyMJ" pitchFamily="2" charset="0"/>
              </a:rPr>
              <a:t> </a:t>
            </a:r>
            <a:r>
              <a:rPr lang="en-US" sz="2800" dirty="0" err="1" smtClean="0">
                <a:latin typeface="SutonnyMJ" pitchFamily="2" charset="0"/>
              </a:rPr>
              <a:t>msL¨v‡K</a:t>
            </a:r>
            <a:r>
              <a:rPr lang="en-US" sz="2800" dirty="0" smtClean="0">
                <a:latin typeface="SutonnyMJ" pitchFamily="2" charset="0"/>
              </a:rPr>
              <a:t> </a:t>
            </a:r>
            <a:r>
              <a:rPr lang="en-US" sz="2800" dirty="0" err="1" smtClean="0">
                <a:latin typeface="SutonnyMJ" pitchFamily="2" charset="0"/>
              </a:rPr>
              <a:t>evBbvwi‡Z</a:t>
            </a:r>
            <a:r>
              <a:rPr lang="en-US" sz="2800" dirty="0" smtClean="0">
                <a:latin typeface="SutonnyMJ" pitchFamily="2" charset="0"/>
              </a:rPr>
              <a:t> </a:t>
            </a:r>
            <a:r>
              <a:rPr lang="en-US" sz="2800" dirty="0" err="1" smtClean="0">
                <a:latin typeface="SutonnyMJ" pitchFamily="2" charset="0"/>
              </a:rPr>
              <a:t>iƒcvšÍi</a:t>
            </a:r>
            <a:endParaRPr lang="en-US" sz="2800" dirty="0">
              <a:latin typeface="SutonnyMJ" pitchFamily="2" charset="0"/>
            </a:endParaRPr>
          </a:p>
        </p:txBody>
      </p:sp>
      <p:sp>
        <p:nvSpPr>
          <p:cNvPr id="12" name="TextBox 11"/>
          <p:cNvSpPr txBox="1"/>
          <p:nvPr/>
        </p:nvSpPr>
        <p:spPr>
          <a:xfrm rot="20457979">
            <a:off x="-502585" y="4835375"/>
            <a:ext cx="5951342" cy="1446550"/>
          </a:xfrm>
          <a:prstGeom prst="rect">
            <a:avLst/>
          </a:prstGeom>
          <a:solidFill>
            <a:schemeClr val="accent4">
              <a:lumMod val="60000"/>
              <a:lumOff val="40000"/>
            </a:schemeClr>
          </a:solidFill>
          <a:ln>
            <a:noFill/>
          </a:ln>
          <a:effectLst>
            <a:glow rad="228600">
              <a:schemeClr val="accent1">
                <a:satMod val="175000"/>
                <a:alpha val="40000"/>
              </a:schemeClr>
            </a:glow>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txBody>
          <a:bodyPr wrap="square" rtlCol="0">
            <a:spAutoFit/>
          </a:bodyPr>
          <a:lstStyle/>
          <a:p>
            <a:r>
              <a:rPr lang="en-US" sz="4400" dirty="0" err="1">
                <a:latin typeface="SutonnyMJ" pitchFamily="2" charset="0"/>
              </a:rPr>
              <a:t>c</a:t>
            </a:r>
            <a:r>
              <a:rPr lang="en-US" sz="4400" dirty="0" err="1" smtClean="0">
                <a:latin typeface="SutonnyMJ" pitchFamily="2" charset="0"/>
              </a:rPr>
              <a:t>v‡Vi</a:t>
            </a:r>
            <a:r>
              <a:rPr lang="en-US" sz="4400" dirty="0" smtClean="0">
                <a:latin typeface="SutonnyMJ" pitchFamily="2" charset="0"/>
              </a:rPr>
              <a:t> </a:t>
            </a:r>
            <a:r>
              <a:rPr lang="en-US" sz="4400" dirty="0" err="1" smtClean="0">
                <a:latin typeface="SutonnyMJ" pitchFamily="2" charset="0"/>
              </a:rPr>
              <a:t>welq</a:t>
            </a:r>
            <a:r>
              <a:rPr lang="en-US" sz="4400" dirty="0" smtClean="0">
                <a:latin typeface="SutonnyMJ" pitchFamily="2" charset="0"/>
              </a:rPr>
              <a:t>: </a:t>
            </a:r>
            <a:r>
              <a:rPr lang="en-US" sz="4400" dirty="0" err="1" smtClean="0">
                <a:latin typeface="NikoshBAN" panose="02000000000000000000" pitchFamily="2" charset="0"/>
                <a:cs typeface="NikoshBAN" panose="02000000000000000000" pitchFamily="2" charset="0"/>
              </a:rPr>
              <a:t>নাম্বার</a:t>
            </a:r>
            <a:r>
              <a:rPr lang="en-US" sz="4400" dirty="0" smtClean="0">
                <a:latin typeface="NikoshBAN" panose="02000000000000000000" pitchFamily="2" charset="0"/>
                <a:cs typeface="NikoshBAN" panose="02000000000000000000" pitchFamily="2" charset="0"/>
              </a:rPr>
              <a:t> </a:t>
            </a:r>
            <a:r>
              <a:rPr lang="en-US" sz="4400" dirty="0" err="1" smtClean="0">
                <a:latin typeface="NikoshBAN" panose="02000000000000000000" pitchFamily="2" charset="0"/>
                <a:cs typeface="NikoshBAN" panose="02000000000000000000" pitchFamily="2" charset="0"/>
              </a:rPr>
              <a:t>সিস্টেম</a:t>
            </a:r>
            <a:r>
              <a:rPr lang="en-US" sz="4400" dirty="0" smtClean="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p>
          <a:p>
            <a:r>
              <a:rPr lang="bn-IN" sz="4400" dirty="0">
                <a:latin typeface="NikoshBAN" panose="02000000000000000000" pitchFamily="2" charset="0"/>
                <a:cs typeface="NikoshBAN" panose="02000000000000000000" pitchFamily="2" charset="0"/>
              </a:rPr>
              <a:t> </a:t>
            </a:r>
            <a:r>
              <a:rPr lang="bn-IN" sz="4400" dirty="0" smtClean="0">
                <a:latin typeface="NikoshBAN" panose="02000000000000000000" pitchFamily="2" charset="0"/>
                <a:cs typeface="NikoshBAN" panose="02000000000000000000" pitchFamily="2" charset="0"/>
              </a:rPr>
              <a:t>                </a:t>
            </a:r>
            <a:r>
              <a:rPr lang="en-US" sz="4400" dirty="0" smtClean="0">
                <a:latin typeface="NikoshBAN" panose="02000000000000000000" pitchFamily="2" charset="0"/>
                <a:cs typeface="NikoshBAN" panose="02000000000000000000" pitchFamily="2" charset="0"/>
              </a:rPr>
              <a:t>ও </a:t>
            </a:r>
            <a:r>
              <a:rPr lang="bn-IN" sz="4400" dirty="0" smtClean="0">
                <a:latin typeface="NikoshBAN" panose="02000000000000000000" pitchFamily="2" charset="0"/>
                <a:cs typeface="NikoshBAN" panose="02000000000000000000" pitchFamily="2" charset="0"/>
              </a:rPr>
              <a:t>ডিজিটাল লজিক</a:t>
            </a:r>
            <a:endParaRPr lang="en-US" sz="4400" dirty="0">
              <a:latin typeface="SutonnyMJ" pitchFamily="2" charset="0"/>
            </a:endParaRPr>
          </a:p>
        </p:txBody>
      </p:sp>
    </p:spTree>
    <p:extLst>
      <p:ext uri="{BB962C8B-B14F-4D97-AF65-F5344CB8AC3E}">
        <p14:creationId xmlns:p14="http://schemas.microsoft.com/office/powerpoint/2010/main" val="19548254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amond(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ppt_w</p:attrName>
                                        </p:attrNameLst>
                                      </p:cBhvr>
                                      <p:tavLst>
                                        <p:tav tm="0">
                                          <p:val>
                                            <p:fltVal val="0"/>
                                          </p:val>
                                        </p:tav>
                                        <p:tav tm="100000">
                                          <p:val>
                                            <p:strVal val="#ppt_w"/>
                                          </p:val>
                                        </p:tav>
                                      </p:tavLst>
                                    </p:anim>
                                    <p:anim calcmode="lin" valueType="num">
                                      <p:cBhvr>
                                        <p:cTn id="39" dur="1000" fill="hold"/>
                                        <p:tgtEl>
                                          <p:spTgt spid="12"/>
                                        </p:tgtEl>
                                        <p:attrNameLst>
                                          <p:attrName>ppt_h</p:attrName>
                                        </p:attrNameLst>
                                      </p:cBhvr>
                                      <p:tavLst>
                                        <p:tav tm="0">
                                          <p:val>
                                            <p:fltVal val="0"/>
                                          </p:val>
                                        </p:tav>
                                        <p:tav tm="100000">
                                          <p:val>
                                            <p:strVal val="#ppt_h"/>
                                          </p:val>
                                        </p:tav>
                                      </p:tavLst>
                                    </p:anim>
                                    <p:anim calcmode="lin" valueType="num">
                                      <p:cBhvr>
                                        <p:cTn id="40" dur="1000" fill="hold"/>
                                        <p:tgtEl>
                                          <p:spTgt spid="12"/>
                                        </p:tgtEl>
                                        <p:attrNameLst>
                                          <p:attrName>style.rotation</p:attrName>
                                        </p:attrNameLst>
                                      </p:cBhvr>
                                      <p:tavLst>
                                        <p:tav tm="0">
                                          <p:val>
                                            <p:fltVal val="90"/>
                                          </p:val>
                                        </p:tav>
                                        <p:tav tm="100000">
                                          <p:val>
                                            <p:fltVal val="0"/>
                                          </p:val>
                                        </p:tav>
                                      </p:tavLst>
                                    </p:anim>
                                    <p:animEffect transition="in" filter="fade">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14"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0"/>
          </a:xfrm>
          <a:prstGeom prst="rect">
            <a:avLst/>
          </a:prstGeom>
          <a:blipFill>
            <a:blip r:embed="rId2"/>
            <a:tile tx="0" ty="0" sx="100000" sy="100000" flip="none" algn="tl"/>
          </a:blipFill>
        </p:spPr>
        <p:txBody>
          <a:bodyPr wrap="square" rtlCol="0">
            <a:spAutoFit/>
          </a:bodyPr>
          <a:lstStyle/>
          <a:p>
            <a:endParaRPr lang="en-US" dirty="0"/>
          </a:p>
        </p:txBody>
      </p:sp>
      <p:sp>
        <p:nvSpPr>
          <p:cNvPr id="2" name="TextBox 1"/>
          <p:cNvSpPr txBox="1"/>
          <p:nvPr/>
        </p:nvSpPr>
        <p:spPr>
          <a:xfrm>
            <a:off x="2653049" y="1712890"/>
            <a:ext cx="6168980" cy="3570208"/>
          </a:xfrm>
          <a:prstGeom prst="rect">
            <a:avLst/>
          </a:prstGeo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শিখনফল</a:t>
            </a:r>
            <a:endParaRPr lang="en-US" sz="4000" dirty="0" smtClean="0">
              <a:latin typeface="NikoshBAN" panose="02000000000000000000" pitchFamily="2" charset="0"/>
              <a:cs typeface="NikoshBAN" panose="02000000000000000000" pitchFamily="2" charset="0"/>
            </a:endParaRPr>
          </a:p>
          <a:p>
            <a:pPr marL="285750" indent="-285750">
              <a:lnSpc>
                <a:spcPct val="150000"/>
              </a:lnSpc>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সংখ্যা পদ্ধতি কি তা বলতে পারবে।</a:t>
            </a:r>
          </a:p>
          <a:p>
            <a:pPr marL="285750" indent="-285750">
              <a:lnSpc>
                <a:spcPct val="150000"/>
              </a:lnSpc>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সংখ্যা পদ্ধতির বাইনারি, অক্টাল এবং হেক্সাডেসিমেল সংখ্যা ব্যাখ্যা করতে পারবে। </a:t>
            </a:r>
          </a:p>
          <a:p>
            <a:pPr marL="285750" indent="-285750">
              <a:lnSpc>
                <a:spcPct val="150000"/>
              </a:lnSpc>
              <a:buFont typeface="Wingdings" panose="05000000000000000000" pitchFamily="2" charset="2"/>
              <a:buChar char="q"/>
            </a:pPr>
            <a:r>
              <a:rPr lang="bn-IN" sz="2800" dirty="0" smtClean="0">
                <a:latin typeface="NikoshBAN" panose="02000000000000000000" pitchFamily="2" charset="0"/>
                <a:cs typeface="NikoshBAN" panose="02000000000000000000" pitchFamily="2" charset="0"/>
              </a:rPr>
              <a:t> সংখ্যা পদ্ধতির বিট চিহ্নিত করতে পারবে।</a:t>
            </a:r>
          </a:p>
          <a:p>
            <a:pPr marL="285750" indent="-285750">
              <a:buFont typeface="Wingdings" panose="05000000000000000000" pitchFamily="2" charset="2"/>
              <a:buChar char="q"/>
            </a:pP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346577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43375" y="792856"/>
            <a:ext cx="4343400" cy="523220"/>
          </a:xfrm>
          <a:prstGeom prst="rect">
            <a:avLst/>
          </a:prstGeom>
          <a:solidFill>
            <a:schemeClr val="accent5">
              <a:lumMod val="60000"/>
              <a:lumOff val="40000"/>
            </a:schemeClr>
          </a:solidFill>
          <a:effectLst>
            <a:softEdge rad="127000"/>
          </a:effectLst>
        </p:spPr>
        <p:txBody>
          <a:bodyPr wrap="square" rtlCol="0">
            <a:spAutoFit/>
          </a:bodyPr>
          <a:lstStyle/>
          <a:p>
            <a:pPr algn="ctr"/>
            <a:r>
              <a:rPr lang="bn-IN" sz="2800" dirty="0" smtClean="0">
                <a:latin typeface="NikoshBAN" panose="02000000000000000000" pitchFamily="2" charset="0"/>
                <a:cs typeface="NikoshBAN" panose="02000000000000000000" pitchFamily="2" charset="0"/>
              </a:rPr>
              <a:t>যেকোন সংখ্যাকে দশমিকে রূপান্তর-</a:t>
            </a:r>
            <a:r>
              <a:rPr lang="en-US" sz="2800" dirty="0" smtClean="0">
                <a:latin typeface="NikoshBAN" panose="02000000000000000000" pitchFamily="2" charset="0"/>
                <a:cs typeface="NikoshBAN" panose="02000000000000000000" pitchFamily="2" charset="0"/>
              </a:rPr>
              <a:t> </a:t>
            </a:r>
            <a:endParaRPr lang="bn-IN" sz="2800" dirty="0" smtClean="0">
              <a:latin typeface="NikoshBAN" panose="02000000000000000000" pitchFamily="2" charset="0"/>
              <a:cs typeface="NikoshBAN" panose="02000000000000000000" pitchFamily="2" charset="0"/>
            </a:endParaRPr>
          </a:p>
        </p:txBody>
      </p:sp>
      <p:sp>
        <p:nvSpPr>
          <p:cNvPr id="4" name="TextBox 3"/>
          <p:cNvSpPr txBox="1"/>
          <p:nvPr/>
        </p:nvSpPr>
        <p:spPr>
          <a:xfrm>
            <a:off x="238125" y="2051595"/>
            <a:ext cx="4686300" cy="369332"/>
          </a:xfrm>
          <a:prstGeom prst="rect">
            <a:avLst/>
          </a:prstGeom>
          <a:solidFill>
            <a:schemeClr val="accent2">
              <a:lumMod val="20000"/>
              <a:lumOff val="80000"/>
            </a:schemeClr>
          </a:solidFill>
          <a:scene3d>
            <a:camera prst="orthographicFront"/>
            <a:lightRig rig="threePt" dir="t"/>
          </a:scene3d>
          <a:sp3d>
            <a:bevelT prst="relaxedInset"/>
          </a:sp3d>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en-US" dirty="0" smtClean="0">
                <a:latin typeface="NikoshBAN" panose="02000000000000000000" pitchFamily="2" charset="0"/>
                <a:cs typeface="NikoshBAN" panose="02000000000000000000" pitchFamily="2" charset="0"/>
              </a:rPr>
              <a:t>১। </a:t>
            </a:r>
            <a:r>
              <a:rPr lang="bn-IN" dirty="0" smtClean="0">
                <a:latin typeface="Times New Roman" panose="02020603050405020304" pitchFamily="18" charset="0"/>
                <a:cs typeface="Times New Roman" panose="02020603050405020304" pitchFamily="18" charset="0"/>
              </a:rPr>
              <a:t>(10101.11)</a:t>
            </a:r>
            <a:r>
              <a:rPr lang="bn-IN" baseline="-25000" dirty="0" smtClean="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 </a:t>
            </a:r>
            <a:r>
              <a:rPr lang="en-US" dirty="0" err="1" smtClean="0">
                <a:latin typeface="NikoshBAN" panose="02000000000000000000" pitchFamily="2" charset="0"/>
                <a:cs typeface="NikoshBAN" panose="02000000000000000000" pitchFamily="2" charset="0"/>
              </a:rPr>
              <a:t>বাইনারি</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এর সমতুল্য দশমিক মান বের কর।</a:t>
            </a:r>
            <a:r>
              <a:rPr lang="en-US" dirty="0" smtClean="0">
                <a:latin typeface="NikoshBAN" panose="02000000000000000000" pitchFamily="2" charset="0"/>
                <a:cs typeface="NikoshBAN" panose="02000000000000000000" pitchFamily="2" charset="0"/>
              </a:rPr>
              <a:t>  </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TextBox 4"/>
              <p:cNvSpPr txBox="1"/>
              <p:nvPr/>
            </p:nvSpPr>
            <p:spPr>
              <a:xfrm>
                <a:off x="238125" y="2584946"/>
                <a:ext cx="5019675" cy="3090590"/>
              </a:xfrm>
              <a:prstGeom prst="rect">
                <a:avLst/>
              </a:prstGeom>
              <a:solidFill>
                <a:schemeClr val="accent3">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r>
                  <a:rPr lang="bn-IN" dirty="0" smtClean="0">
                    <a:latin typeface="Times New Roman" panose="02020603050405020304" pitchFamily="18" charset="0"/>
                    <a:cs typeface="Times New Roman" panose="02020603050405020304" pitchFamily="18" charset="0"/>
                  </a:rPr>
                  <a:t>     10101.11</a:t>
                </a:r>
                <a:r>
                  <a:rPr lang="en-US" dirty="0" smtClean="0">
                    <a:latin typeface="Times New Roman" panose="02020603050405020304" pitchFamily="18" charset="0"/>
                    <a:cs typeface="Times New Roman" panose="02020603050405020304" pitchFamily="18" charset="0"/>
                  </a:rPr>
                  <a:t>     </a:t>
                </a:r>
                <a:endParaRPr lang="bn-IN"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1×2</a:t>
                </a:r>
                <a:r>
                  <a:rPr lang="en-US" baseline="30000" dirty="0">
                    <a:latin typeface="Times New Roman" panose="02020603050405020304" pitchFamily="18" charset="0"/>
                    <a:cs typeface="Times New Roman" panose="02020603050405020304" pitchFamily="18" charset="0"/>
                  </a:rPr>
                  <a:t>4</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3 </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2 </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1 </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0 </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-1 </a:t>
                </a:r>
                <a:r>
                  <a:rPr lang="bn-IN" dirty="0" smtClean="0">
                    <a:latin typeface="Times New Roman" panose="02020603050405020304" pitchFamily="18" charset="0"/>
                    <a:cs typeface="Times New Roman" panose="02020603050405020304" pitchFamily="18" charset="0"/>
                  </a:rPr>
                  <a:t>+1×2</a:t>
                </a:r>
                <a:r>
                  <a:rPr lang="en-US" baseline="30000" dirty="0" smtClean="0">
                    <a:latin typeface="Times New Roman" panose="02020603050405020304" pitchFamily="18" charset="0"/>
                    <a:cs typeface="Times New Roman" panose="02020603050405020304" pitchFamily="18" charset="0"/>
                  </a:rPr>
                  <a:t>-2</a:t>
                </a: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16)+</a:t>
                </a:r>
                <a:r>
                  <a:rPr lang="en-US" dirty="0">
                    <a:latin typeface="Times New Roman" panose="02020603050405020304" pitchFamily="18" charset="0"/>
                    <a:cs typeface="Times New Roman" panose="02020603050405020304" pitchFamily="18" charset="0"/>
                  </a:rPr>
                  <a:t>(</a:t>
                </a:r>
                <a:r>
                  <a:rPr lang="bn-IN"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a:t>
                </a:r>
                <a:r>
                  <a:rPr lang="bn-IN"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4</a:t>
                </a:r>
                <a:r>
                  <a:rPr lang="en-US" dirty="0" smtClean="0">
                    <a:latin typeface="Times New Roman" panose="02020603050405020304" pitchFamily="18" charset="0"/>
                    <a:cs typeface="Times New Roman" panose="02020603050405020304" pitchFamily="18" charset="0"/>
                  </a:rPr>
                  <a:t>)+(</a:t>
                </a:r>
                <a:r>
                  <a:rPr lang="bn-IN"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2</a:t>
                </a:r>
                <a:r>
                  <a:rPr lang="en-US" dirty="0" smtClean="0">
                    <a:latin typeface="Times New Roman" panose="02020603050405020304" pitchFamily="18" charset="0"/>
                    <a:cs typeface="Times New Roman" panose="02020603050405020304" pitchFamily="18" charset="0"/>
                  </a:rPr>
                  <a:t>)+(</a:t>
                </a:r>
                <a:r>
                  <a:rPr lang="bn-IN" dirty="0" smtClean="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bn-IN"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r>
                      <m:rPr>
                        <m:nor/>
                      </m:rPr>
                      <a:rPr lang="bn-IN" dirty="0">
                        <a:latin typeface="Times New Roman" panose="02020603050405020304" pitchFamily="18" charset="0"/>
                        <a:cs typeface="Times New Roman" panose="02020603050405020304" pitchFamily="18" charset="0"/>
                      </a:rPr>
                      <m:t>+</m:t>
                    </m:r>
                    <m:f>
                      <m:fPr>
                        <m:ctrlPr>
                          <a:rPr lang="bn-IN"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r>
                          <a:rPr lang="en-US" i="1" baseline="30000" dirty="0">
                            <a:latin typeface="Cambria Math" panose="02040503050406030204" pitchFamily="18" charset="0"/>
                          </a:rPr>
                          <m:t>2</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16</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8</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a:t>
                </a:r>
                <a:r>
                  <a:rPr lang="bn-IN"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bn-IN"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r>
                      <m:rPr>
                        <m:nor/>
                      </m:rPr>
                      <a:rPr lang="bn-IN" dirty="0">
                        <a:latin typeface="Times New Roman" panose="020206030504050203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r>
                          <a:rPr lang="en-US" i="1" dirty="0">
                            <a:latin typeface="Cambria Math" panose="02040503050406030204" pitchFamily="18" charset="0"/>
                            <a:cs typeface="Times New Roman" panose="02020603050405020304" pitchFamily="18" charset="0"/>
                          </a:rPr>
                          <m:t>1</m:t>
                        </m:r>
                      </m:num>
                      <m:den>
                        <m:r>
                          <a:rPr lang="en-US" i="1" dirty="0">
                            <a:latin typeface="Cambria Math" panose="02040503050406030204" pitchFamily="18" charset="0"/>
                            <a:cs typeface="Times New Roman" panose="02020603050405020304" pitchFamily="18" charset="0"/>
                          </a:rPr>
                          <m:t>4</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27+0.5+0.25</a:t>
                </a:r>
              </a:p>
              <a:p>
                <a:r>
                  <a:rPr lang="en-US" dirty="0" smtClean="0">
                    <a:latin typeface="Yu Gothic UI" panose="020B0500000000000000" pitchFamily="34" charset="-128"/>
                    <a:ea typeface="Yu Gothic UI" panose="020B0500000000000000" pitchFamily="34" charset="-128"/>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27.75</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ea typeface="Yu Gothic UI" panose="020B0500000000000000" pitchFamily="34" charset="-128"/>
                    <a:cs typeface="Times New Roman" panose="02020603050405020304" pitchFamily="18" charset="0"/>
                  </a:rPr>
                  <a:t>∴ </a:t>
                </a:r>
                <a:r>
                  <a:rPr lang="bn-IN" dirty="0">
                    <a:latin typeface="Times New Roman" panose="02020603050405020304" pitchFamily="18" charset="0"/>
                    <a:cs typeface="Times New Roman" panose="02020603050405020304" pitchFamily="18" charset="0"/>
                  </a:rPr>
                  <a:t>(10101.11)</a:t>
                </a:r>
                <a:r>
                  <a:rPr lang="bn-IN" baseline="-25000" dirty="0">
                    <a:latin typeface="Times New Roman" panose="02020603050405020304" pitchFamily="18" charset="0"/>
                    <a:cs typeface="Times New Roman" panose="02020603050405020304" pitchFamily="18" charset="0"/>
                  </a:rPr>
                  <a:t>2</a:t>
                </a:r>
                <a:r>
                  <a:rPr lang="bn-I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(27)</a:t>
                </a:r>
                <a:r>
                  <a:rPr lang="bn-IN" baseline="-25000" dirty="0">
                    <a:latin typeface="Times New Roman" panose="02020603050405020304" pitchFamily="18" charset="0"/>
                    <a:cs typeface="Times New Roman" panose="02020603050405020304" pitchFamily="18" charset="0"/>
                  </a:rPr>
                  <a:t> </a:t>
                </a:r>
                <a:r>
                  <a:rPr lang="en-US" baseline="-25000" dirty="0" smtClean="0">
                    <a:latin typeface="Times New Roman" panose="02020603050405020304" pitchFamily="18" charset="0"/>
                    <a:cs typeface="Times New Roman" panose="02020603050405020304" pitchFamily="18" charset="0"/>
                  </a:rPr>
                  <a:t>10</a:t>
                </a:r>
                <a:r>
                  <a:rPr lang="en-US" dirty="0" smtClean="0">
                    <a:latin typeface="Times New Roman" panose="02020603050405020304" pitchFamily="18" charset="0"/>
                    <a:cs typeface="Times New Roman" panose="02020603050405020304" pitchFamily="18" charset="0"/>
                  </a:rPr>
                  <a:t>  Ans.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238125" y="2584946"/>
                <a:ext cx="5019675" cy="3090590"/>
              </a:xfrm>
              <a:prstGeom prst="rect">
                <a:avLst/>
              </a:prstGeom>
              <a:blipFill rotWithShape="0">
                <a:blip r:embed="rId2"/>
                <a:stretch>
                  <a:fillRect/>
                </a:stretch>
              </a:blipFill>
              <a:ln>
                <a:noFill/>
              </a:ln>
              <a:effectLst>
                <a:outerShdw blurRad="190500" dist="228600" dir="2700000" algn="ctr">
                  <a:srgbClr val="000000">
                    <a:alpha val="30000"/>
                  </a:srgbClr>
                </a:outerShdw>
              </a:effectLst>
            </p:spPr>
            <p:txBody>
              <a:bodyPr/>
              <a:lstStyle/>
              <a:p>
                <a:r>
                  <a:rPr lang="en-US">
                    <a:noFill/>
                  </a:rPr>
                  <a:t> </a:t>
                </a:r>
              </a:p>
            </p:txBody>
          </p:sp>
        </mc:Fallback>
      </mc:AlternateContent>
      <p:sp>
        <p:nvSpPr>
          <p:cNvPr id="6" name="TextBox 5"/>
          <p:cNvSpPr txBox="1"/>
          <p:nvPr/>
        </p:nvSpPr>
        <p:spPr>
          <a:xfrm>
            <a:off x="5476875" y="1592301"/>
            <a:ext cx="5857875" cy="4247317"/>
          </a:xfrm>
          <a:prstGeom prst="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a:effectLst>
            <a:glow rad="101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dirty="0">
                <a:latin typeface="NikoshBAN" panose="02000000000000000000" pitchFamily="2" charset="0"/>
                <a:cs typeface="NikoshBAN" panose="02000000000000000000" pitchFamily="2" charset="0"/>
              </a:rPr>
              <a:t>অ</a:t>
            </a:r>
            <a:r>
              <a:rPr lang="bn-IN" dirty="0">
                <a:latin typeface="NikoshBAN" panose="02000000000000000000" pitchFamily="2" charset="0"/>
                <a:cs typeface="NikoshBAN" panose="02000000000000000000" pitchFamily="2" charset="0"/>
              </a:rPr>
              <a:t>ঙ্ক</a:t>
            </a:r>
            <a:r>
              <a:rPr lang="en-US" dirty="0" err="1">
                <a:latin typeface="NikoshBAN" panose="02000000000000000000" pitchFamily="2" charset="0"/>
                <a:cs typeface="NikoshBAN" panose="02000000000000000000" pitchFamily="2" charset="0"/>
              </a:rPr>
              <a:t>টি</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a:t>
            </a:r>
            <a:r>
              <a:rPr lang="en-US" dirty="0" smtClean="0">
                <a:latin typeface="NikoshBAN" panose="02000000000000000000" pitchFamily="2" charset="0"/>
                <a:cs typeface="NikoshBAN" panose="02000000000000000000" pitchFamily="2" charset="0"/>
              </a:rPr>
              <a:t>-</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রূপান্তর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প্রথমে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তারপর</a:t>
            </a:r>
            <a:r>
              <a:rPr lang="bn-IN"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চিহ্ন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এরপর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রূপান্তর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(bit)</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হবে</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হিসেবে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ব্যবহার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কয়টি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আছে</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 </a:t>
            </a:r>
            <a:r>
              <a:rPr lang="bn-IN" dirty="0" smtClean="0">
                <a:latin typeface="NikoshBAN" panose="02000000000000000000" pitchFamily="2" charset="0"/>
                <a:cs typeface="NikoshBAN" panose="02000000000000000000" pitchFamily="2" charset="0"/>
              </a:rPr>
              <a:t>পরে যোগ চিহ্ন।  অনুরূপভাবে, ২য়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গুণ চিহ্ন, সেই সংখ্যার বিট, বিটের </a:t>
            </a:r>
            <a:r>
              <a:rPr lang="en-US" dirty="0" err="1">
                <a:latin typeface="NikoshBAN" panose="02000000000000000000" pitchFamily="2" charset="0"/>
                <a:cs typeface="NikoshBAN" panose="02000000000000000000" pitchFamily="2" charset="0"/>
              </a:rPr>
              <a:t>পাওয়ার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হিসেবে</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২য়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ব্যবহার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কয়টি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আছে</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তত</a:t>
            </a:r>
            <a:r>
              <a:rPr lang="bn-IN" dirty="0" smtClean="0">
                <a:latin typeface="NikoshBAN" panose="02000000000000000000" pitchFamily="2" charset="0"/>
                <a:cs typeface="NikoshBAN" panose="02000000000000000000" pitchFamily="2" charset="0"/>
              </a:rPr>
              <a:t>, একই নিয়মে সব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ব্যবহার। </a:t>
            </a:r>
            <a:endParaRPr lang="en-US" dirty="0" smtClean="0">
              <a:latin typeface="NikoshBAN" panose="02000000000000000000" pitchFamily="2" charset="0"/>
              <a:cs typeface="NikoshBAN" panose="02000000000000000000" pitchFamily="2" charset="0"/>
            </a:endParaRPr>
          </a:p>
          <a:p>
            <a:pPr algn="just"/>
            <a:endParaRPr lang="en-US" dirty="0" smtClean="0">
              <a:latin typeface="NikoshBAN" panose="02000000000000000000" pitchFamily="2" charset="0"/>
              <a:cs typeface="NikoshBAN" panose="02000000000000000000" pitchFamily="2" charset="0"/>
            </a:endParaRPr>
          </a:p>
          <a:p>
            <a:pPr algn="just"/>
            <a:r>
              <a:rPr lang="en-US" dirty="0" err="1">
                <a:latin typeface="NikoshBAN" panose="02000000000000000000" pitchFamily="2" charset="0"/>
                <a:cs typeface="NikoshBAN" panose="02000000000000000000" pitchFamily="2" charset="0"/>
              </a:rPr>
              <a:t>অ</a:t>
            </a:r>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ক্ষেত্রে</a:t>
            </a:r>
            <a:r>
              <a:rPr lang="en-US" dirty="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১ম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-১, </a:t>
            </a:r>
            <a:r>
              <a:rPr lang="en-US" dirty="0" err="1" smtClean="0">
                <a:latin typeface="NikoshBAN" panose="02000000000000000000" pitchFamily="2" charset="0"/>
                <a:cs typeface="NikoshBAN" panose="02000000000000000000" pitchFamily="2" charset="0"/>
              </a:rPr>
              <a:t>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-২…</a:t>
            </a:r>
            <a:r>
              <a:rPr lang="en-US" dirty="0" err="1" smtClean="0">
                <a:latin typeface="NikoshBAN" panose="02000000000000000000" pitchFamily="2" charset="0"/>
                <a:cs typeface="NikoshBAN" panose="02000000000000000000" pitchFamily="2" charset="0"/>
              </a:rPr>
              <a:t>অনুরূপ</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1974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ppt_w</p:attrName>
                                        </p:attrNameLst>
                                      </p:cBhvr>
                                      <p:tavLst>
                                        <p:tav tm="0">
                                          <p:val>
                                            <p:strVal val="#ppt_w+.3"/>
                                          </p:val>
                                        </p:tav>
                                        <p:tav tm="100000">
                                          <p:val>
                                            <p:strVal val="#ppt_w"/>
                                          </p:val>
                                        </p:tav>
                                      </p:tavLst>
                                    </p:anim>
                                    <p:anim calcmode="lin" valueType="num">
                                      <p:cBhvr>
                                        <p:cTn id="25" dur="1000" fill="hold"/>
                                        <p:tgtEl>
                                          <p:spTgt spid="5"/>
                                        </p:tgtEl>
                                        <p:attrNameLst>
                                          <p:attrName>ppt_h</p:attrName>
                                        </p:attrNameLst>
                                      </p:cBhvr>
                                      <p:tavLst>
                                        <p:tav tm="0">
                                          <p:val>
                                            <p:strVal val="#ppt_h"/>
                                          </p:val>
                                        </p:tav>
                                        <p:tav tm="100000">
                                          <p:val>
                                            <p:strVal val="#ppt_h"/>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981075"/>
            <a:ext cx="4352925" cy="369332"/>
          </a:xfrm>
          <a:prstGeom prst="rect">
            <a:avLst/>
          </a:prstGeom>
          <a:solidFill>
            <a:schemeClr val="bg1">
              <a:lumMod val="85000"/>
            </a:schemeClr>
          </a:solidFill>
          <a:effectLst>
            <a:outerShdw blurRad="50800" dist="38100" dir="16200000" rotWithShape="0">
              <a:prstClr val="black">
                <a:alpha val="40000"/>
              </a:prstClr>
            </a:outerShdw>
          </a:effectLst>
          <a:scene3d>
            <a:camera prst="perspectiveAbove"/>
            <a:lightRig rig="threePt" dir="t"/>
          </a:scene3d>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smtClean="0">
                <a:latin typeface="NikoshBAN" panose="02000000000000000000" pitchFamily="2" charset="0"/>
                <a:cs typeface="NikoshBAN" panose="02000000000000000000" pitchFamily="2" charset="0"/>
              </a:rPr>
              <a:t>2।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127</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24</a:t>
            </a:r>
            <a:r>
              <a:rPr lang="bn-IN" dirty="0" smtClean="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8</a:t>
            </a:r>
            <a:r>
              <a:rPr lang="bn-IN" dirty="0" smtClean="0">
                <a:latin typeface="Times New Roman" panose="02020603050405020304" pitchFamily="18" charset="0"/>
                <a:cs typeface="Times New Roman" panose="02020603050405020304" pitchFamily="18"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অক্টাল</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এর </a:t>
            </a:r>
            <a:r>
              <a:rPr lang="bn-IN" dirty="0">
                <a:latin typeface="NikoshBAN" panose="02000000000000000000" pitchFamily="2" charset="0"/>
                <a:cs typeface="NikoshBAN" panose="02000000000000000000" pitchFamily="2" charset="0"/>
              </a:rPr>
              <a:t>সমতুল্য দশমিক মান বের কর</a:t>
            </a:r>
            <a:r>
              <a:rPr lang="bn-IN" dirty="0" smtClean="0">
                <a:latin typeface="NikoshBAN" panose="02000000000000000000" pitchFamily="2" charset="0"/>
                <a:cs typeface="NikoshBAN" panose="02000000000000000000" pitchFamily="2" charset="0"/>
              </a:rPr>
              <a:t>।</a:t>
            </a:r>
            <a:endParaRPr lang="en-US" dirty="0"/>
          </a:p>
        </p:txBody>
      </p:sp>
      <mc:AlternateContent xmlns:mc="http://schemas.openxmlformats.org/markup-compatibility/2006" xmlns:a14="http://schemas.microsoft.com/office/drawing/2010/main">
        <mc:Choice Requires="a14">
          <p:sp>
            <p:nvSpPr>
              <p:cNvPr id="6" name="TextBox 5"/>
              <p:cNvSpPr txBox="1"/>
              <p:nvPr/>
            </p:nvSpPr>
            <p:spPr>
              <a:xfrm>
                <a:off x="685800" y="1761112"/>
                <a:ext cx="5019675" cy="3095463"/>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127</a:t>
                </a:r>
                <a:r>
                  <a:rPr lang="bn-IN" dirty="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24 </a:t>
                </a:r>
                <a:endParaRPr lang="bn-IN" dirty="0" smtClean="0">
                  <a:latin typeface="Times New Roman" panose="02020603050405020304" pitchFamily="18" charset="0"/>
                  <a:cs typeface="Times New Roman" panose="02020603050405020304" pitchFamily="18" charset="0"/>
                </a:endParaRPr>
              </a:p>
              <a:p>
                <a:r>
                  <a:rPr lang="en-US" dirty="0" smtClean="0">
                    <a:latin typeface="Yu Gothic UI" panose="020B0500000000000000" pitchFamily="34" charset="-128"/>
                    <a:ea typeface="Yu Gothic UI" panose="020B0500000000000000" pitchFamily="34" charset="-128"/>
                    <a:cs typeface="Times New Roman" panose="02020603050405020304" pitchFamily="18" charset="0"/>
                  </a:rPr>
                  <a:t>⇒</a:t>
                </a:r>
                <a:r>
                  <a:rPr lang="bn-IN" dirty="0" smtClean="0">
                    <a:latin typeface="Times New Roman" panose="02020603050405020304" pitchFamily="18" charset="0"/>
                    <a:cs typeface="Times New Roman" panose="02020603050405020304" pitchFamily="18" charset="0"/>
                  </a:rPr>
                  <a:t> 1×</a:t>
                </a:r>
                <a:r>
                  <a:rPr lang="en-US" dirty="0" smtClean="0">
                    <a:latin typeface="Times New Roman" panose="02020603050405020304" pitchFamily="18" charset="0"/>
                    <a:cs typeface="Times New Roman" panose="02020603050405020304" pitchFamily="18" charset="0"/>
                  </a:rPr>
                  <a:t>8</a:t>
                </a:r>
                <a:r>
                  <a:rPr lang="en-US" baseline="30000" dirty="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8</a:t>
                </a:r>
                <a:r>
                  <a:rPr lang="en-US" baseline="30000" dirty="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7</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8</a:t>
                </a:r>
                <a:r>
                  <a:rPr lang="en-US" baseline="30000" dirty="0">
                    <a:latin typeface="Times New Roman" panose="02020603050405020304" pitchFamily="18" charset="0"/>
                    <a:cs typeface="Times New Roman" panose="02020603050405020304" pitchFamily="18" charset="0"/>
                  </a:rPr>
                  <a:t>0</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8</a:t>
                </a:r>
                <a:r>
                  <a:rPr lang="en-US" baseline="30000" dirty="0">
                    <a:latin typeface="Times New Roman" panose="02020603050405020304" pitchFamily="18" charset="0"/>
                    <a:cs typeface="Times New Roman" panose="02020603050405020304" pitchFamily="18" charset="0"/>
                  </a:rPr>
                  <a:t> -1</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4</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8</a:t>
                </a:r>
                <a:r>
                  <a:rPr lang="en-US" baseline="30000" dirty="0">
                    <a:latin typeface="Times New Roman" panose="02020603050405020304" pitchFamily="18" charset="0"/>
                    <a:cs typeface="Times New Roman" panose="02020603050405020304" pitchFamily="18" charset="0"/>
                  </a:rPr>
                  <a:t> </a:t>
                </a:r>
                <a:r>
                  <a:rPr lang="en-US" baseline="30000" dirty="0" smtClean="0">
                    <a:latin typeface="Times New Roman" panose="02020603050405020304" pitchFamily="18" charset="0"/>
                    <a:cs typeface="Times New Roman" panose="02020603050405020304" pitchFamily="18" charset="0"/>
                  </a:rPr>
                  <a:t>-2 </a:t>
                </a: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1×</a:t>
                </a:r>
                <a:r>
                  <a:rPr lang="en-US" dirty="0" smtClean="0">
                    <a:latin typeface="Times New Roman" panose="02020603050405020304" pitchFamily="18" charset="0"/>
                    <a:cs typeface="Times New Roman" panose="02020603050405020304" pitchFamily="18" charset="0"/>
                  </a:rPr>
                  <a:t>64)+(</a:t>
                </a:r>
                <a:r>
                  <a:rPr lang="en-US" dirty="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8</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7</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a:t>
                </a:r>
                <a14:m>
                  <m:oMath xmlns:m="http://schemas.openxmlformats.org/officeDocument/2006/math">
                    <m:f>
                      <m:fPr>
                        <m:ctrlPr>
                          <a:rPr lang="bn-IN" i="1">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8</m:t>
                        </m:r>
                      </m:den>
                    </m:f>
                    <m:r>
                      <m:rPr>
                        <m:nor/>
                      </m:rPr>
                      <a:rPr lang="bn-IN" dirty="0">
                        <a:latin typeface="Times New Roman" panose="02020603050405020304" pitchFamily="18" charset="0"/>
                        <a:cs typeface="Times New Roman" panose="02020603050405020304" pitchFamily="18" charset="0"/>
                      </a:rPr>
                      <m:t>+</m:t>
                    </m:r>
                    <m:f>
                      <m:fPr>
                        <m:ctrlPr>
                          <a:rPr lang="bn-IN" i="1" dirty="0">
                            <a:latin typeface="Cambria Math" panose="02040503050406030204" pitchFamily="18" charset="0"/>
                          </a:rPr>
                        </m:ctrlPr>
                      </m:fPr>
                      <m:num>
                        <m:r>
                          <a:rPr lang="en-US" b="0" i="1" dirty="0" smtClean="0">
                            <a:latin typeface="Cambria Math" panose="02040503050406030204" pitchFamily="18" charset="0"/>
                          </a:rPr>
                          <m:t>4</m:t>
                        </m:r>
                      </m:num>
                      <m:den>
                        <m:r>
                          <a:rPr lang="en-US" b="0" i="1" dirty="0" smtClean="0">
                            <a:latin typeface="Cambria Math" panose="02040503050406030204" pitchFamily="18" charset="0"/>
                          </a:rPr>
                          <m:t>8</m:t>
                        </m:r>
                        <m:r>
                          <a:rPr lang="en-US" i="1" baseline="30000" dirty="0">
                            <a:latin typeface="Cambria Math" panose="02040503050406030204" pitchFamily="18" charset="0"/>
                          </a:rPr>
                          <m:t>2</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64</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a:t>
                </a:r>
                <a:r>
                  <a:rPr lang="bn-IN"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7</a:t>
                </a:r>
                <a:r>
                  <a:rPr lang="bn-IN"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bn-IN"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8</m:t>
                        </m:r>
                      </m:den>
                    </m:f>
                    <m:r>
                      <m:rPr>
                        <m:nor/>
                      </m:rPr>
                      <a:rPr lang="bn-IN" dirty="0">
                        <a:latin typeface="Times New Roman" panose="020206030504050203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r>
                          <a:rPr lang="en-US" b="0" i="1" dirty="0" smtClean="0">
                            <a:latin typeface="Cambria Math" panose="02040503050406030204" pitchFamily="18" charset="0"/>
                            <a:cs typeface="Times New Roman" panose="02020603050405020304" pitchFamily="18" charset="0"/>
                          </a:rPr>
                          <m:t>4</m:t>
                        </m:r>
                      </m:num>
                      <m:den>
                        <m:r>
                          <a:rPr lang="en-US" b="0" i="1" dirty="0" smtClean="0">
                            <a:latin typeface="Cambria Math" panose="02040503050406030204" pitchFamily="18" charset="0"/>
                            <a:cs typeface="Times New Roman" panose="02020603050405020304" pitchFamily="18" charset="0"/>
                          </a:rPr>
                          <m:t>64</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87+0.25+0.0625</a:t>
                </a:r>
              </a:p>
              <a:p>
                <a:r>
                  <a:rPr lang="en-US" dirty="0" smtClean="0">
                    <a:latin typeface="Yu Gothic UI" panose="020B0500000000000000" pitchFamily="34" charset="-128"/>
                    <a:ea typeface="Yu Gothic UI" panose="020B0500000000000000" pitchFamily="34" charset="-128"/>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87.3125</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ea typeface="Yu Gothic UI" panose="020B0500000000000000" pitchFamily="34" charset="-128"/>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127.24</a:t>
                </a:r>
                <a:r>
                  <a:rPr lang="bn-IN" dirty="0" smtClean="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8</a:t>
                </a:r>
                <a:r>
                  <a:rPr lang="bn-IN"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(87.3125)</a:t>
                </a:r>
                <a:r>
                  <a:rPr lang="bn-IN" baseline="-25000" dirty="0" smtClean="0">
                    <a:latin typeface="Times New Roman" panose="02020603050405020304" pitchFamily="18" charset="0"/>
                    <a:cs typeface="Times New Roman" panose="02020603050405020304" pitchFamily="18" charset="0"/>
                  </a:rPr>
                  <a:t> </a:t>
                </a:r>
                <a:r>
                  <a:rPr lang="en-US" baseline="-25000" dirty="0" smtClean="0">
                    <a:latin typeface="Times New Roman" panose="02020603050405020304" pitchFamily="18" charset="0"/>
                    <a:cs typeface="Times New Roman" panose="02020603050405020304" pitchFamily="18" charset="0"/>
                  </a:rPr>
                  <a:t>10</a:t>
                </a:r>
                <a:r>
                  <a:rPr lang="en-US" dirty="0" smtClean="0">
                    <a:latin typeface="Times New Roman" panose="02020603050405020304" pitchFamily="18" charset="0"/>
                    <a:cs typeface="Times New Roman" panose="02020603050405020304" pitchFamily="18" charset="0"/>
                  </a:rPr>
                  <a:t>  Ans.</a:t>
                </a: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685800" y="1761112"/>
                <a:ext cx="5019675" cy="3095463"/>
              </a:xfrm>
              <a:prstGeom prst="rect">
                <a:avLst/>
              </a:prstGeom>
              <a:blipFill rotWithShape="0">
                <a:blip r:embed="rId2"/>
                <a:stretch>
                  <a:fillRect/>
                </a:stretch>
              </a:blipFill>
              <a:ln>
                <a:noFill/>
              </a:ln>
              <a:effectLst>
                <a:outerShdw blurRad="107950" dist="12700" dir="5400000" algn="ctr">
                  <a:srgbClr val="000000"/>
                </a:outerShdw>
              </a:effectLst>
            </p:spPr>
            <p:txBody>
              <a:bodyPr/>
              <a:lstStyle/>
              <a:p>
                <a:r>
                  <a:rPr lang="en-US">
                    <a:noFill/>
                  </a:rPr>
                  <a:t> </a:t>
                </a:r>
              </a:p>
            </p:txBody>
          </p:sp>
        </mc:Fallback>
      </mc:AlternateContent>
      <p:sp>
        <p:nvSpPr>
          <p:cNvPr id="4" name="TextBox 3"/>
          <p:cNvSpPr txBox="1"/>
          <p:nvPr/>
        </p:nvSpPr>
        <p:spPr>
          <a:xfrm>
            <a:off x="6076950" y="835462"/>
            <a:ext cx="5886450" cy="4247317"/>
          </a:xfrm>
          <a:prstGeom prst="rect">
            <a:avLst/>
          </a:prstGeom>
          <a:solidFill>
            <a:schemeClr val="accent6">
              <a:lumMod val="60000"/>
              <a:lumOff val="40000"/>
            </a:schemeClr>
          </a:solidFill>
          <a:ln w="38100">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dirty="0">
                <a:latin typeface="NikoshBAN" panose="02000000000000000000" pitchFamily="2" charset="0"/>
                <a:cs typeface="NikoshBAN" panose="02000000000000000000" pitchFamily="2" charset="0"/>
              </a:rPr>
              <a:t>অ</a:t>
            </a:r>
            <a:r>
              <a:rPr lang="bn-IN" dirty="0">
                <a:latin typeface="NikoshBAN" panose="02000000000000000000" pitchFamily="2" charset="0"/>
                <a:cs typeface="NikoshBAN" panose="02000000000000000000" pitchFamily="2" charset="0"/>
              </a:rPr>
              <a:t>ঙ্ক</a:t>
            </a:r>
            <a:r>
              <a:rPr lang="en-US" dirty="0" err="1">
                <a:latin typeface="NikoshBAN" panose="02000000000000000000" pitchFamily="2" charset="0"/>
                <a:cs typeface="NikoshBAN" panose="02000000000000000000" pitchFamily="2" charset="0"/>
              </a:rPr>
              <a:t>টি</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a:t>
            </a:r>
            <a:r>
              <a:rPr lang="en-US" dirty="0" smtClean="0">
                <a:latin typeface="NikoshBAN" panose="02000000000000000000" pitchFamily="2" charset="0"/>
                <a:cs typeface="NikoshBAN" panose="02000000000000000000" pitchFamily="2" charset="0"/>
              </a:rPr>
              <a:t>-</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রূপান্তর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প্রথমে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নিতে</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চিহ্ন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এরপর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রূপান্তর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(bit)</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হবে</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হিসেবে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ব্যবহার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কয়টি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আছে</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 </a:t>
            </a:r>
            <a:r>
              <a:rPr lang="bn-IN" dirty="0">
                <a:latin typeface="NikoshBAN" panose="02000000000000000000" pitchFamily="2" charset="0"/>
                <a:cs typeface="NikoshBAN" panose="02000000000000000000" pitchFamily="2" charset="0"/>
              </a:rPr>
              <a:t>পরে যোগ চিহ্ন।  অনুরূপভাবে, ২য়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a:t>
            </a:r>
            <a:r>
              <a:rPr lang="bn-IN" dirty="0">
                <a:latin typeface="NikoshBAN" panose="02000000000000000000" pitchFamily="2" charset="0"/>
                <a:cs typeface="NikoshBAN" panose="02000000000000000000" pitchFamily="2" charset="0"/>
              </a:rPr>
              <a:t>গুণ চিহ্ন, সেই সংখ্যার বিট, বিটের </a:t>
            </a:r>
            <a:r>
              <a:rPr lang="en-US" dirty="0" err="1">
                <a:latin typeface="NikoshBAN" panose="02000000000000000000" pitchFamily="2" charset="0"/>
                <a:cs typeface="NikoshBAN" panose="02000000000000000000" pitchFamily="2" charset="0"/>
              </a:rPr>
              <a:t>পাওয়ার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হিসেবে</a:t>
            </a:r>
            <a:r>
              <a:rPr lang="en-US" dirty="0">
                <a:latin typeface="NikoshBAN" panose="02000000000000000000" pitchFamily="2" charset="0"/>
                <a:cs typeface="NikoshBAN" panose="02000000000000000000" pitchFamily="2" charset="0"/>
              </a:rPr>
              <a:t> </a:t>
            </a:r>
            <a:r>
              <a:rPr lang="bn-IN" dirty="0">
                <a:latin typeface="NikoshBAN" panose="02000000000000000000" pitchFamily="2" charset="0"/>
                <a:cs typeface="NikoshBAN" panose="02000000000000000000" pitchFamily="2" charset="0"/>
              </a:rPr>
              <a:t>২য়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ব্যবহার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কয়টি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আছে</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তত</a:t>
            </a:r>
            <a:r>
              <a:rPr lang="bn-IN" dirty="0">
                <a:latin typeface="NikoshBAN" panose="02000000000000000000" pitchFamily="2" charset="0"/>
                <a:cs typeface="NikoshBAN" panose="02000000000000000000" pitchFamily="2" charset="0"/>
              </a:rPr>
              <a:t>, একই নিয়মে সব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a:t>
            </a:r>
            <a:r>
              <a:rPr lang="bn-IN" dirty="0">
                <a:latin typeface="NikoshBAN" panose="02000000000000000000" pitchFamily="2" charset="0"/>
                <a:cs typeface="NikoshBAN" panose="02000000000000000000" pitchFamily="2" charset="0"/>
              </a:rPr>
              <a:t>ব্যবহার। </a:t>
            </a:r>
            <a:endParaRPr lang="en-US" dirty="0">
              <a:latin typeface="NikoshBAN" panose="02000000000000000000" pitchFamily="2" charset="0"/>
              <a:cs typeface="NikoshBAN" panose="02000000000000000000" pitchFamily="2" charset="0"/>
            </a:endParaRP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অপূর্ণ</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ক্ষেত্রে</a:t>
            </a:r>
            <a:r>
              <a:rPr lang="en-US" dirty="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১ম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-১, </a:t>
            </a:r>
            <a:r>
              <a:rPr lang="en-US" dirty="0" err="1" smtClean="0">
                <a:latin typeface="NikoshBAN" panose="02000000000000000000" pitchFamily="2" charset="0"/>
                <a:cs typeface="NikoshBAN" panose="02000000000000000000" pitchFamily="2" charset="0"/>
              </a:rPr>
              <a:t>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-২…</a:t>
            </a:r>
            <a:r>
              <a:rPr lang="en-US" dirty="0" err="1" smtClean="0">
                <a:latin typeface="NikoshBAN" panose="02000000000000000000" pitchFamily="2" charset="0"/>
                <a:cs typeface="NikoshBAN" panose="02000000000000000000" pitchFamily="2" charset="0"/>
              </a:rPr>
              <a:t>অনুরূপ</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86764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2950" y="1130142"/>
            <a:ext cx="5019675" cy="369332"/>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r>
              <a:rPr lang="en-US" dirty="0">
                <a:latin typeface="Times New Roman" panose="02020603050405020304" pitchFamily="18" charset="0"/>
                <a:cs typeface="Times New Roman" panose="02020603050405020304" pitchFamily="18" charset="0"/>
              </a:rPr>
              <a:t> </a:t>
            </a:r>
            <a:r>
              <a:rPr lang="en-US" dirty="0">
                <a:latin typeface="NikoshBAN" panose="02000000000000000000" pitchFamily="2" charset="0"/>
                <a:cs typeface="NikoshBAN" panose="02000000000000000000" pitchFamily="2" charset="0"/>
              </a:rPr>
              <a:t>3</a:t>
            </a:r>
            <a:r>
              <a:rPr lang="en-US" dirty="0" smtClean="0">
                <a:latin typeface="NikoshBAN" panose="02000000000000000000" pitchFamily="2" charset="0"/>
                <a:cs typeface="NikoshBAN" panose="02000000000000000000" pitchFamily="2" charset="0"/>
              </a:rPr>
              <a:t>। </a:t>
            </a:r>
            <a:r>
              <a:rPr lang="bn-I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2D</a:t>
            </a:r>
            <a:r>
              <a:rPr lang="bn-IN" dirty="0" smtClean="0">
                <a:latin typeface="Times New Roman" panose="02020603050405020304" pitchFamily="18" charset="0"/>
                <a:cs typeface="Times New Roman" panose="02020603050405020304" pitchFamily="18" charset="0"/>
              </a:rPr>
              <a:t>.</a:t>
            </a:r>
            <a:r>
              <a:rPr lang="en-US" dirty="0" err="1" smtClean="0">
                <a:latin typeface="Times New Roman" panose="02020603050405020304" pitchFamily="18" charset="0"/>
                <a:cs typeface="Times New Roman" panose="02020603050405020304" pitchFamily="18" charset="0"/>
              </a:rPr>
              <a:t>3F</a:t>
            </a:r>
            <a:r>
              <a:rPr lang="bn-IN" dirty="0" smtClean="0">
                <a:latin typeface="Times New Roman" panose="02020603050405020304" pitchFamily="18" charset="0"/>
                <a:cs typeface="Times New Roman" panose="02020603050405020304" pitchFamily="18" charset="0"/>
              </a:rPr>
              <a:t>)</a:t>
            </a:r>
            <a:r>
              <a:rPr lang="en-US" baseline="-25000" dirty="0" smtClean="0">
                <a:latin typeface="Times New Roman" panose="02020603050405020304" pitchFamily="18" charset="0"/>
                <a:cs typeface="Times New Roman" panose="02020603050405020304" pitchFamily="18" charset="0"/>
              </a:rPr>
              <a:t>16</a:t>
            </a:r>
            <a:r>
              <a:rPr lang="bn-IN" dirty="0" smtClean="0">
                <a:latin typeface="Times New Roman" panose="02020603050405020304" pitchFamily="18" charset="0"/>
                <a:cs typeface="Times New Roman" panose="02020603050405020304" pitchFamily="18"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হেক্সাডেসিমেল</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এর </a:t>
            </a:r>
            <a:r>
              <a:rPr lang="bn-IN" dirty="0">
                <a:latin typeface="NikoshBAN" panose="02000000000000000000" pitchFamily="2" charset="0"/>
                <a:cs typeface="NikoshBAN" panose="02000000000000000000" pitchFamily="2" charset="0"/>
              </a:rPr>
              <a:t>সমতুল্য দশমিক মান বের কর</a:t>
            </a:r>
            <a:r>
              <a:rPr lang="bn-IN" dirty="0" smtClean="0">
                <a:latin typeface="NikoshBAN" panose="02000000000000000000" pitchFamily="2" charset="0"/>
                <a:cs typeface="NikoshBAN" panose="02000000000000000000" pitchFamily="2" charset="0"/>
              </a:rPr>
              <a:t>।</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742950" y="2031222"/>
                <a:ext cx="5019675" cy="2584490"/>
              </a:xfrm>
              <a:prstGeom prst="rect">
                <a:avLst/>
              </a:prstGeom>
              <a:solidFill>
                <a:schemeClr val="accent6">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2D</a:t>
                </a:r>
                <a:r>
                  <a:rPr lang="bn-IN"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3F</a:t>
                </a:r>
                <a:endParaRPr lang="en-US" dirty="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a:t>
                </a:r>
                <a:r>
                  <a:rPr lang="en-US" baseline="30000" dirty="0">
                    <a:latin typeface="Times New Roman" panose="02020603050405020304" pitchFamily="18" charset="0"/>
                    <a:cs typeface="Times New Roman" panose="02020603050405020304" pitchFamily="18" charset="0"/>
                  </a:rPr>
                  <a:t>1</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D</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a:t>
                </a:r>
                <a:r>
                  <a:rPr lang="en-US" baseline="30000" dirty="0">
                    <a:latin typeface="Times New Roman" panose="02020603050405020304" pitchFamily="18" charset="0"/>
                    <a:cs typeface="Times New Roman" panose="02020603050405020304" pitchFamily="18" charset="0"/>
                  </a:rPr>
                  <a:t>0</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3</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a:t>
                </a:r>
                <a:r>
                  <a:rPr lang="en-US" baseline="30000" dirty="0" smtClean="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1</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F</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a:t>
                </a:r>
                <a:r>
                  <a:rPr lang="en-US" baseline="30000" dirty="0" smtClean="0">
                    <a:latin typeface="Times New Roman" panose="02020603050405020304" pitchFamily="18" charset="0"/>
                    <a:cs typeface="Times New Roman" panose="02020603050405020304" pitchFamily="18" charset="0"/>
                  </a:rPr>
                  <a:t>-</a:t>
                </a:r>
                <a:r>
                  <a:rPr lang="en-US" baseline="30000" dirty="0">
                    <a:latin typeface="Times New Roman" panose="02020603050405020304" pitchFamily="18" charset="0"/>
                    <a:cs typeface="Times New Roman" panose="02020603050405020304" pitchFamily="18" charset="0"/>
                  </a:rPr>
                  <a:t>2</a:t>
                </a:r>
                <a:r>
                  <a:rPr lang="en-US" baseline="30000" dirty="0" smtClean="0">
                    <a:latin typeface="Times New Roman" panose="02020603050405020304" pitchFamily="18" charset="0"/>
                    <a:cs typeface="Times New Roman" panose="02020603050405020304" pitchFamily="18" charset="0"/>
                  </a:rPr>
                  <a:t>  </a:t>
                </a: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2</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16)+(13</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a:t>
                </a:r>
                <a14:m>
                  <m:oMath xmlns:m="http://schemas.openxmlformats.org/officeDocument/2006/math">
                    <m:f>
                      <m:fPr>
                        <m:ctrlPr>
                          <a:rPr lang="bn-IN" i="1">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r>
                      <m:rPr>
                        <m:nor/>
                      </m:rPr>
                      <a:rPr lang="bn-IN" dirty="0">
                        <a:latin typeface="Times New Roman" panose="02020603050405020304" pitchFamily="18" charset="0"/>
                        <a:cs typeface="Times New Roman" panose="02020603050405020304" pitchFamily="18" charset="0"/>
                      </a:rPr>
                      <m:t>+</m:t>
                    </m:r>
                    <m:f>
                      <m:fPr>
                        <m:ctrlPr>
                          <a:rPr lang="bn-IN" i="1" dirty="0">
                            <a:latin typeface="Cambria Math" panose="02040503050406030204" pitchFamily="18" charset="0"/>
                          </a:rPr>
                        </m:ctrlPr>
                      </m:fPr>
                      <m:num>
                        <m:r>
                          <a:rPr lang="en-US" b="0" i="1" dirty="0" smtClean="0">
                            <a:latin typeface="Cambria Math" panose="02040503050406030204" pitchFamily="18" charset="0"/>
                          </a:rPr>
                          <m:t>15</m:t>
                        </m:r>
                      </m:num>
                      <m:den>
                        <m:r>
                          <a:rPr lang="en-US" b="0" i="1" dirty="0" smtClean="0">
                            <a:latin typeface="Cambria Math" panose="02040503050406030204" pitchFamily="18" charset="0"/>
                          </a:rPr>
                          <m:t>(</m:t>
                        </m:r>
                        <m:r>
                          <a:rPr lang="en-US" b="0" i="1" dirty="0" smtClean="0">
                            <a:latin typeface="Cambria Math" panose="02040503050406030204" pitchFamily="18" charset="0"/>
                          </a:rPr>
                          <m:t>16</m:t>
                        </m:r>
                        <m:r>
                          <a:rPr lang="en-US" b="0" i="1" dirty="0" smtClean="0">
                            <a:latin typeface="Cambria Math" panose="02040503050406030204" pitchFamily="18" charset="0"/>
                          </a:rPr>
                          <m:t>)</m:t>
                        </m:r>
                        <m:r>
                          <a:rPr lang="en-US" i="1" baseline="30000" dirty="0">
                            <a:latin typeface="Cambria Math" panose="02040503050406030204" pitchFamily="18" charset="0"/>
                          </a:rPr>
                          <m:t>2</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32</a:t>
                </a:r>
                <a:r>
                  <a:rPr lang="en-US" baseline="30000" dirty="0" smtClean="0">
                    <a:latin typeface="Times New Roman" panose="02020603050405020304" pitchFamily="18" charset="0"/>
                    <a:cs typeface="Times New Roman" panose="02020603050405020304" pitchFamily="18" charset="0"/>
                  </a:rPr>
                  <a:t> </a:t>
                </a:r>
                <a:r>
                  <a:rPr lang="bn-IN"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13</a:t>
                </a:r>
                <a:r>
                  <a:rPr lang="bn-IN" dirty="0" smtClean="0">
                    <a:latin typeface="Times New Roman" panose="02020603050405020304" pitchFamily="18" charset="0"/>
                    <a:cs typeface="Times New Roman" panose="02020603050405020304" pitchFamily="18" charset="0"/>
                  </a:rPr>
                  <a:t>+</a:t>
                </a:r>
                <a14:m>
                  <m:oMath xmlns:m="http://schemas.openxmlformats.org/officeDocument/2006/math">
                    <m:f>
                      <m:fPr>
                        <m:ctrlPr>
                          <a:rPr lang="bn-IN" i="1" smtClean="0">
                            <a:latin typeface="Cambria Math" panose="02040503050406030204" pitchFamily="18" charset="0"/>
                          </a:rPr>
                        </m:ctrlPr>
                      </m:fPr>
                      <m:num>
                        <m:r>
                          <a:rPr lang="en-US" b="0" i="1" smtClean="0">
                            <a:latin typeface="Cambria Math" panose="02040503050406030204" pitchFamily="18" charset="0"/>
                          </a:rPr>
                          <m:t>3</m:t>
                        </m:r>
                      </m:num>
                      <m:den>
                        <m:r>
                          <a:rPr lang="en-US" b="0" i="1" smtClean="0">
                            <a:latin typeface="Cambria Math" panose="02040503050406030204" pitchFamily="18" charset="0"/>
                          </a:rPr>
                          <m:t>16</m:t>
                        </m:r>
                      </m:den>
                    </m:f>
                    <m:r>
                      <m:rPr>
                        <m:nor/>
                      </m:rPr>
                      <a:rPr lang="bn-IN" dirty="0">
                        <a:latin typeface="Times New Roman" panose="02020603050405020304" pitchFamily="18" charset="0"/>
                        <a:cs typeface="Times New Roman" panose="02020603050405020304" pitchFamily="18" charset="0"/>
                      </a:rPr>
                      <m:t>+</m:t>
                    </m:r>
                    <m:f>
                      <m:fPr>
                        <m:ctrlPr>
                          <a:rPr lang="en-US" i="1" dirty="0">
                            <a:latin typeface="Cambria Math" panose="02040503050406030204" pitchFamily="18" charset="0"/>
                            <a:cs typeface="Times New Roman" panose="02020603050405020304" pitchFamily="18" charset="0"/>
                          </a:rPr>
                        </m:ctrlPr>
                      </m:fPr>
                      <m:num>
                        <m:r>
                          <a:rPr lang="en-US" i="1" dirty="0">
                            <a:latin typeface="Cambria Math" panose="02040503050406030204" pitchFamily="18" charset="0"/>
                            <a:cs typeface="Times New Roman" panose="02020603050405020304" pitchFamily="18" charset="0"/>
                          </a:rPr>
                          <m:t>1</m:t>
                        </m:r>
                        <m:r>
                          <a:rPr lang="en-US" b="0" i="1" dirty="0" smtClean="0">
                            <a:latin typeface="Cambria Math" panose="02040503050406030204" pitchFamily="18" charset="0"/>
                            <a:cs typeface="Times New Roman" panose="02020603050405020304" pitchFamily="18" charset="0"/>
                          </a:rPr>
                          <m:t>5</m:t>
                        </m:r>
                      </m:num>
                      <m:den>
                        <m:r>
                          <a:rPr lang="en-US" b="0" i="1" dirty="0" smtClean="0">
                            <a:latin typeface="Cambria Math" panose="02040503050406030204" pitchFamily="18" charset="0"/>
                            <a:cs typeface="Times New Roman" panose="02020603050405020304" pitchFamily="18" charset="0"/>
                          </a:rPr>
                          <m:t>256</m:t>
                        </m:r>
                      </m:den>
                    </m:f>
                  </m:oMath>
                </a14:m>
                <a:endParaRPr lang="en-US" dirty="0" smtClean="0">
                  <a:latin typeface="Times New Roman" panose="02020603050405020304" pitchFamily="18" charset="0"/>
                  <a:cs typeface="Times New Roman" panose="02020603050405020304" pitchFamily="18" charset="0"/>
                </a:endParaRPr>
              </a:p>
              <a:p>
                <a:r>
                  <a:rPr lang="en-US" dirty="0">
                    <a:latin typeface="Yu Gothic UI" panose="020B0500000000000000" pitchFamily="34" charset="-128"/>
                    <a:ea typeface="Yu Gothic UI" panose="020B0500000000000000" pitchFamily="34" charset="-128"/>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45+0.1875+0.05859375</a:t>
                </a:r>
              </a:p>
              <a:p>
                <a:r>
                  <a:rPr lang="en-US" dirty="0" smtClean="0">
                    <a:latin typeface="Yu Gothic UI" panose="020B0500000000000000" pitchFamily="34" charset="-128"/>
                    <a:ea typeface="Yu Gothic UI" panose="020B0500000000000000" pitchFamily="34" charset="-128"/>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45.24609375</a:t>
                </a: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ea typeface="Yu Gothic UI" panose="020B0500000000000000" pitchFamily="34" charset="-128"/>
                    <a:cs typeface="Times New Roman" panose="02020603050405020304" pitchFamily="18" charset="0"/>
                  </a:rPr>
                  <a:t>∴ </a:t>
                </a:r>
                <a:r>
                  <a:rPr lang="bn-IN"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2D</a:t>
                </a:r>
                <a:r>
                  <a:rPr lang="bn-IN"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3F</a:t>
                </a:r>
                <a:r>
                  <a:rPr lang="bn-IN" dirty="0">
                    <a:latin typeface="Times New Roman" panose="02020603050405020304" pitchFamily="18" charset="0"/>
                    <a:cs typeface="Times New Roman" panose="02020603050405020304" pitchFamily="18" charset="0"/>
                  </a:rPr>
                  <a:t>)</a:t>
                </a:r>
                <a:r>
                  <a:rPr lang="en-US" baseline="-25000" dirty="0">
                    <a:latin typeface="Times New Roman" panose="02020603050405020304" pitchFamily="18" charset="0"/>
                    <a:cs typeface="Times New Roman" panose="02020603050405020304" pitchFamily="18" charset="0"/>
                  </a:rPr>
                  <a:t>16</a:t>
                </a:r>
                <a:r>
                  <a:rPr lang="bn-IN"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(45.24609375)</a:t>
                </a:r>
                <a:r>
                  <a:rPr lang="bn-IN" baseline="-25000" dirty="0" smtClean="0">
                    <a:latin typeface="Times New Roman" panose="02020603050405020304" pitchFamily="18" charset="0"/>
                    <a:cs typeface="Times New Roman" panose="02020603050405020304" pitchFamily="18" charset="0"/>
                  </a:rPr>
                  <a:t> </a:t>
                </a:r>
                <a:r>
                  <a:rPr lang="en-US" baseline="-25000" dirty="0" smtClean="0">
                    <a:latin typeface="Times New Roman" panose="02020603050405020304" pitchFamily="18" charset="0"/>
                    <a:cs typeface="Times New Roman" panose="02020603050405020304" pitchFamily="18" charset="0"/>
                  </a:rPr>
                  <a:t>10</a:t>
                </a:r>
                <a:r>
                  <a:rPr lang="en-US" dirty="0" smtClean="0">
                    <a:latin typeface="Times New Roman" panose="02020603050405020304" pitchFamily="18" charset="0"/>
                    <a:cs typeface="Times New Roman" panose="02020603050405020304" pitchFamily="18" charset="0"/>
                  </a:rPr>
                  <a:t>  Ans.</a:t>
                </a:r>
                <a:endParaRPr lang="en-US" dirty="0">
                  <a:latin typeface="Times New Roman" panose="02020603050405020304" pitchFamily="18" charset="0"/>
                  <a:cs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742950" y="2031222"/>
                <a:ext cx="5019675" cy="2584490"/>
              </a:xfrm>
              <a:prstGeom prst="rect">
                <a:avLst/>
              </a:prstGeom>
              <a:blipFill rotWithShape="0">
                <a:blip r:embed="rId2"/>
                <a:stretch>
                  <a:fillRect/>
                </a:stretch>
              </a:blipFill>
              <a:ln>
                <a:noFill/>
              </a:ln>
              <a:effectLst>
                <a:outerShdw blurRad="44450" dist="27940" dir="5400000" algn="ctr">
                  <a:srgbClr val="000000">
                    <a:alpha val="32000"/>
                  </a:srgbClr>
                </a:outerShdw>
              </a:effectLst>
            </p:spPr>
            <p:txBody>
              <a:bodyPr/>
              <a:lstStyle/>
              <a:p>
                <a:r>
                  <a:rPr lang="en-US">
                    <a:noFill/>
                  </a:rPr>
                  <a:t> </a:t>
                </a:r>
              </a:p>
            </p:txBody>
          </p:sp>
        </mc:Fallback>
      </mc:AlternateContent>
      <p:sp>
        <p:nvSpPr>
          <p:cNvPr id="4" name="TextBox 3"/>
          <p:cNvSpPr txBox="1"/>
          <p:nvPr/>
        </p:nvSpPr>
        <p:spPr>
          <a:xfrm>
            <a:off x="6057900" y="708073"/>
            <a:ext cx="6029325" cy="4247317"/>
          </a:xfrm>
          <a:prstGeom prst="rect">
            <a:avLst/>
          </a:prstGeom>
          <a:solidFill>
            <a:schemeClr val="accent6">
              <a:lumMod val="20000"/>
              <a:lumOff val="80000"/>
            </a:schemeClr>
          </a:solidFill>
          <a:ln w="38100">
            <a:noFill/>
          </a:ln>
          <a:effectLst>
            <a:glow rad="228600">
              <a:schemeClr val="accent6">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just"/>
            <a:r>
              <a:rPr lang="en-US" dirty="0" smtClean="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err="1" smtClean="0">
                <a:latin typeface="NikoshBAN" panose="02000000000000000000" pitchFamily="2" charset="0"/>
                <a:cs typeface="NikoshBAN" panose="02000000000000000000" pitchFamily="2" charset="0"/>
              </a:rPr>
              <a:t>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a:t>
            </a:r>
            <a:r>
              <a:rPr lang="en-US" dirty="0" smtClean="0">
                <a:latin typeface="NikoshBAN" panose="02000000000000000000" pitchFamily="2" charset="0"/>
                <a:cs typeface="NikoshBAN" panose="02000000000000000000" pitchFamily="2" charset="0"/>
              </a:rPr>
              <a:t>-</a:t>
            </a:r>
            <a:r>
              <a:rPr lang="bn-IN" dirty="0" smtClean="0">
                <a:latin typeface="NikoshBAN" panose="02000000000000000000" pitchFamily="2" charset="0"/>
                <a:cs typeface="NikoshBAN" panose="02000000000000000000" pitchFamily="2" charset="0"/>
              </a:rPr>
              <a:t> </a:t>
            </a:r>
            <a:endParaRPr lang="en-US" dirty="0" smtClean="0">
              <a:latin typeface="NikoshBAN" panose="02000000000000000000" pitchFamily="2" charset="0"/>
              <a:cs typeface="NikoshBAN" panose="02000000000000000000" pitchFamily="2" charset="0"/>
            </a:endParaRP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রূপান্তর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প্রথমে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তারপর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সূত্রের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গুণ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চিহ্ন</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এরপর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দশমিকে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রূপান্তর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a:t>
            </a:r>
            <a:r>
              <a:rPr lang="en-US" dirty="0" smtClean="0">
                <a:latin typeface="NikoshBAN" panose="02000000000000000000" pitchFamily="2" charset="0"/>
                <a:cs typeface="NikoshBAN" panose="02000000000000000000" pitchFamily="2" charset="0"/>
              </a:rPr>
              <a:t> </a:t>
            </a:r>
            <a:r>
              <a:rPr lang="en-US" dirty="0" smtClean="0">
                <a:latin typeface="Times New Roman" panose="02020603050405020304" pitchFamily="18" charset="0"/>
                <a:cs typeface="Times New Roman" panose="02020603050405020304" pitchFamily="18" charset="0"/>
              </a:rPr>
              <a:t>(bit)</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নিতে</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হবে</a:t>
            </a:r>
            <a:r>
              <a:rPr lang="en-US" dirty="0">
                <a:latin typeface="NikoshBAN" panose="02000000000000000000" pitchFamily="2" charset="0"/>
                <a:cs typeface="NikoshBAN" panose="02000000000000000000" pitchFamily="2" charset="0"/>
              </a:rPr>
              <a:t> </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হিসেবে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অংক</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ব্যবহার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কয়টি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আছে</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তত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 </a:t>
            </a:r>
            <a:r>
              <a:rPr lang="bn-IN" dirty="0">
                <a:latin typeface="NikoshBAN" panose="02000000000000000000" pitchFamily="2" charset="0"/>
                <a:cs typeface="NikoshBAN" panose="02000000000000000000" pitchFamily="2" charset="0"/>
              </a:rPr>
              <a:t>পরে যোগ চিহ্ন।  অনুরূপভাবে, ২য়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a:t>
            </a:r>
            <a:r>
              <a:rPr lang="bn-IN" dirty="0">
                <a:latin typeface="NikoshBAN" panose="02000000000000000000" pitchFamily="2" charset="0"/>
                <a:cs typeface="NikoshBAN" panose="02000000000000000000" pitchFamily="2" charset="0"/>
              </a:rPr>
              <a:t>গুণ চিহ্ন, সেই সংখ্যার বিট, বিটের </a:t>
            </a:r>
            <a:r>
              <a:rPr lang="en-US" dirty="0" err="1">
                <a:latin typeface="NikoshBAN" panose="02000000000000000000" pitchFamily="2" charset="0"/>
                <a:cs typeface="NikoshBAN" panose="02000000000000000000" pitchFamily="2" charset="0"/>
              </a:rPr>
              <a:t>পাওয়ার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হিসেবে</a:t>
            </a:r>
            <a:r>
              <a:rPr lang="en-US" dirty="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২য়</a:t>
            </a:r>
            <a:r>
              <a:rPr lang="en-US" dirty="0">
                <a:latin typeface="NikoshBAN" panose="02000000000000000000" pitchFamily="2" charset="0"/>
                <a:cs typeface="NikoshBAN" panose="02000000000000000000" pitchFamily="2" charset="0"/>
              </a:rPr>
              <a:t> অ</a:t>
            </a:r>
            <a:r>
              <a:rPr lang="bn-IN" dirty="0" smtClean="0">
                <a:latin typeface="NikoshBAN" panose="02000000000000000000" pitchFamily="2" charset="0"/>
                <a:cs typeface="NikoshBAN" panose="02000000000000000000" pitchFamily="2" charset="0"/>
              </a:rPr>
              <a:t>ঙ্ক</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ব্যবহার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করার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কয়টি</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আছে</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তত</a:t>
            </a:r>
            <a:r>
              <a:rPr lang="bn-IN" dirty="0">
                <a:latin typeface="NikoshBAN" panose="02000000000000000000" pitchFamily="2" charset="0"/>
                <a:cs typeface="NikoshBAN" panose="02000000000000000000" pitchFamily="2" charset="0"/>
              </a:rPr>
              <a:t>, একই নিয়মে সব </a:t>
            </a:r>
            <a:r>
              <a:rPr lang="en-US" dirty="0">
                <a:latin typeface="NikoshBAN" panose="02000000000000000000" pitchFamily="2" charset="0"/>
                <a:cs typeface="NikoshBAN" panose="02000000000000000000" pitchFamily="2" charset="0"/>
              </a:rPr>
              <a:t>অ</a:t>
            </a:r>
            <a:r>
              <a:rPr lang="bn-IN" dirty="0" smtClean="0">
                <a:latin typeface="NikoshBAN" panose="02000000000000000000" pitchFamily="2" charset="0"/>
                <a:cs typeface="NikoshBAN" panose="02000000000000000000" pitchFamily="2" charset="0"/>
              </a:rPr>
              <a:t>ঙ্ক </a:t>
            </a:r>
            <a:r>
              <a:rPr lang="bn-IN" dirty="0">
                <a:latin typeface="NikoshBAN" panose="02000000000000000000" pitchFamily="2" charset="0"/>
                <a:cs typeface="NikoshBAN" panose="02000000000000000000" pitchFamily="2" charset="0"/>
              </a:rPr>
              <a:t>ব্যবহার। </a:t>
            </a:r>
            <a:endParaRPr lang="en-US" dirty="0">
              <a:latin typeface="NikoshBAN" panose="02000000000000000000" pitchFamily="2" charset="0"/>
              <a:cs typeface="NikoshBAN" panose="02000000000000000000" pitchFamily="2" charset="0"/>
            </a:endParaRP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অপূর্ণ</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ক্ষেত্রে</a:t>
            </a:r>
            <a:r>
              <a:rPr lang="en-US" dirty="0">
                <a:latin typeface="NikoshBAN" panose="02000000000000000000" pitchFamily="2" charset="0"/>
                <a:cs typeface="NikoshBAN" panose="02000000000000000000" pitchFamily="2" charset="0"/>
              </a:rPr>
              <a:t>-</a:t>
            </a:r>
            <a:r>
              <a:rPr lang="en-US" dirty="0" smtClean="0">
                <a:latin typeface="NikoshBAN" panose="02000000000000000000" pitchFamily="2" charset="0"/>
                <a:cs typeface="NikoshBAN" panose="02000000000000000000" pitchFamily="2" charset="0"/>
              </a:rPr>
              <a:t>---- </a:t>
            </a:r>
          </a:p>
          <a:p>
            <a:pPr algn="just"/>
            <a:endParaRPr lang="en-US" dirty="0" smtClean="0">
              <a:latin typeface="NikoshBAN" panose="02000000000000000000" pitchFamily="2" charset="0"/>
              <a:cs typeface="NikoshBAN" panose="02000000000000000000" pitchFamily="2" charset="0"/>
            </a:endParaRPr>
          </a:p>
          <a:p>
            <a:pPr algn="just"/>
            <a:r>
              <a:rPr lang="en-US" dirty="0" err="1" smtClean="0">
                <a:latin typeface="NikoshBAN" panose="02000000000000000000" pitchFamily="2" charset="0"/>
                <a:cs typeface="NikoshBAN" panose="02000000000000000000" pitchFamily="2" charset="0"/>
              </a:rPr>
              <a:t>পূর্ণ</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সংখ্যার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নিয়মই</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মানতে</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শুধু</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ক্ষেত্রে</a:t>
            </a:r>
            <a:r>
              <a:rPr lang="en-US" dirty="0" smtClean="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অপূর্ণ</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সংখ্যার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১ম</a:t>
            </a:r>
            <a:r>
              <a:rPr lang="en-US" dirty="0" smtClean="0">
                <a:latin typeface="NikoshBAN" panose="02000000000000000000" pitchFamily="2" charset="0"/>
                <a:cs typeface="NikoshBAN" panose="02000000000000000000" pitchFamily="2" charset="0"/>
              </a:rPr>
              <a:t> </a:t>
            </a:r>
            <a:r>
              <a:rPr lang="en-US" dirty="0">
                <a:latin typeface="NikoshBAN" panose="02000000000000000000" pitchFamily="2" charset="0"/>
                <a:cs typeface="NikoshBAN" panose="02000000000000000000" pitchFamily="2" charset="0"/>
              </a:rPr>
              <a:t>অ</a:t>
            </a:r>
            <a:r>
              <a:rPr lang="bn-IN" dirty="0">
                <a:latin typeface="NikoshBAN" panose="02000000000000000000" pitchFamily="2" charset="0"/>
                <a:cs typeface="NikoshBAN" panose="02000000000000000000" pitchFamily="2" charset="0"/>
              </a:rPr>
              <a:t>ঙ্ক</a:t>
            </a:r>
            <a:r>
              <a:rPr lang="en-US" dirty="0">
                <a:latin typeface="NikoshBAN" panose="02000000000000000000" pitchFamily="2" charset="0"/>
                <a:cs typeface="NikoshBAN" panose="02000000000000000000" pitchFamily="2" charset="0"/>
              </a:rPr>
              <a:t> </a:t>
            </a:r>
            <a:r>
              <a:rPr lang="en-US" dirty="0" err="1">
                <a:latin typeface="NikoshBAN" panose="02000000000000000000" pitchFamily="2" charset="0"/>
                <a:cs typeface="NikoshBAN" panose="02000000000000000000" pitchFamily="2" charset="0"/>
              </a:rPr>
              <a:t>নেওয়ার</a:t>
            </a:r>
            <a:r>
              <a:rPr lang="en-US" dirty="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পর</a:t>
            </a:r>
            <a:r>
              <a:rPr lang="en-US" dirty="0" smtClean="0">
                <a:latin typeface="NikoshBAN" panose="02000000000000000000" pitchFamily="2" charset="0"/>
                <a:cs typeface="NikoshBAN" panose="02000000000000000000" pitchFamily="2" charset="0"/>
              </a:rPr>
              <a:t> </a:t>
            </a:r>
            <a:r>
              <a:rPr lang="bn-IN" dirty="0" smtClean="0">
                <a:latin typeface="NikoshBAN" panose="02000000000000000000" pitchFamily="2" charset="0"/>
                <a:cs typeface="NikoshBAN" panose="02000000000000000000" pitchFamily="2" charset="0"/>
              </a:rPr>
              <a:t>১ম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-১, </a:t>
            </a:r>
            <a:r>
              <a:rPr lang="en-US" dirty="0" err="1" smtClean="0">
                <a:latin typeface="NikoshBAN" panose="02000000000000000000" pitchFamily="2" charset="0"/>
                <a:cs typeface="NikoshBAN" panose="02000000000000000000" pitchFamily="2" charset="0"/>
              </a:rPr>
              <a:t>২য়</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বিটের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পাওয়ার</a:t>
            </a:r>
            <a:r>
              <a:rPr lang="en-US" dirty="0" smtClean="0">
                <a:latin typeface="NikoshBAN" panose="02000000000000000000" pitchFamily="2" charset="0"/>
                <a:cs typeface="NikoshBAN" panose="02000000000000000000" pitchFamily="2" charset="0"/>
              </a:rPr>
              <a:t> </a:t>
            </a:r>
            <a:r>
              <a:rPr lang="en-US" dirty="0" err="1" smtClean="0">
                <a:latin typeface="NikoshBAN" panose="02000000000000000000" pitchFamily="2" charset="0"/>
                <a:cs typeface="NikoshBAN" panose="02000000000000000000" pitchFamily="2" charset="0"/>
              </a:rPr>
              <a:t>হবে</a:t>
            </a:r>
            <a:r>
              <a:rPr lang="en-US" dirty="0" smtClean="0">
                <a:latin typeface="NikoshBAN" panose="02000000000000000000" pitchFamily="2" charset="0"/>
                <a:cs typeface="NikoshBAN" panose="02000000000000000000" pitchFamily="2" charset="0"/>
              </a:rPr>
              <a:t> -২…</a:t>
            </a:r>
            <a:r>
              <a:rPr lang="en-US" dirty="0" err="1" smtClean="0">
                <a:latin typeface="NikoshBAN" panose="02000000000000000000" pitchFamily="2" charset="0"/>
                <a:cs typeface="NikoshBAN" panose="02000000000000000000" pitchFamily="2" charset="0"/>
              </a:rPr>
              <a:t>অনুরূপ</a:t>
            </a:r>
            <a:r>
              <a:rPr lang="en-US" dirty="0" smtClean="0">
                <a:latin typeface="NikoshBAN" panose="02000000000000000000" pitchFamily="2" charset="0"/>
                <a:cs typeface="NikoshBAN" panose="02000000000000000000" pitchFamily="2" charset="0"/>
              </a:rPr>
              <a:t>----</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61786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0"/>
          </a:xfrm>
          <a:prstGeom prst="rect">
            <a:avLst/>
          </a:prstGeom>
          <a:blipFill>
            <a:blip r:embed="rId2"/>
            <a:tile tx="0" ty="0" sx="100000" sy="100000" flip="none" algn="tl"/>
          </a:blipFill>
        </p:spPr>
        <p:txBody>
          <a:bodyPr wrap="square" rtlCol="0">
            <a:spAutoFit/>
          </a:bodyPr>
          <a:lstStyle/>
          <a:p>
            <a:endParaRPr lang="en-US" dirty="0"/>
          </a:p>
        </p:txBody>
      </p:sp>
      <p:sp>
        <p:nvSpPr>
          <p:cNvPr id="2" name="TextBox 1"/>
          <p:cNvSpPr txBox="1"/>
          <p:nvPr/>
        </p:nvSpPr>
        <p:spPr>
          <a:xfrm>
            <a:off x="1700011" y="2743200"/>
            <a:ext cx="9144000" cy="2308324"/>
          </a:xfrm>
          <a:prstGeom prst="rect">
            <a:avLst/>
          </a:prstGeom>
          <a:solidFill>
            <a:schemeClr val="bg2">
              <a:lumMod val="90000"/>
            </a:schemeClr>
          </a:solidFill>
          <a:ln>
            <a:noFill/>
          </a:ln>
          <a:effectLst>
            <a:glow rad="228600">
              <a:schemeClr val="accent5">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just"/>
            <a:r>
              <a:rPr lang="bn-IN" sz="3600" dirty="0" smtClean="0">
                <a:latin typeface="NikoshBAN" panose="02000000000000000000" pitchFamily="2" charset="0"/>
                <a:cs typeface="NikoshBAN" panose="02000000000000000000" pitchFamily="2" charset="0"/>
              </a:rPr>
              <a:t>প্রিয় ছাত্রছাত্রীবৃন্দ তোমরা হয়ত লক্ষ্য করে থাকবে উপরের তিনটি অঙ্কের একই নিয়ম, অর্থাৎ একটি অঙ্কের নিয়ম মনে রাখলেই তিনটি অঙ্ক করা যাবে। শুধু মনে রাখবে যেকোন অঙ্ককে দশমিকে রূপান্তর এক নিয়ম।  </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4617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6858000"/>
          </a:xfrm>
          <a:prstGeom prst="rect">
            <a:avLst/>
          </a:prstGeom>
          <a:blipFill>
            <a:blip r:embed="rId2"/>
            <a:tile tx="0" ty="0" sx="100000" sy="100000" flip="none" algn="tl"/>
          </a:blipFill>
        </p:spPr>
        <p:txBody>
          <a:bodyPr wrap="square" rtlCol="0">
            <a:spAutoFit/>
          </a:bodyPr>
          <a:lstStyle/>
          <a:p>
            <a:endParaRPr lang="en-US" dirty="0"/>
          </a:p>
        </p:txBody>
      </p:sp>
      <p:sp>
        <p:nvSpPr>
          <p:cNvPr id="2" name="TextBox 1"/>
          <p:cNvSpPr txBox="1"/>
          <p:nvPr/>
        </p:nvSpPr>
        <p:spPr>
          <a:xfrm>
            <a:off x="1700011" y="3554569"/>
            <a:ext cx="8165205" cy="2800767"/>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square" rtlCol="0">
            <a:spAutoFit/>
          </a:bodyPr>
          <a:lstStyle/>
          <a:p>
            <a:pPr algn="ctr"/>
            <a:r>
              <a:rPr lang="bn-IN" sz="4400" u="sng" dirty="0" smtClean="0">
                <a:solidFill>
                  <a:schemeClr val="accent5"/>
                </a:solidFill>
                <a:latin typeface="NikoshBAN" panose="02000000000000000000" pitchFamily="2" charset="0"/>
                <a:cs typeface="NikoshBAN" panose="02000000000000000000" pitchFamily="2" charset="0"/>
              </a:rPr>
              <a:t>দলীয় কাজ</a:t>
            </a:r>
          </a:p>
          <a:p>
            <a:endParaRPr lang="bn-IN" sz="2400" dirty="0" smtClean="0">
              <a:latin typeface="NikoshBAN" panose="02000000000000000000" pitchFamily="2" charset="0"/>
              <a:cs typeface="NikoshBAN" panose="02000000000000000000" pitchFamily="2" charset="0"/>
            </a:endParaRPr>
          </a:p>
          <a:p>
            <a:pPr algn="ctr"/>
            <a:r>
              <a:rPr lang="bn-IN" sz="3600" dirty="0" smtClean="0">
                <a:latin typeface="NikoshBAN" panose="02000000000000000000" pitchFamily="2" charset="0"/>
                <a:cs typeface="NikoshBAN" panose="02000000000000000000" pitchFamily="2" charset="0"/>
              </a:rPr>
              <a:t>প্রতি ৬জনে ১টি গ্রুপ করতে হবে। </a:t>
            </a:r>
          </a:p>
          <a:p>
            <a:endParaRPr lang="bn-IN" sz="3600" dirty="0">
              <a:latin typeface="NikoshBAN" panose="02000000000000000000" pitchFamily="2" charset="0"/>
              <a:cs typeface="NikoshBAN" panose="02000000000000000000" pitchFamily="2" charset="0"/>
            </a:endParaRPr>
          </a:p>
          <a:p>
            <a:pPr marL="342900" indent="-342900" algn="ctr">
              <a:buFont typeface="Wingdings" panose="05000000000000000000" pitchFamily="2" charset="2"/>
              <a:buChar char="v"/>
            </a:pPr>
            <a:r>
              <a:rPr lang="bn-IN" sz="3600" dirty="0" smtClean="0">
                <a:latin typeface="NikoshBAN" panose="02000000000000000000" pitchFamily="2" charset="0"/>
                <a:cs typeface="NikoshBAN" panose="02000000000000000000" pitchFamily="2" charset="0"/>
              </a:rPr>
              <a:t> বিভিন্ন সংখ্যা পদ্ধতির অঙ্ক সর্ম্পকে আলোচনা কর। </a:t>
            </a:r>
            <a:endParaRPr lang="en-US" sz="19900"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84867" y="211597"/>
            <a:ext cx="5566892" cy="3131376"/>
          </a:xfrm>
          <a:prstGeom prst="rect">
            <a:avLst/>
          </a:prstGeom>
        </p:spPr>
      </p:pic>
    </p:spTree>
    <p:extLst>
      <p:ext uri="{BB962C8B-B14F-4D97-AF65-F5344CB8AC3E}">
        <p14:creationId xmlns:p14="http://schemas.microsoft.com/office/powerpoint/2010/main" val="4165664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779</Words>
  <Application>Microsoft Office PowerPoint</Application>
  <PresentationFormat>Widescreen</PresentationFormat>
  <Paragraphs>92</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Yu Gothic UI</vt:lpstr>
      <vt:lpstr>Arial</vt:lpstr>
      <vt:lpstr>Calibri</vt:lpstr>
      <vt:lpstr>Calibri Light</vt:lpstr>
      <vt:lpstr>Cambria Math</vt:lpstr>
      <vt:lpstr>Courier New</vt:lpstr>
      <vt:lpstr>NikoshBAN</vt:lpstr>
      <vt:lpstr>SutonnyMJ</vt:lpstr>
      <vt:lpstr>Times New Roman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Microsoft</cp:lastModifiedBy>
  <cp:revision>93</cp:revision>
  <dcterms:created xsi:type="dcterms:W3CDTF">2019-03-04T06:07:33Z</dcterms:created>
  <dcterms:modified xsi:type="dcterms:W3CDTF">2019-10-28T07:01:16Z</dcterms:modified>
</cp:coreProperties>
</file>