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5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7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48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42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5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04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94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75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94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7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11F2D-7452-472D-82A3-8AB0795B65D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FB2A6-36FC-4F0F-B054-05A044EBF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617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7933"/>
            <a:ext cx="10515600" cy="129275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703" y="1833243"/>
            <a:ext cx="8374594" cy="5024757"/>
          </a:xfrm>
        </p:spPr>
      </p:pic>
      <p:sp>
        <p:nvSpPr>
          <p:cNvPr id="6" name="Oval 5"/>
          <p:cNvSpPr/>
          <p:nvPr/>
        </p:nvSpPr>
        <p:spPr>
          <a:xfrm>
            <a:off x="938740" y="397933"/>
            <a:ext cx="10262660" cy="1292755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00B050"/>
                </a:solidFill>
              </a:rPr>
              <a:t>সবাইকে</a:t>
            </a:r>
            <a:r>
              <a:rPr lang="en-US" sz="4800" dirty="0" smtClean="0">
                <a:solidFill>
                  <a:srgbClr val="00B050"/>
                </a:solidFill>
              </a:rPr>
              <a:t> </a:t>
            </a:r>
            <a:r>
              <a:rPr lang="en-US" sz="4800" dirty="0" err="1" smtClean="0">
                <a:solidFill>
                  <a:srgbClr val="00B050"/>
                </a:solidFill>
              </a:rPr>
              <a:t>শুভেচ্ছা</a:t>
            </a:r>
            <a:endParaRPr lang="en-US" sz="4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47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38200" y="0"/>
            <a:ext cx="5740400" cy="2099733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/>
              <a:t>শিক্ষক পরিচিতি</a:t>
            </a:r>
            <a:endParaRPr lang="en-US" sz="4400" dirty="0"/>
          </a:p>
        </p:txBody>
      </p:sp>
      <p:sp>
        <p:nvSpPr>
          <p:cNvPr id="5" name="Bevel 4"/>
          <p:cNvSpPr/>
          <p:nvPr/>
        </p:nvSpPr>
        <p:spPr>
          <a:xfrm>
            <a:off x="838200" y="2055813"/>
            <a:ext cx="10092267" cy="456274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</a:rPr>
              <a:t>    ফকির সহিদুল ইসলাম</a:t>
            </a:r>
          </a:p>
          <a:p>
            <a:r>
              <a:rPr lang="bn-IN" sz="1400" dirty="0" smtClean="0">
                <a:solidFill>
                  <a:schemeClr val="tx1"/>
                </a:solidFill>
              </a:rPr>
              <a:t>        বি,এস,সি (অনার্স),বি,এড, এম,এস,সি (গণিত)</a:t>
            </a:r>
          </a:p>
          <a:p>
            <a:r>
              <a:rPr lang="bn-IN" sz="1600" dirty="0" smtClean="0">
                <a:solidFill>
                  <a:schemeClr val="tx1"/>
                </a:solidFill>
              </a:rPr>
              <a:t>               সহকারী শিক্ষক (গণিত)</a:t>
            </a:r>
          </a:p>
          <a:p>
            <a:r>
              <a:rPr lang="bn-IN" dirty="0" smtClean="0">
                <a:solidFill>
                  <a:schemeClr val="tx1"/>
                </a:solidFill>
              </a:rPr>
              <a:t>         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bn-IN" dirty="0" smtClean="0">
                <a:solidFill>
                  <a:schemeClr val="tx1"/>
                </a:solidFill>
              </a:rPr>
              <a:t>সেন্ট পল্‌স উচ্চ বিদ্যালয়</a:t>
            </a:r>
          </a:p>
          <a:p>
            <a:r>
              <a:rPr lang="bn-IN" sz="1600" dirty="0" smtClean="0">
                <a:solidFill>
                  <a:schemeClr val="tx1"/>
                </a:solidFill>
              </a:rPr>
              <a:t>                 মোংলা,বাগেরহাট ।</a:t>
            </a:r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              </a:t>
            </a:r>
            <a:r>
              <a:rPr lang="en-US" sz="1600" dirty="0" err="1" smtClean="0">
                <a:solidFill>
                  <a:schemeClr val="tx1"/>
                </a:solidFill>
              </a:rPr>
              <a:t>মোবাইলঃ</a:t>
            </a:r>
            <a:r>
              <a:rPr lang="en-US" sz="1600" dirty="0" smtClean="0">
                <a:solidFill>
                  <a:schemeClr val="tx1"/>
                </a:solidFill>
              </a:rPr>
              <a:t> ০১৭১৬১৬৯৮৬৩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        </a:t>
            </a:r>
            <a:r>
              <a:rPr lang="bn-IN" dirty="0" smtClean="0">
                <a:solidFill>
                  <a:schemeClr val="tx1"/>
                </a:solidFill>
              </a:rPr>
              <a:t>ই-মেইলঃ</a:t>
            </a:r>
            <a:r>
              <a:rPr lang="en-US" dirty="0" smtClean="0">
                <a:solidFill>
                  <a:schemeClr val="tx1"/>
                </a:solidFill>
              </a:rPr>
              <a:t> fakirsahidul87@gmail.com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867" y="2929401"/>
            <a:ext cx="2309570" cy="281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5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Bevel 3"/>
          <p:cNvSpPr/>
          <p:nvPr/>
        </p:nvSpPr>
        <p:spPr>
          <a:xfrm>
            <a:off x="838200" y="365125"/>
            <a:ext cx="10515599" cy="1325563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/>
              <a:t>পাঠ পরিচিতি</a:t>
            </a:r>
            <a:endParaRPr lang="en-US" sz="4400" dirty="0"/>
          </a:p>
        </p:txBody>
      </p:sp>
      <p:sp>
        <p:nvSpPr>
          <p:cNvPr id="5" name="Flowchart: Alternate Process 4"/>
          <p:cNvSpPr/>
          <p:nvPr/>
        </p:nvSpPr>
        <p:spPr>
          <a:xfrm>
            <a:off x="838199" y="1825625"/>
            <a:ext cx="10515599" cy="4285464"/>
          </a:xfrm>
          <a:prstGeom prst="flowChartAlternateProcess">
            <a:avLst/>
          </a:prstGeom>
          <a:solidFill>
            <a:srgbClr val="C00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/>
              <a:t>                       </a:t>
            </a:r>
            <a:r>
              <a:rPr lang="en-US" sz="2800" dirty="0" err="1" smtClean="0"/>
              <a:t>শ্রেনি</a:t>
            </a:r>
            <a:r>
              <a:rPr lang="en-US" sz="2800" dirty="0" smtClean="0"/>
              <a:t> – ৯ম</a:t>
            </a:r>
          </a:p>
          <a:p>
            <a:r>
              <a:rPr lang="bn-IN" sz="2800" dirty="0" smtClean="0"/>
              <a:t>                      </a:t>
            </a:r>
            <a:r>
              <a:rPr lang="en-US" sz="2800" dirty="0" err="1" smtClean="0"/>
              <a:t>অধ্যায়</a:t>
            </a:r>
            <a:r>
              <a:rPr lang="en-US" sz="2800" dirty="0" smtClean="0"/>
              <a:t> – </a:t>
            </a:r>
            <a:r>
              <a:rPr lang="bn-IN" sz="2800" dirty="0" smtClean="0"/>
              <a:t>৪র্থ</a:t>
            </a:r>
            <a:endParaRPr lang="en-US" sz="2800" dirty="0" smtClean="0"/>
          </a:p>
          <a:p>
            <a:r>
              <a:rPr lang="bn-IN" sz="2800" dirty="0" smtClean="0"/>
              <a:t>               </a:t>
            </a:r>
            <a:r>
              <a:rPr lang="en-US" sz="2800" dirty="0" err="1" smtClean="0"/>
              <a:t>তারিখ</a:t>
            </a:r>
            <a:r>
              <a:rPr lang="en-US" sz="2800" dirty="0" smtClean="0"/>
              <a:t> – ২</a:t>
            </a:r>
            <a:r>
              <a:rPr lang="bn-IN" sz="2800" dirty="0" smtClean="0"/>
              <a:t>৭</a:t>
            </a:r>
            <a:r>
              <a:rPr lang="en-US" sz="2800" dirty="0" smtClean="0"/>
              <a:t>/১০/২০১৯</a:t>
            </a:r>
            <a:endParaRPr lang="bn-IN" sz="2800" dirty="0" smtClean="0"/>
          </a:p>
          <a:p>
            <a:r>
              <a:rPr lang="bn-IN" sz="2800" dirty="0" smtClean="0"/>
              <a:t>                   সময়- ৫০ মিনিট 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092" y="2465523"/>
            <a:ext cx="2360613" cy="300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1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1430448" y="443620"/>
            <a:ext cx="9705315" cy="1247068"/>
          </a:xfrm>
          <a:prstGeom prst="down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C00000"/>
                </a:solidFill>
              </a:rPr>
              <a:t>লক্ষ্য কর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5" name="Flowchart: Decision 4"/>
          <p:cNvSpPr/>
          <p:nvPr/>
        </p:nvSpPr>
        <p:spPr>
          <a:xfrm>
            <a:off x="838200" y="1767924"/>
            <a:ext cx="10515600" cy="4409039"/>
          </a:xfrm>
          <a:prstGeom prst="flowChartDecision">
            <a:avLst/>
          </a:prstGeom>
          <a:solidFill>
            <a:srgbClr val="92D05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C00000"/>
                </a:solidFill>
              </a:rPr>
              <a:t>                     </a:t>
            </a:r>
            <a:r>
              <a:rPr lang="en-US" sz="3200" dirty="0" err="1" smtClean="0">
                <a:solidFill>
                  <a:srgbClr val="C00000"/>
                </a:solidFill>
              </a:rPr>
              <a:t>axa</a:t>
            </a:r>
            <a:r>
              <a:rPr lang="en-US" sz="3200" dirty="0" smtClean="0">
                <a:solidFill>
                  <a:srgbClr val="C00000"/>
                </a:solidFill>
              </a:rPr>
              <a:t>=a</a:t>
            </a:r>
            <a:r>
              <a:rPr lang="en-US" sz="3200" baseline="30000" dirty="0" smtClean="0">
                <a:solidFill>
                  <a:srgbClr val="C00000"/>
                </a:solidFill>
              </a:rPr>
              <a:t>2</a:t>
            </a:r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             </a:t>
            </a:r>
            <a:r>
              <a:rPr lang="en-US" sz="3200" dirty="0" err="1" smtClean="0">
                <a:solidFill>
                  <a:srgbClr val="C00000"/>
                </a:solidFill>
              </a:rPr>
              <a:t>axaxa</a:t>
            </a:r>
            <a:r>
              <a:rPr lang="en-US" sz="3200" dirty="0" smtClean="0">
                <a:solidFill>
                  <a:srgbClr val="C00000"/>
                </a:solidFill>
              </a:rPr>
              <a:t>=a</a:t>
            </a:r>
            <a:r>
              <a:rPr lang="en-US" sz="3200" baseline="30000" dirty="0" smtClean="0">
                <a:solidFill>
                  <a:srgbClr val="C00000"/>
                </a:solidFill>
              </a:rPr>
              <a:t>3</a:t>
            </a:r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           </a:t>
            </a:r>
            <a:r>
              <a:rPr lang="en-US" sz="3200" dirty="0" err="1" smtClean="0">
                <a:solidFill>
                  <a:srgbClr val="C00000"/>
                </a:solidFill>
              </a:rPr>
              <a:t>axaxaxa</a:t>
            </a:r>
            <a:r>
              <a:rPr lang="en-US" sz="3200" dirty="0" smtClean="0">
                <a:solidFill>
                  <a:srgbClr val="C00000"/>
                </a:solidFill>
              </a:rPr>
              <a:t>=a</a:t>
            </a:r>
            <a:r>
              <a:rPr lang="en-US" sz="3200" baseline="30000" dirty="0" smtClean="0">
                <a:solidFill>
                  <a:srgbClr val="C00000"/>
                </a:solidFill>
              </a:rPr>
              <a:t>4</a:t>
            </a:r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         </a:t>
            </a:r>
            <a:r>
              <a:rPr lang="en-US" sz="3200" dirty="0" err="1" smtClean="0">
                <a:solidFill>
                  <a:srgbClr val="C00000"/>
                </a:solidFill>
              </a:rPr>
              <a:t>axaxaxaxa</a:t>
            </a:r>
            <a:r>
              <a:rPr lang="en-US" sz="3200" dirty="0" smtClean="0">
                <a:solidFill>
                  <a:srgbClr val="C00000"/>
                </a:solidFill>
              </a:rPr>
              <a:t>=a</a:t>
            </a:r>
            <a:r>
              <a:rPr lang="en-US" sz="3200" baseline="30000" dirty="0" smtClean="0">
                <a:solidFill>
                  <a:srgbClr val="C00000"/>
                </a:solidFill>
              </a:rPr>
              <a:t>5</a:t>
            </a:r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      ……………………..</a:t>
            </a:r>
            <a:endParaRPr lang="en-US" sz="3200" dirty="0">
              <a:solidFill>
                <a:srgbClr val="C00000"/>
              </a:solidFill>
            </a:endParaRPr>
          </a:p>
          <a:p>
            <a:r>
              <a:rPr lang="en-US" sz="3200" dirty="0" smtClean="0">
                <a:solidFill>
                  <a:srgbClr val="C00000"/>
                </a:solidFill>
              </a:rPr>
              <a:t>      </a:t>
            </a:r>
            <a:r>
              <a:rPr lang="en-US" sz="3200" dirty="0" err="1" smtClean="0">
                <a:solidFill>
                  <a:srgbClr val="C00000"/>
                </a:solidFill>
              </a:rPr>
              <a:t>axaxaxaxaxax</a:t>
            </a:r>
            <a:r>
              <a:rPr lang="en-US" sz="3200" dirty="0" smtClean="0">
                <a:solidFill>
                  <a:srgbClr val="C00000"/>
                </a:solidFill>
              </a:rPr>
              <a:t>…………=a</a:t>
            </a:r>
            <a:r>
              <a:rPr lang="en-US" sz="3200" baseline="30000" dirty="0" smtClean="0">
                <a:solidFill>
                  <a:srgbClr val="C00000"/>
                </a:solidFill>
              </a:rPr>
              <a:t>n 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1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734904" y="579421"/>
            <a:ext cx="10203255" cy="5486401"/>
          </a:xfrm>
          <a:prstGeom prst="flowChartAlternateProcess">
            <a:avLst/>
          </a:prstGeom>
          <a:solidFill>
            <a:srgbClr val="00B05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9600" dirty="0" smtClean="0"/>
              <a:t>                 </a:t>
            </a:r>
            <a:r>
              <a:rPr lang="en-US" sz="9600" dirty="0" smtClean="0"/>
              <a:t>a</a:t>
            </a:r>
            <a:r>
              <a:rPr lang="en-US" sz="9600" baseline="30000" dirty="0" smtClean="0"/>
              <a:t>n</a:t>
            </a:r>
            <a:endParaRPr lang="bn-IN" sz="9600" baseline="30000" dirty="0" smtClean="0"/>
          </a:p>
        </p:txBody>
      </p:sp>
      <p:sp>
        <p:nvSpPr>
          <p:cNvPr id="5" name="Right Arrow 4"/>
          <p:cNvSpPr/>
          <p:nvPr/>
        </p:nvSpPr>
        <p:spPr>
          <a:xfrm rot="5400000">
            <a:off x="6484543" y="1084154"/>
            <a:ext cx="2399172" cy="1389706"/>
          </a:xfrm>
          <a:prstGeom prst="rightArrow">
            <a:avLst>
              <a:gd name="adj1" fmla="val 50000"/>
              <a:gd name="adj2" fmla="val 14461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dirty="0"/>
              <a:t>সূচক/ ঘাত/পাওয়ার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4004093" y="2829332"/>
            <a:ext cx="2883521" cy="1521482"/>
          </a:xfrm>
          <a:prstGeom prst="rightArrow">
            <a:avLst>
              <a:gd name="adj1" fmla="val 50000"/>
              <a:gd name="adj2" fmla="val 133569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err="1" smtClean="0"/>
              <a:t>ভিত্তি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6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2553078" y="63374"/>
            <a:ext cx="7496268" cy="6500388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</a:rPr>
              <a:t>তাহলে আজ আমরা শিখবঃ</a:t>
            </a:r>
          </a:p>
          <a:p>
            <a:pPr algn="ctr"/>
            <a:endParaRPr lang="bn-IN" dirty="0"/>
          </a:p>
          <a:p>
            <a:pPr algn="ctr"/>
            <a:r>
              <a:rPr lang="bn-IN" sz="9600" dirty="0" smtClean="0">
                <a:solidFill>
                  <a:srgbClr val="00B050"/>
                </a:solidFill>
              </a:rPr>
              <a:t>সূচক</a:t>
            </a:r>
            <a:endParaRPr lang="en-US" sz="9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06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own Ribbon 3"/>
          <p:cNvSpPr/>
          <p:nvPr/>
        </p:nvSpPr>
        <p:spPr>
          <a:xfrm>
            <a:off x="1204110" y="365125"/>
            <a:ext cx="9162107" cy="1325563"/>
          </a:xfrm>
          <a:prstGeom prst="ribb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/>
              <a:t>শিখনফল</a:t>
            </a:r>
            <a:endParaRPr lang="en-US" sz="4800" dirty="0"/>
          </a:p>
        </p:txBody>
      </p:sp>
      <p:sp>
        <p:nvSpPr>
          <p:cNvPr id="5" name="Horizontal Scroll 4"/>
          <p:cNvSpPr/>
          <p:nvPr/>
        </p:nvSpPr>
        <p:spPr>
          <a:xfrm>
            <a:off x="1510419" y="1825625"/>
            <a:ext cx="8953877" cy="448627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FFFF00"/>
                </a:solidFill>
              </a:rPr>
              <a:t>এই পাঠ শেষে শিক্ষার্থীরা-</a:t>
            </a:r>
          </a:p>
          <a:p>
            <a:pPr algn="ctr"/>
            <a:endParaRPr lang="bn-IN" sz="2400" dirty="0" smtClean="0">
              <a:solidFill>
                <a:srgbClr val="FFFF00"/>
              </a:solidFill>
            </a:endParaRPr>
          </a:p>
          <a:p>
            <a:r>
              <a:rPr lang="bn-IN" sz="2400" dirty="0" smtClean="0">
                <a:solidFill>
                  <a:srgbClr val="FFFF00"/>
                </a:solidFill>
              </a:rPr>
              <a:t>১। সূচকের সূত্রাবলী বর্ননা করতে পারবে ।</a:t>
            </a:r>
          </a:p>
          <a:p>
            <a:r>
              <a:rPr lang="bn-IN" sz="2400" dirty="0" smtClean="0">
                <a:solidFill>
                  <a:srgbClr val="FFFF00"/>
                </a:solidFill>
              </a:rPr>
              <a:t>২।সূচকীয় রাশির সংজ্ঞা দিতে পারবে ।</a:t>
            </a:r>
          </a:p>
          <a:p>
            <a:r>
              <a:rPr lang="bn-IN" sz="2400" dirty="0" smtClean="0">
                <a:solidFill>
                  <a:srgbClr val="FFFF00"/>
                </a:solidFill>
              </a:rPr>
              <a:t>৩।সূচকের সূত্র প্রয়োগ করে বিভিন্ন সমস্যার সমাধান করতে     পারবে ।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5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own Ribbon 3"/>
          <p:cNvSpPr/>
          <p:nvPr/>
        </p:nvSpPr>
        <p:spPr>
          <a:xfrm>
            <a:off x="838200" y="365125"/>
            <a:ext cx="9926370" cy="1460500"/>
          </a:xfrm>
          <a:prstGeom prst="ribb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00B050"/>
                </a:solidFill>
              </a:rPr>
              <a:t>প্রয়োজনীয় সূত্রাবলীঃ</a:t>
            </a:r>
            <a:endParaRPr lang="en-US" sz="36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Flowchart: Alternate Process 4"/>
              <p:cNvSpPr/>
              <p:nvPr/>
            </p:nvSpPr>
            <p:spPr>
              <a:xfrm>
                <a:off x="838200" y="1825625"/>
                <a:ext cx="10042934" cy="4312239"/>
              </a:xfrm>
              <a:prstGeom prst="flowChartAlternateProcess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numCol="2" rtlCol="0" anchor="ctr"/>
              <a:lstStyle/>
              <a:p>
                <a:pPr lvl="0"/>
                <a:r>
                  <a:rPr lang="bn-IN" sz="3200" dirty="0" smtClean="0"/>
                  <a:t>1.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2.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4.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[ যখন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5.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</m:oMath>
                </a14:m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[ যখন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 ]      </m:t>
                    </m:r>
                  </m:oMath>
                </a14:m>
                <a:endParaRPr lang="bn-IN" sz="3200" dirty="0" smtClean="0"/>
              </a:p>
              <a:p>
                <a:pPr lvl="0"/>
                <a:r>
                  <a:rPr lang="bn-IN" sz="3200" dirty="0" smtClean="0"/>
                  <a:t>6.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e>
                        </m:d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7.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32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8.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3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sz="32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𝑚𝑛</m:t>
                        </m:r>
                      </m:sup>
                    </m:sSup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9.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lvl="0"/>
                <a:r>
                  <a:rPr lang="bn-IN" sz="3200" dirty="0" smtClean="0"/>
                  <a:t>10.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হলে,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Flowchart: Alternate Proces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042934" cy="4312239"/>
              </a:xfrm>
              <a:prstGeom prst="flowChartAlternateProcess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119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85822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lowchart: Terminator 3"/>
          <p:cNvSpPr/>
          <p:nvPr/>
        </p:nvSpPr>
        <p:spPr>
          <a:xfrm>
            <a:off x="2201008" y="1210285"/>
            <a:ext cx="7789984" cy="1682384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/>
              <a:t>সমস্যাঃ</a:t>
            </a:r>
            <a:r>
              <a:rPr lang="en-US" sz="6000" dirty="0" smtClean="0"/>
              <a:t> ১</a:t>
            </a:r>
            <a:endParaRPr lang="en-US" sz="6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Flowchart: Predefined Process 4"/>
              <p:cNvSpPr/>
              <p:nvPr/>
            </p:nvSpPr>
            <p:spPr>
              <a:xfrm>
                <a:off x="1749670" y="3604847"/>
                <a:ext cx="8343900" cy="1652953"/>
              </a:xfrm>
              <a:prstGeom prst="flowChartPredefinedProcess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bn-IN" sz="60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60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sSup>
                          <m:sSupPr>
                            <m:ctrlPr>
                              <a:rPr lang="bn-IN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bn-IN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6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bn-IN" sz="6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রাশিটি সরল </a:t>
                </a:r>
                <a:r>
                  <a:rPr lang="bn-IN" sz="6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কর। </a:t>
                </a:r>
                <a:endParaRPr lang="en-US" sz="6000" dirty="0"/>
              </a:p>
            </p:txBody>
          </p:sp>
        </mc:Choice>
        <mc:Fallback>
          <p:sp>
            <p:nvSpPr>
              <p:cNvPr id="5" name="Flowchart: Predefined Proces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670" y="3604847"/>
                <a:ext cx="8343900" cy="1652953"/>
              </a:xfrm>
              <a:prstGeom prst="flowChartPredefinedProcess">
                <a:avLst/>
              </a:prstGeom>
              <a:blipFill rotWithShape="0">
                <a:blip r:embed="rId2"/>
                <a:stretch>
                  <a:fillRect b="-11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37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1811214" y="365125"/>
            <a:ext cx="8871440" cy="1393031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/>
              <a:t>সমাধান</a:t>
            </a:r>
            <a:endParaRPr lang="en-US" sz="4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ube 4"/>
              <p:cNvSpPr/>
              <p:nvPr/>
            </p:nvSpPr>
            <p:spPr>
              <a:xfrm>
                <a:off x="838200" y="1825625"/>
                <a:ext cx="10289931" cy="5363613"/>
              </a:xfrm>
              <a:prstGeom prst="cube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bn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এখানে,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bn-IN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sSup>
                          <m:sSupPr>
                            <m:ctrlPr>
                              <a:rPr lang="bn-IN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bn-IN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endParaRPr lang="bn-IN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2800" b="0" dirty="0" smtClean="0"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bn-IN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bn-I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800" dirty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	</a:t>
                </a:r>
                <a:r>
                  <a:rPr lang="bn-IN" sz="28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 </a:t>
                </a:r>
                <a:r>
                  <a:rPr lang="en-US" sz="2800" dirty="0" smtClean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[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∵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anose="02000000000000000000" pitchFamily="2" charset="0"/>
                    <a:ea typeface="Cambria Math" panose="02040503050406030204" pitchFamily="18" charset="0"/>
                    <a:cs typeface="NikoshBAN" panose="02000000000000000000" pitchFamily="2" charset="0"/>
                  </a:rPr>
                  <a:t>] </a:t>
                </a:r>
              </a:p>
              <a:p>
                <a:pPr/>
                <a:r>
                  <a:rPr lang="bn-IN" sz="2800" dirty="0" smtClean="0"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8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2800" dirty="0" smtClean="0"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8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</a:t>
                </a:r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[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∵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] </a:t>
                </a:r>
              </a:p>
              <a:p>
                <a:pPr/>
                <a:r>
                  <a:rPr lang="bn-IN" sz="2800" dirty="0" smtClean="0"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3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:r>
                  <a:rPr lang="bn-IN" sz="2800" dirty="0" smtClean="0">
                    <a:ea typeface="Cambria Math" panose="02040503050406030204" pitchFamily="18" charset="0"/>
                    <a:cs typeface="NikoshBAN" panose="02000000000000000000" pitchFamily="2" charset="0"/>
                  </a:rPr>
                  <a:t>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9</m:t>
                    </m:r>
                  </m:oMath>
                </a14:m>
                <a:endParaRPr lang="en-US" sz="2800" dirty="0">
                  <a:latin typeface="NikoshBAN" panose="02000000000000000000" pitchFamily="2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</a:t>
                </a:r>
                <a:r>
                  <a:rPr lang="en-US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Ans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5" name="Cub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25625"/>
                <a:ext cx="10289931" cy="5363613"/>
              </a:xfrm>
              <a:prstGeom prst="cube">
                <a:avLst/>
              </a:prstGeom>
              <a:blipFill rotWithShape="0">
                <a:blip r:embed="rId2"/>
                <a:stretch>
                  <a:fillRect l="-1480" b="-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6494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4537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lowchart: Terminator 3"/>
          <p:cNvSpPr/>
          <p:nvPr/>
        </p:nvSpPr>
        <p:spPr>
          <a:xfrm>
            <a:off x="3068515" y="1169285"/>
            <a:ext cx="6559061" cy="1359938"/>
          </a:xfrm>
          <a:prstGeom prst="flowChartTermina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/>
              <a:t>সমস্যাঃ২</a:t>
            </a:r>
            <a:endParaRPr lang="en-US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Flowchart: Alternate Process 4"/>
              <p:cNvSpPr/>
              <p:nvPr/>
            </p:nvSpPr>
            <p:spPr>
              <a:xfrm>
                <a:off x="2250831" y="3602037"/>
                <a:ext cx="7455877" cy="1655763"/>
              </a:xfrm>
              <a:prstGeom prst="flowChartAlternateProcess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সরল করঃ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bn-IN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bn-I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bn-I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bn-I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d>
                      <m:dPr>
                        <m:ctrlPr>
                          <a:rPr lang="en-US" sz="3200" i="1" dirty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dPr>
                      <m:e>
                        <m:r>
                          <a:rPr lang="en-US" sz="3200" i="1" dirty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&gt;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, 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&gt;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, 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&gt;</m:t>
                        </m:r>
                        <m:r>
                          <a:rPr lang="en-US" sz="3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e>
                    </m:d>
                  </m:oMath>
                </a14:m>
                <a:endParaRPr lang="en-US" sz="3200" dirty="0"/>
              </a:p>
            </p:txBody>
          </p:sp>
        </mc:Choice>
        <mc:Fallback>
          <p:sp>
            <p:nvSpPr>
              <p:cNvPr id="5" name="Flowchart: Alternate Proces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0831" y="3602037"/>
                <a:ext cx="7455877" cy="1655763"/>
              </a:xfrm>
              <a:prstGeom prst="flowChartAlternateProcess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422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2271346" y="400895"/>
            <a:ext cx="7778262" cy="1208097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/>
              <a:t>সমাধান</a:t>
            </a:r>
            <a:endParaRPr lang="en-US"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Flowchart: Alternate Process 5"/>
              <p:cNvSpPr/>
              <p:nvPr/>
            </p:nvSpPr>
            <p:spPr>
              <a:xfrm>
                <a:off x="930519" y="1776041"/>
                <a:ext cx="10330961" cy="4450505"/>
              </a:xfrm>
              <a:prstGeom prst="flowChartAlternateProcess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bn-IN" sz="2800" dirty="0" smtClean="0">
                    <a:cs typeface="NikoshBAN" panose="02000000000000000000" pitchFamily="2" charset="0"/>
                  </a:rPr>
                  <a:t>এখানে,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bn-IN" sz="280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bn-I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bn-I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  <m:rad>
                      <m:radPr>
                        <m:degHide m:val="on"/>
                        <m:ctrlPr>
                          <a:rPr lang="bn-IN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bn-IN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bn-I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sup>
                        </m:sSup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 </m:t>
                        </m:r>
                      </m:e>
                    </m:rad>
                  </m:oMath>
                </a14:m>
                <a:endParaRPr lang="bn-IN" sz="2800" i="1" dirty="0" smtClean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IN" sz="2800" dirty="0" smtClean="0">
                    <a:ea typeface="Cambria Math" panose="02040503050406030204" pitchFamily="18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IN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bn-IN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bn-IN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−</m:t>
                                </m:r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sup>
                            </m:sSup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.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bn-IN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bn-IN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IN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bn-IN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bn-IN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−</m:t>
                                </m:r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sup>
                            </m:sSup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.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𝑧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bn-IN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bn-IN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IN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bn-IN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𝑧</m:t>
                                </m:r>
                              </m:e>
                              <m:sup>
                                <m:r>
                                  <a:rPr lang="bn-IN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−</m:t>
                                </m:r>
                                <m:r>
                                  <a:rPr lang="en-US" sz="28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1</m:t>
                                </m:r>
                              </m:sup>
                            </m:sSup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.</m:t>
                            </m:r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bn-IN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 .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 </m:t>
                    </m:r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fPr>
                          <m:num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</m:t>
                            </m:r>
                          </m:den>
                        </m:f>
                      </m:sup>
                    </m:sSup>
                  </m:oMath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just"/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𝑥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𝑦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𝑧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0</m:t>
                        </m:r>
                      </m:sup>
                    </m:sSup>
                  </m:oMath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sz="2800" i="1" dirty="0">
                  <a:latin typeface="Cambria Math" panose="02040503050406030204" pitchFamily="18" charset="0"/>
                  <a:ea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1</m:t>
                      </m:r>
                      <m:r>
                        <a:rPr lang="en-US" sz="28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28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Ans</a:t>
                </a:r>
                <a:r>
                  <a:rPr lang="en-US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: 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6" name="Flowchart: Alternate Process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519" y="1776041"/>
                <a:ext cx="10330961" cy="4450505"/>
              </a:xfrm>
              <a:prstGeom prst="flowChartAlternateProcess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92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Up Ribbon 3"/>
          <p:cNvSpPr/>
          <p:nvPr/>
        </p:nvSpPr>
        <p:spPr>
          <a:xfrm>
            <a:off x="1529862" y="365126"/>
            <a:ext cx="8932984" cy="1325562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FF0000"/>
                </a:solidFill>
              </a:rPr>
              <a:t>দলীয় কাজ</a:t>
            </a:r>
            <a:endParaRPr lang="en-US" sz="3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Horizontal Scroll 4"/>
              <p:cNvSpPr/>
              <p:nvPr/>
            </p:nvSpPr>
            <p:spPr>
              <a:xfrm>
                <a:off x="1565032" y="1825625"/>
                <a:ext cx="8897814" cy="3870476"/>
              </a:xfrm>
              <a:prstGeom prst="horizontalScroll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bn-IN" sz="40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IN" sz="4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bn-IN" sz="40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bn-IN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en-US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2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bn-IN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𝑏</m:t>
                                    </m:r>
                                  </m:e>
                                  <m:sup>
                                    <m:r>
                                      <a:rPr lang="bn-IN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−</m:t>
                                    </m:r>
                                    <m:r>
                                      <a:rPr lang="en-US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1</m:t>
                                    </m:r>
                                  </m:sup>
                                </m:sSup>
                              </m:num>
                              <m:den>
                                <m:sSup>
                                  <m:sSupPr>
                                    <m:ctrlPr>
                                      <a:rPr lang="bn-IN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bn-IN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−</m:t>
                                    </m:r>
                                    <m:r>
                                      <a:rPr lang="en-US" sz="400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NikoshBAN" panose="02000000000000000000" pitchFamily="2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40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IN" sz="4000" dirty="0" smtClean="0">
                    <a:solidFill>
                      <a:srgbClr val="00B050"/>
                    </a:solidFill>
                  </a:rPr>
                  <a:t>এর সরল কর</a:t>
                </a:r>
                <a:endParaRPr lang="en-US" sz="40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5" name="Horizontal Scrol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5032" y="1825625"/>
                <a:ext cx="8897814" cy="3870476"/>
              </a:xfrm>
              <a:prstGeom prst="horizontalScroll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954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urved Up Ribbon 3"/>
          <p:cNvSpPr/>
          <p:nvPr/>
        </p:nvSpPr>
        <p:spPr>
          <a:xfrm>
            <a:off x="1600200" y="280560"/>
            <a:ext cx="8326315" cy="1494692"/>
          </a:xfrm>
          <a:prstGeom prst="ellipseRibbon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smtClean="0">
                <a:solidFill>
                  <a:srgbClr val="00B050"/>
                </a:solidFill>
              </a:rPr>
              <a:t>মূল্যায়ন</a:t>
            </a:r>
            <a:endParaRPr lang="en-US" sz="44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Flowchart: Data 4"/>
              <p:cNvSpPr/>
              <p:nvPr/>
            </p:nvSpPr>
            <p:spPr>
              <a:xfrm>
                <a:off x="767861" y="2162908"/>
                <a:ext cx="9398977" cy="4014055"/>
              </a:xfrm>
              <a:prstGeom prst="flowChartInputOutpu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IN" sz="2000" dirty="0" smtClean="0"/>
                  <a:t>১। সূচকীয় রাশি কাকে বলে?</a:t>
                </a:r>
                <a:endParaRPr lang="en-US" sz="2000" dirty="0" smtClean="0"/>
              </a:p>
              <a:p>
                <a:pPr algn="ctr"/>
                <a:r>
                  <a:rPr lang="bn-IN" sz="2000" dirty="0" smtClean="0"/>
                  <a:t>২।সূত্র বল-</a:t>
                </a:r>
                <a:endParaRPr lang="en-US" sz="2000" dirty="0" smtClean="0"/>
              </a:p>
              <a:p>
                <a:pPr algn="ctr"/>
                <a:r>
                  <a:rPr lang="en-US" sz="2000" dirty="0" smtClean="0"/>
                  <a:t>a)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bn-IN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  e)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2000" dirty="0"/>
                  <a:t>b</a:t>
                </a:r>
                <a:r>
                  <a:rPr lang="bn-IN" sz="2000" dirty="0" smtClean="0"/>
                  <a:t>)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?                                   f</a:t>
                </a:r>
                <a:r>
                  <a:rPr lang="en-US" sz="2000" dirty="0"/>
                  <a:t>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bn-IN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sz="2000" dirty="0"/>
              </a:p>
              <a:p>
                <a:pPr algn="ctr"/>
                <a:r>
                  <a:rPr lang="en-US" sz="2000" dirty="0" smtClean="0"/>
                  <a:t>     </a:t>
                </a:r>
                <a:endParaRPr lang="bn-IN" sz="2000" dirty="0" smtClean="0"/>
              </a:p>
              <a:p>
                <a:pPr algn="ctr"/>
                <a:r>
                  <a:rPr lang="en-US" sz="2000" dirty="0"/>
                  <a:t>c</a:t>
                </a:r>
                <a:r>
                  <a:rPr lang="bn-IN" sz="2000" dirty="0" smtClean="0"/>
                  <a:t>)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?                                  g)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bn-IN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bn-IN" sz="2000" dirty="0" smtClean="0"/>
              </a:p>
              <a:p>
                <a:pPr algn="ctr"/>
                <a:r>
                  <a:rPr lang="en-US" sz="2000" dirty="0"/>
                  <a:t>d</a:t>
                </a:r>
                <a:r>
                  <a:rPr lang="bn-IN" sz="2000" dirty="0" smtClean="0"/>
                  <a:t>)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?</a:t>
                </a:r>
                <a:endParaRPr lang="bn-IN" sz="2000" dirty="0" smtClean="0"/>
              </a:p>
            </p:txBody>
          </p:sp>
        </mc:Choice>
        <mc:Fallback>
          <p:sp>
            <p:nvSpPr>
              <p:cNvPr id="5" name="Flowchart: Data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61" y="2162908"/>
                <a:ext cx="9398977" cy="4014055"/>
              </a:xfrm>
              <a:prstGeom prst="flowChartInputOutpu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807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n-IN" dirty="0" smtClean="0"/>
          </a:p>
          <a:p>
            <a:endParaRPr lang="en-US" dirty="0"/>
          </a:p>
        </p:txBody>
      </p:sp>
      <p:sp>
        <p:nvSpPr>
          <p:cNvPr id="4" name="Notched Right Arrow 3"/>
          <p:cNvSpPr/>
          <p:nvPr/>
        </p:nvSpPr>
        <p:spPr>
          <a:xfrm>
            <a:off x="2655277" y="-182863"/>
            <a:ext cx="6576646" cy="2407317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</a:rPr>
              <a:t>বাড়ির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কাজ</a:t>
            </a:r>
            <a:endParaRPr lang="en-US" sz="3600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Flowchart: Magnetic Disk 4"/>
              <p:cNvSpPr/>
              <p:nvPr/>
            </p:nvSpPr>
            <p:spPr>
              <a:xfrm>
                <a:off x="2096966" y="2134455"/>
                <a:ext cx="7693268" cy="3733678"/>
              </a:xfrm>
              <a:prstGeom prst="flowChartMagneticDisk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IN" sz="4000" dirty="0" smtClean="0">
                    <a:cs typeface="NikoshBAN" panose="02000000000000000000" pitchFamily="2" charset="0"/>
                  </a:rPr>
                  <a:t>১।প্রমান কর যে,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40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ad>
                          <m:radPr>
                            <m:ctrlPr>
                              <a:rPr lang="bn-IN" sz="4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4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deg>
                          <m:e>
                            <m:sSup>
                              <m:sSupPr>
                                <m:ctrlPr>
                                  <a:rPr lang="bn-IN" sz="4000" i="1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en-US" sz="4000" i="1">
                                    <a:latin typeface="Cambria Math" panose="02040503050406030204" pitchFamily="18" charset="0"/>
                                    <a:cs typeface="NikoshBAN" panose="02000000000000000000" pitchFamily="2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40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.</m:t>
                        </m:r>
                        <m:rad>
                          <m:radPr>
                            <m:ctrlPr>
                              <a:rPr lang="en-US" sz="4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>
                            <m:r>
                              <m:rPr>
                                <m:brk m:alnAt="7"/>
                              </m:rPr>
                              <a:rPr lang="en-US" sz="4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3</m:t>
                            </m:r>
                          </m:deg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</m:rad>
                      </m:num>
                      <m:den>
                        <m:rad>
                          <m:radPr>
                            <m:degHide m:val="on"/>
                            <m:ctrlPr>
                              <a:rPr lang="bn-IN" sz="4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4000" i="1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7</m:t>
                            </m:r>
                          </m:e>
                        </m:rad>
                      </m:den>
                    </m:f>
                  </m:oMath>
                </a14:m>
                <a:r>
                  <a:rPr lang="bn-IN" sz="4000" dirty="0" smtClean="0"/>
                  <a:t>=</a:t>
                </a:r>
                <a:r>
                  <a:rPr lang="en-US" sz="4000" dirty="0" smtClean="0"/>
                  <a:t>√</a:t>
                </a:r>
                <a:r>
                  <a:rPr lang="bn-IN" sz="4000" dirty="0" smtClean="0"/>
                  <a:t>7</a:t>
                </a:r>
              </a:p>
              <a:p>
                <a:pPr algn="ctr"/>
                <a:r>
                  <a:rPr lang="en-US" sz="3200" dirty="0" err="1" smtClean="0"/>
                  <a:t>এবং</a:t>
                </a:r>
                <a:r>
                  <a:rPr lang="en-US" sz="3200" dirty="0" smtClean="0"/>
                  <a:t> </a:t>
                </a:r>
                <a:r>
                  <a:rPr lang="en-US" sz="3200" dirty="0" err="1" smtClean="0"/>
                  <a:t>সূচকের</a:t>
                </a:r>
                <a:r>
                  <a:rPr lang="en-US" sz="3200" dirty="0" smtClean="0"/>
                  <a:t> </a:t>
                </a:r>
                <a:r>
                  <a:rPr lang="en-US" sz="3200" dirty="0" err="1" smtClean="0"/>
                  <a:t>সকল</a:t>
                </a:r>
                <a:r>
                  <a:rPr lang="en-US" sz="3200" dirty="0" smtClean="0"/>
                  <a:t> </a:t>
                </a:r>
                <a:r>
                  <a:rPr lang="en-US" sz="3200" dirty="0" err="1" smtClean="0"/>
                  <a:t>সূত্রাবলী</a:t>
                </a:r>
                <a:endParaRPr lang="bn-IN" sz="3200" dirty="0" smtClean="0"/>
              </a:p>
            </p:txBody>
          </p:sp>
        </mc:Choice>
        <mc:Fallback>
          <p:sp>
            <p:nvSpPr>
              <p:cNvPr id="5" name="Flowchart: Magnetic Disk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966" y="2134455"/>
                <a:ext cx="7693268" cy="3733678"/>
              </a:xfrm>
              <a:prstGeom prst="flowChartMagneticDisk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469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308" y="2078708"/>
            <a:ext cx="7637584" cy="4436392"/>
          </a:xfrm>
        </p:spPr>
      </p:pic>
      <p:sp>
        <p:nvSpPr>
          <p:cNvPr id="4" name="Flowchart: Predefined Process 3"/>
          <p:cNvSpPr/>
          <p:nvPr/>
        </p:nvSpPr>
        <p:spPr>
          <a:xfrm>
            <a:off x="2315308" y="412933"/>
            <a:ext cx="7561383" cy="1277755"/>
          </a:xfrm>
          <a:prstGeom prst="flowChartPredefined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0070C0"/>
                </a:solidFill>
              </a:rPr>
              <a:t>ধন্যবাদ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65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165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48</cp:revision>
  <dcterms:created xsi:type="dcterms:W3CDTF">2019-10-26T18:07:10Z</dcterms:created>
  <dcterms:modified xsi:type="dcterms:W3CDTF">2019-10-27T19:53:40Z</dcterms:modified>
</cp:coreProperties>
</file>