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85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78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DFD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6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67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5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16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8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pattFill prst="diag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74700" y="6413500"/>
            <a:ext cx="756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দেবপ্রসাদ</a:t>
            </a:r>
            <a:r>
              <a:rPr lang="en-US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মণ্ডল</a:t>
            </a:r>
            <a:r>
              <a:rPr lang="en-US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খুলনা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ইঞ্জিনিয়ারিং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ইউনিভার্সিটি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কুয়েট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ক্যাম্পাস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i="1" baseline="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কুয়েট</a:t>
            </a:r>
            <a:r>
              <a:rPr lang="en-US" b="1" i="1" baseline="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00" y="165100"/>
            <a:ext cx="746121" cy="73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1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2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5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4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29EEB-80F5-4311-A64C-9A34FD946036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00E19-C7CC-4320-87DB-111AFECCA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2.jp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3" name="Rectangle 2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441" y="1987036"/>
            <a:ext cx="6389475" cy="4246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6" name="Curved Down Ribbon 5"/>
          <p:cNvSpPr/>
          <p:nvPr/>
        </p:nvSpPr>
        <p:spPr>
          <a:xfrm>
            <a:off x="1699206" y="300612"/>
            <a:ext cx="6000750" cy="1397794"/>
          </a:xfrm>
          <a:prstGeom prst="ellipseRibb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rgbClr val="7030A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6600" dirty="0" err="1">
                <a:solidFill>
                  <a:srgbClr val="7030A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rgbClr val="7030A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2280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61927" y="325625"/>
            <a:ext cx="5081873" cy="111250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দেবপ্রসাদ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মণ্ডল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০১৭১৪ ৯০ ৪৯ ৯০</a:t>
            </a:r>
            <a:endParaRPr lang="en-US" sz="3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34285" y="2911138"/>
            <a:ext cx="5372820" cy="36957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কণিকা</a:t>
            </a:r>
            <a:endParaRPr lang="en-US" sz="3600" b="1" dirty="0" smtClean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গদ্য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2400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                                                                                                       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93031" y="1629552"/>
            <a:ext cx="5670142" cy="646331"/>
            <a:chOff x="1857374" y="1029738"/>
            <a:chExt cx="7560190" cy="861775"/>
          </a:xfrm>
        </p:grpSpPr>
        <p:pic>
          <p:nvPicPr>
            <p:cNvPr id="5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74" y="1189905"/>
              <a:ext cx="581025" cy="56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438400" y="1029738"/>
              <a:ext cx="6979164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 err="1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খুলনা</a:t>
              </a:r>
              <a:r>
                <a:rPr lang="en-US" sz="36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ইঞ্জিনিয়ারিং</a:t>
              </a:r>
              <a:r>
                <a:rPr lang="en-US" sz="36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ইউনিভার্সিটি</a:t>
              </a:r>
              <a:r>
                <a:rPr lang="en-US" sz="36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স্কুল</a:t>
              </a:r>
              <a:r>
                <a:rPr lang="en-US" sz="36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600" dirty="0">
                <a:solidFill>
                  <a:srgbClr val="7030A0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538" y="2502203"/>
            <a:ext cx="2586592" cy="2897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9" name="Rectangle 8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88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 flipV="1">
            <a:off x="2819400" y="3886200"/>
            <a:ext cx="1143000" cy="685800"/>
          </a:xfrm>
          <a:prstGeom prst="straightConnector1">
            <a:avLst/>
          </a:prstGeom>
          <a:ln w="76200">
            <a:solidFill>
              <a:srgbClr val="FF0066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rot="10800000">
            <a:off x="5105400" y="3886200"/>
            <a:ext cx="1371600" cy="838200"/>
          </a:xfrm>
          <a:prstGeom prst="straightConnector1">
            <a:avLst/>
          </a:prstGeom>
          <a:ln w="76200">
            <a:solidFill>
              <a:srgbClr val="FF0066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590800" y="2133600"/>
            <a:ext cx="1320800" cy="952500"/>
          </a:xfrm>
          <a:prstGeom prst="straightConnector1">
            <a:avLst/>
          </a:prstGeom>
          <a:ln w="76200">
            <a:solidFill>
              <a:srgbClr val="FF0066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10800000" flipV="1">
            <a:off x="5181600" y="2209801"/>
            <a:ext cx="1447800" cy="838200"/>
          </a:xfrm>
          <a:prstGeom prst="straightConnector1">
            <a:avLst/>
          </a:prstGeom>
          <a:ln w="76200">
            <a:solidFill>
              <a:srgbClr val="FF0066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08" y="304801"/>
            <a:ext cx="2743200" cy="2895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3" descr="C:\Documents and Settings\Delower\Desktop\Dw Pic\bamboo_furni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9783" y="304801"/>
            <a:ext cx="2829104" cy="2895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6" descr="C:\Documents and Settings\Delower\Desktop\Dw Pic\Pakh.jpg"/>
          <p:cNvPicPr>
            <a:picLocks noChangeAspect="1" noChangeArrowheads="1"/>
          </p:cNvPicPr>
          <p:nvPr/>
        </p:nvPicPr>
        <p:blipFill>
          <a:blip r:embed="rId4" cstate="print"/>
          <a:srcRect l="6400" r="12000"/>
          <a:stretch>
            <a:fillRect/>
          </a:stretch>
        </p:blipFill>
        <p:spPr bwMode="auto">
          <a:xfrm>
            <a:off x="462570" y="3447526"/>
            <a:ext cx="2971800" cy="3019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2" descr="C:\Documents and Settings\Delower\Desktop\03.12.12\Dw Pic\Pitol2.jpg"/>
          <p:cNvPicPr>
            <a:picLocks noChangeAspect="1" noChangeArrowheads="1"/>
          </p:cNvPicPr>
          <p:nvPr/>
        </p:nvPicPr>
        <p:blipFill>
          <a:blip r:embed="rId5" cstate="print"/>
          <a:srcRect l="21783" r="2816" b="14829"/>
          <a:stretch>
            <a:fillRect/>
          </a:stretch>
        </p:blipFill>
        <p:spPr bwMode="auto">
          <a:xfrm>
            <a:off x="5799783" y="3512709"/>
            <a:ext cx="2971799" cy="2971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3" descr="C:\Documents and Settings\Delower\Desktop\03.12.12\Dw Pic\What.gif"/>
          <p:cNvPicPr>
            <a:picLocks noChangeAspect="1" noChangeArrowheads="1"/>
          </p:cNvPicPr>
          <p:nvPr/>
        </p:nvPicPr>
        <p:blipFill>
          <a:blip r:embed="rId6" cstate="print"/>
          <a:srcRect l="20000" r="16000"/>
          <a:stretch>
            <a:fillRect/>
          </a:stretch>
        </p:blipFill>
        <p:spPr bwMode="auto">
          <a:xfrm>
            <a:off x="3962400" y="2667000"/>
            <a:ext cx="1219200" cy="152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2" name="Rectangle 11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820" y="962562"/>
            <a:ext cx="8683579" cy="1323439"/>
          </a:xfrm>
          <a:prstGeom prst="rect">
            <a:avLst/>
          </a:prstGeom>
          <a:noFill/>
          <a:ln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bn-BD" sz="8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b="1" dirty="0">
              <a:solidFill>
                <a:schemeClr val="accent3">
                  <a:lumMod val="7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23630" y="2895601"/>
            <a:ext cx="6191769" cy="2895599"/>
            <a:chOff x="2667000" y="2895601"/>
            <a:chExt cx="6248399" cy="2895599"/>
          </a:xfrm>
        </p:grpSpPr>
        <p:sp>
          <p:nvSpPr>
            <p:cNvPr id="6" name="Freeform 5"/>
            <p:cNvSpPr/>
            <p:nvPr/>
          </p:nvSpPr>
          <p:spPr>
            <a:xfrm>
              <a:off x="2667000" y="2895601"/>
              <a:ext cx="6248399" cy="2827020"/>
            </a:xfrm>
            <a:custGeom>
              <a:avLst/>
              <a:gdLst>
                <a:gd name="connsiteX0" fmla="*/ 0 w 6518392"/>
                <a:gd name="connsiteY0" fmla="*/ 0 h 3063240"/>
                <a:gd name="connsiteX1" fmla="*/ 4986772 w 6518392"/>
                <a:gd name="connsiteY1" fmla="*/ 0 h 3063240"/>
                <a:gd name="connsiteX2" fmla="*/ 6518392 w 6518392"/>
                <a:gd name="connsiteY2" fmla="*/ 1531620 h 3063240"/>
                <a:gd name="connsiteX3" fmla="*/ 4986772 w 6518392"/>
                <a:gd name="connsiteY3" fmla="*/ 3063240 h 3063240"/>
                <a:gd name="connsiteX4" fmla="*/ 0 w 6518392"/>
                <a:gd name="connsiteY4" fmla="*/ 3063240 h 3063240"/>
                <a:gd name="connsiteX5" fmla="*/ 0 w 6518392"/>
                <a:gd name="connsiteY5" fmla="*/ 0 h 306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8392" h="3063240">
                  <a:moveTo>
                    <a:pt x="6518392" y="3063239"/>
                  </a:moveTo>
                  <a:lnTo>
                    <a:pt x="1531620" y="3063239"/>
                  </a:lnTo>
                  <a:lnTo>
                    <a:pt x="0" y="1531620"/>
                  </a:lnTo>
                  <a:lnTo>
                    <a:pt x="1531620" y="1"/>
                  </a:lnTo>
                  <a:lnTo>
                    <a:pt x="6518392" y="1"/>
                  </a:lnTo>
                  <a:lnTo>
                    <a:pt x="6518392" y="3063239"/>
                  </a:lnTo>
                  <a:close/>
                </a:path>
              </a:pathLst>
            </a:custGeom>
            <a:solidFill>
              <a:srgbClr val="FFC000">
                <a:alpha val="37000"/>
              </a:srgbClr>
            </a:solidFill>
            <a:scene3d>
              <a:camera prst="orthographicFront"/>
              <a:lightRig rig="balanced" dir="t">
                <a:rot lat="0" lon="0" rev="2100000"/>
              </a:lightRig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16617" tIns="525780" rIns="981456" bIns="525781" numCol="1" spcCol="1270" anchor="ctr" anchorCtr="0">
              <a:noAutofit/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lvl="0" algn="r" defTabSz="6134100" rtl="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endParaRPr lang="bn-BD" sz="13800" b="1" kern="12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itle 1"/>
            <p:cNvSpPr txBox="1">
              <a:spLocks/>
            </p:cNvSpPr>
            <p:nvPr/>
          </p:nvSpPr>
          <p:spPr>
            <a:xfrm>
              <a:off x="2743200" y="3581400"/>
              <a:ext cx="6096000" cy="2209800"/>
            </a:xfrm>
            <a:prstGeom prst="rect">
              <a:avLst/>
            </a:prstGeom>
            <a:scene3d>
              <a:camera prst="orthographicFront"/>
              <a:lightRig rig="soft" dir="tl">
                <a:rot lat="0" lon="0" rev="0"/>
              </a:lightRig>
            </a:scene3d>
            <a:sp3d>
              <a:bevelT/>
            </a:sp3d>
          </p:spPr>
          <p:txBody>
            <a:bodyPr>
              <a:noAutofit/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54864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bn-BD" sz="7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ea typeface="+mj-ea"/>
                  <a:cs typeface="NikoshBAN" pitchFamily="2" charset="0"/>
                </a:rPr>
                <a:t>আমাদের লোকশিল্প</a:t>
              </a:r>
              <a:r>
                <a:rPr kumimoji="0" lang="bn-BD" sz="6600" b="1" i="0" u="none" strike="noStrike" kern="1200" spc="50" normalizeH="0" baseline="0" noProof="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+mj-lt"/>
                  <a:ea typeface="+mj-ea"/>
                  <a:cs typeface="+mj-cs"/>
                </a:rPr>
                <a:t/>
              </a:r>
              <a:br>
                <a:rPr kumimoji="0" lang="bn-BD" sz="6600" b="1" i="0" u="none" strike="noStrike" kern="1200" spc="50" normalizeH="0" baseline="0" noProof="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+mj-lt"/>
                  <a:ea typeface="+mj-ea"/>
                  <a:cs typeface="+mj-cs"/>
                </a:rPr>
              </a:br>
              <a:endParaRPr kumimoji="0" lang="en-US" sz="4800" b="1" i="0" u="none" strike="noStrike" kern="1200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953000" y="4800600"/>
            <a:ext cx="3886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" lvl="0" algn="r" fontAlgn="auto">
              <a:spcAft>
                <a:spcPts val="0"/>
              </a:spcAft>
              <a:defRPr/>
            </a:pPr>
            <a:r>
              <a:rPr lang="bn-BD" sz="6000" b="1" dirty="0">
                <a:ln w="1905"/>
                <a:gradFill>
                  <a:gsLst>
                    <a:gs pos="0">
                      <a:srgbClr val="1AB39F">
                        <a:shade val="20000"/>
                        <a:satMod val="200000"/>
                      </a:srgbClr>
                    </a:gs>
                    <a:gs pos="78000">
                      <a:srgbClr val="1AB39F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1AB39F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 হাসান</a:t>
            </a:r>
            <a:endParaRPr lang="en-US" sz="6000" b="1" spc="50" dirty="0">
              <a:ln w="11430"/>
              <a:gradFill>
                <a:gsLst>
                  <a:gs pos="25000">
                    <a:srgbClr val="EA157A">
                      <a:satMod val="155000"/>
                    </a:srgbClr>
                  </a:gs>
                  <a:gs pos="100000">
                    <a:srgbClr val="EA157A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7" y="3220041"/>
            <a:ext cx="1849405" cy="21781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1" name="Rectangle 10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7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1369" y="2551837"/>
            <a:ext cx="777883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623888" algn="just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১। লেখক কামরুল হাসান এর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সংক্ষিপ্ত পরিচিতি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628650" indent="-628650" algn="just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২। অপেক্ষাকৃত জটিল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শব্দগুলোর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উচ্চারণ ও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সহ বাক্য গঠন কর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তে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পারবে।   </a:t>
            </a:r>
          </a:p>
          <a:p>
            <a:pPr marL="628650" indent="-628650" algn="just">
              <a:defRPr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। লোকশিল্পের বিভিন্ন উপাদান ব্যাখ্যা করতে পারবে।</a:t>
            </a:r>
          </a:p>
          <a:p>
            <a:pPr marL="628650" indent="-628650" algn="just"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৪। দেশের অর্থনৈতিক উন্নয়নে লোকশিল্পের ভূমিকা বিশ্লেষণ করতে পারবে।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1660901" y="1789021"/>
            <a:ext cx="37561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এই পাঠশেষে শিক্ষার্থীরা-----</a:t>
            </a:r>
            <a:endParaRPr lang="en-US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1527" y="463639"/>
            <a:ext cx="5035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6" name="Rectangle 5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9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590960" y="2532396"/>
            <a:ext cx="2037111" cy="1712895"/>
          </a:xfrm>
          <a:custGeom>
            <a:avLst/>
            <a:gdLst>
              <a:gd name="connsiteX0" fmla="*/ 0 w 2037111"/>
              <a:gd name="connsiteY0" fmla="*/ 856448 h 1712895"/>
              <a:gd name="connsiteX1" fmla="*/ 1018556 w 2037111"/>
              <a:gd name="connsiteY1" fmla="*/ 0 h 1712895"/>
              <a:gd name="connsiteX2" fmla="*/ 2037112 w 2037111"/>
              <a:gd name="connsiteY2" fmla="*/ 856448 h 1712895"/>
              <a:gd name="connsiteX3" fmla="*/ 1018556 w 2037111"/>
              <a:gd name="connsiteY3" fmla="*/ 1712896 h 1712895"/>
              <a:gd name="connsiteX4" fmla="*/ 0 w 2037111"/>
              <a:gd name="connsiteY4" fmla="*/ 856448 h 171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7111" h="1712895">
                <a:moveTo>
                  <a:pt x="0" y="856448"/>
                </a:moveTo>
                <a:cubicBezTo>
                  <a:pt x="0" y="383445"/>
                  <a:pt x="456023" y="0"/>
                  <a:pt x="1018556" y="0"/>
                </a:cubicBezTo>
                <a:cubicBezTo>
                  <a:pt x="1581089" y="0"/>
                  <a:pt x="2037112" y="383445"/>
                  <a:pt x="2037112" y="856448"/>
                </a:cubicBezTo>
                <a:cubicBezTo>
                  <a:pt x="2037112" y="1329451"/>
                  <a:pt x="1581089" y="1712896"/>
                  <a:pt x="1018556" y="1712896"/>
                </a:cubicBezTo>
                <a:cubicBezTo>
                  <a:pt x="456023" y="1712896"/>
                  <a:pt x="0" y="1329451"/>
                  <a:pt x="0" y="856448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6748" tIns="309268" rIns="356748" bIns="309268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600" kern="1200" dirty="0"/>
          </a:p>
        </p:txBody>
      </p:sp>
      <p:sp>
        <p:nvSpPr>
          <p:cNvPr id="5" name="Freeform 4"/>
          <p:cNvSpPr/>
          <p:nvPr/>
        </p:nvSpPr>
        <p:spPr>
          <a:xfrm rot="5337711">
            <a:off x="4483201" y="2040148"/>
            <a:ext cx="214482" cy="592214"/>
          </a:xfrm>
          <a:custGeom>
            <a:avLst/>
            <a:gdLst>
              <a:gd name="connsiteX0" fmla="*/ 0 w 214482"/>
              <a:gd name="connsiteY0" fmla="*/ 118443 h 592213"/>
              <a:gd name="connsiteX1" fmla="*/ 107241 w 214482"/>
              <a:gd name="connsiteY1" fmla="*/ 118443 h 592213"/>
              <a:gd name="connsiteX2" fmla="*/ 107241 w 214482"/>
              <a:gd name="connsiteY2" fmla="*/ 0 h 592213"/>
              <a:gd name="connsiteX3" fmla="*/ 214482 w 214482"/>
              <a:gd name="connsiteY3" fmla="*/ 296107 h 592213"/>
              <a:gd name="connsiteX4" fmla="*/ 107241 w 214482"/>
              <a:gd name="connsiteY4" fmla="*/ 592213 h 592213"/>
              <a:gd name="connsiteX5" fmla="*/ 107241 w 214482"/>
              <a:gd name="connsiteY5" fmla="*/ 473770 h 592213"/>
              <a:gd name="connsiteX6" fmla="*/ 0 w 214482"/>
              <a:gd name="connsiteY6" fmla="*/ 473770 h 592213"/>
              <a:gd name="connsiteX7" fmla="*/ 0 w 214482"/>
              <a:gd name="connsiteY7" fmla="*/ 118443 h 5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482" h="592213">
                <a:moveTo>
                  <a:pt x="214481" y="473770"/>
                </a:moveTo>
                <a:lnTo>
                  <a:pt x="107241" y="473770"/>
                </a:lnTo>
                <a:lnTo>
                  <a:pt x="107241" y="592213"/>
                </a:lnTo>
                <a:lnTo>
                  <a:pt x="1" y="296106"/>
                </a:lnTo>
                <a:lnTo>
                  <a:pt x="107241" y="0"/>
                </a:lnTo>
                <a:lnTo>
                  <a:pt x="107241" y="118443"/>
                </a:lnTo>
                <a:lnTo>
                  <a:pt x="214481" y="118443"/>
                </a:lnTo>
                <a:lnTo>
                  <a:pt x="214481" y="47377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345" tIns="118443" rIns="-1" bIns="118443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100" kern="1200"/>
          </a:p>
        </p:txBody>
      </p:sp>
      <p:sp>
        <p:nvSpPr>
          <p:cNvPr id="6" name="Freeform 5"/>
          <p:cNvSpPr/>
          <p:nvPr/>
        </p:nvSpPr>
        <p:spPr>
          <a:xfrm>
            <a:off x="3132651" y="386125"/>
            <a:ext cx="2876468" cy="1741804"/>
          </a:xfrm>
          <a:custGeom>
            <a:avLst/>
            <a:gdLst>
              <a:gd name="connsiteX0" fmla="*/ 0 w 2876468"/>
              <a:gd name="connsiteY0" fmla="*/ 870902 h 1741804"/>
              <a:gd name="connsiteX1" fmla="*/ 1438234 w 2876468"/>
              <a:gd name="connsiteY1" fmla="*/ 0 h 1741804"/>
              <a:gd name="connsiteX2" fmla="*/ 2876468 w 2876468"/>
              <a:gd name="connsiteY2" fmla="*/ 870902 h 1741804"/>
              <a:gd name="connsiteX3" fmla="*/ 1438234 w 2876468"/>
              <a:gd name="connsiteY3" fmla="*/ 1741804 h 1741804"/>
              <a:gd name="connsiteX4" fmla="*/ 0 w 2876468"/>
              <a:gd name="connsiteY4" fmla="*/ 870902 h 1741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6468" h="1741804">
                <a:moveTo>
                  <a:pt x="0" y="870902"/>
                </a:moveTo>
                <a:cubicBezTo>
                  <a:pt x="0" y="389916"/>
                  <a:pt x="643919" y="0"/>
                  <a:pt x="1438234" y="0"/>
                </a:cubicBezTo>
                <a:cubicBezTo>
                  <a:pt x="2232549" y="0"/>
                  <a:pt x="2876468" y="389916"/>
                  <a:pt x="2876468" y="870902"/>
                </a:cubicBezTo>
                <a:cubicBezTo>
                  <a:pt x="2876468" y="1351888"/>
                  <a:pt x="2232549" y="1741804"/>
                  <a:pt x="1438234" y="1741804"/>
                </a:cubicBezTo>
                <a:cubicBezTo>
                  <a:pt x="643919" y="1741804"/>
                  <a:pt x="0" y="1351888"/>
                  <a:pt x="0" y="87090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919" tIns="281751" rIns="447919" bIns="281751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100" b="1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জন্ম: </a:t>
            </a:r>
            <a:r>
              <a:rPr lang="bn-BD" sz="2100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১৯২১ খ্রিষ্টাব্দে কলকাতায়।</a:t>
            </a:r>
            <a:endParaRPr lang="en-US" sz="2100" kern="1200" dirty="0"/>
          </a:p>
        </p:txBody>
      </p:sp>
      <p:sp>
        <p:nvSpPr>
          <p:cNvPr id="7" name="Freeform 6"/>
          <p:cNvSpPr/>
          <p:nvPr/>
        </p:nvSpPr>
        <p:spPr>
          <a:xfrm rot="21553236">
            <a:off x="5734187" y="3075695"/>
            <a:ext cx="256014" cy="592213"/>
          </a:xfrm>
          <a:custGeom>
            <a:avLst/>
            <a:gdLst>
              <a:gd name="connsiteX0" fmla="*/ 0 w 256014"/>
              <a:gd name="connsiteY0" fmla="*/ 118443 h 592213"/>
              <a:gd name="connsiteX1" fmla="*/ 128007 w 256014"/>
              <a:gd name="connsiteY1" fmla="*/ 118443 h 592213"/>
              <a:gd name="connsiteX2" fmla="*/ 128007 w 256014"/>
              <a:gd name="connsiteY2" fmla="*/ 0 h 592213"/>
              <a:gd name="connsiteX3" fmla="*/ 256014 w 256014"/>
              <a:gd name="connsiteY3" fmla="*/ 296107 h 592213"/>
              <a:gd name="connsiteX4" fmla="*/ 128007 w 256014"/>
              <a:gd name="connsiteY4" fmla="*/ 592213 h 592213"/>
              <a:gd name="connsiteX5" fmla="*/ 128007 w 256014"/>
              <a:gd name="connsiteY5" fmla="*/ 473770 h 592213"/>
              <a:gd name="connsiteX6" fmla="*/ 0 w 256014"/>
              <a:gd name="connsiteY6" fmla="*/ 473770 h 592213"/>
              <a:gd name="connsiteX7" fmla="*/ 0 w 256014"/>
              <a:gd name="connsiteY7" fmla="*/ 118443 h 5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014" h="592213">
                <a:moveTo>
                  <a:pt x="0" y="118443"/>
                </a:moveTo>
                <a:lnTo>
                  <a:pt x="128007" y="118443"/>
                </a:lnTo>
                <a:lnTo>
                  <a:pt x="128007" y="0"/>
                </a:lnTo>
                <a:lnTo>
                  <a:pt x="256014" y="296107"/>
                </a:lnTo>
                <a:lnTo>
                  <a:pt x="128007" y="592213"/>
                </a:lnTo>
                <a:lnTo>
                  <a:pt x="128007" y="473770"/>
                </a:lnTo>
                <a:lnTo>
                  <a:pt x="0" y="473770"/>
                </a:lnTo>
                <a:lnTo>
                  <a:pt x="0" y="11844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8442" rIns="76803" bIns="118443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100" kern="1200"/>
          </a:p>
        </p:txBody>
      </p:sp>
      <p:sp>
        <p:nvSpPr>
          <p:cNvPr id="8" name="Freeform 7"/>
          <p:cNvSpPr/>
          <p:nvPr/>
        </p:nvSpPr>
        <p:spPr>
          <a:xfrm>
            <a:off x="6110647" y="2479304"/>
            <a:ext cx="2678059" cy="1741804"/>
          </a:xfrm>
          <a:custGeom>
            <a:avLst/>
            <a:gdLst>
              <a:gd name="connsiteX0" fmla="*/ 0 w 2678059"/>
              <a:gd name="connsiteY0" fmla="*/ 870902 h 1741804"/>
              <a:gd name="connsiteX1" fmla="*/ 1339030 w 2678059"/>
              <a:gd name="connsiteY1" fmla="*/ 0 h 1741804"/>
              <a:gd name="connsiteX2" fmla="*/ 2678060 w 2678059"/>
              <a:gd name="connsiteY2" fmla="*/ 870902 h 1741804"/>
              <a:gd name="connsiteX3" fmla="*/ 1339030 w 2678059"/>
              <a:gd name="connsiteY3" fmla="*/ 1741804 h 1741804"/>
              <a:gd name="connsiteX4" fmla="*/ 0 w 2678059"/>
              <a:gd name="connsiteY4" fmla="*/ 870902 h 1741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8059" h="1741804">
                <a:moveTo>
                  <a:pt x="0" y="870902"/>
                </a:moveTo>
                <a:cubicBezTo>
                  <a:pt x="0" y="389916"/>
                  <a:pt x="599504" y="0"/>
                  <a:pt x="1339030" y="0"/>
                </a:cubicBezTo>
                <a:cubicBezTo>
                  <a:pt x="2078556" y="0"/>
                  <a:pt x="2678060" y="389916"/>
                  <a:pt x="2678060" y="870902"/>
                </a:cubicBezTo>
                <a:cubicBezTo>
                  <a:pt x="2678060" y="1351888"/>
                  <a:pt x="2078556" y="1741804"/>
                  <a:pt x="1339030" y="1741804"/>
                </a:cubicBezTo>
                <a:cubicBezTo>
                  <a:pt x="599504" y="1741804"/>
                  <a:pt x="0" y="1351888"/>
                  <a:pt x="0" y="870902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8863" tIns="281751" rIns="418863" bIns="281751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100" b="1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কর্মজীবন: </a:t>
            </a:r>
            <a:r>
              <a:rPr lang="bn-BD" sz="2100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অধ্যাপক, </a:t>
            </a: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100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 চারু ও কারুকলা ইনস্টিটিউট।</a:t>
            </a:r>
            <a:endParaRPr lang="en-US" sz="2100" kern="1200" dirty="0"/>
          </a:p>
        </p:txBody>
      </p:sp>
      <p:sp>
        <p:nvSpPr>
          <p:cNvPr id="9" name="Freeform 8"/>
          <p:cNvSpPr/>
          <p:nvPr/>
        </p:nvSpPr>
        <p:spPr>
          <a:xfrm rot="5400000">
            <a:off x="4481049" y="4184303"/>
            <a:ext cx="256933" cy="592213"/>
          </a:xfrm>
          <a:custGeom>
            <a:avLst/>
            <a:gdLst>
              <a:gd name="connsiteX0" fmla="*/ 0 w 256933"/>
              <a:gd name="connsiteY0" fmla="*/ 118443 h 592213"/>
              <a:gd name="connsiteX1" fmla="*/ 128467 w 256933"/>
              <a:gd name="connsiteY1" fmla="*/ 118443 h 592213"/>
              <a:gd name="connsiteX2" fmla="*/ 128467 w 256933"/>
              <a:gd name="connsiteY2" fmla="*/ 0 h 592213"/>
              <a:gd name="connsiteX3" fmla="*/ 256933 w 256933"/>
              <a:gd name="connsiteY3" fmla="*/ 296107 h 592213"/>
              <a:gd name="connsiteX4" fmla="*/ 128467 w 256933"/>
              <a:gd name="connsiteY4" fmla="*/ 592213 h 592213"/>
              <a:gd name="connsiteX5" fmla="*/ 128467 w 256933"/>
              <a:gd name="connsiteY5" fmla="*/ 473770 h 592213"/>
              <a:gd name="connsiteX6" fmla="*/ 0 w 256933"/>
              <a:gd name="connsiteY6" fmla="*/ 473770 h 592213"/>
              <a:gd name="connsiteX7" fmla="*/ 0 w 256933"/>
              <a:gd name="connsiteY7" fmla="*/ 118443 h 5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6933" h="592213">
                <a:moveTo>
                  <a:pt x="0" y="118443"/>
                </a:moveTo>
                <a:lnTo>
                  <a:pt x="128467" y="118443"/>
                </a:lnTo>
                <a:lnTo>
                  <a:pt x="128467" y="0"/>
                </a:lnTo>
                <a:lnTo>
                  <a:pt x="256933" y="296107"/>
                </a:lnTo>
                <a:lnTo>
                  <a:pt x="128467" y="592213"/>
                </a:lnTo>
                <a:lnTo>
                  <a:pt x="128467" y="473770"/>
                </a:lnTo>
                <a:lnTo>
                  <a:pt x="0" y="473770"/>
                </a:lnTo>
                <a:lnTo>
                  <a:pt x="0" y="118443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8442" rIns="77080" bIns="118444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100" kern="1200"/>
          </a:p>
        </p:txBody>
      </p:sp>
      <p:sp>
        <p:nvSpPr>
          <p:cNvPr id="10" name="Freeform 9"/>
          <p:cNvSpPr/>
          <p:nvPr/>
        </p:nvSpPr>
        <p:spPr>
          <a:xfrm>
            <a:off x="3222796" y="4730072"/>
            <a:ext cx="2773440" cy="1741804"/>
          </a:xfrm>
          <a:custGeom>
            <a:avLst/>
            <a:gdLst>
              <a:gd name="connsiteX0" fmla="*/ 0 w 2773440"/>
              <a:gd name="connsiteY0" fmla="*/ 870902 h 1741804"/>
              <a:gd name="connsiteX1" fmla="*/ 1386720 w 2773440"/>
              <a:gd name="connsiteY1" fmla="*/ 0 h 1741804"/>
              <a:gd name="connsiteX2" fmla="*/ 2773440 w 2773440"/>
              <a:gd name="connsiteY2" fmla="*/ 870902 h 1741804"/>
              <a:gd name="connsiteX3" fmla="*/ 1386720 w 2773440"/>
              <a:gd name="connsiteY3" fmla="*/ 1741804 h 1741804"/>
              <a:gd name="connsiteX4" fmla="*/ 0 w 2773440"/>
              <a:gd name="connsiteY4" fmla="*/ 870902 h 1741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3440" h="1741804">
                <a:moveTo>
                  <a:pt x="0" y="870902"/>
                </a:moveTo>
                <a:cubicBezTo>
                  <a:pt x="0" y="389916"/>
                  <a:pt x="620856" y="0"/>
                  <a:pt x="1386720" y="0"/>
                </a:cubicBezTo>
                <a:cubicBezTo>
                  <a:pt x="2152584" y="0"/>
                  <a:pt x="2773440" y="389916"/>
                  <a:pt x="2773440" y="870902"/>
                </a:cubicBezTo>
                <a:cubicBezTo>
                  <a:pt x="2773440" y="1351888"/>
                  <a:pt x="2152584" y="1741804"/>
                  <a:pt x="1386720" y="1741804"/>
                </a:cubicBezTo>
                <a:cubicBezTo>
                  <a:pt x="620856" y="1741804"/>
                  <a:pt x="0" y="1351888"/>
                  <a:pt x="0" y="87090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2831" tIns="281751" rIns="432831" bIns="281751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100" b="1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রচনাবলি: </a:t>
            </a:r>
            <a:r>
              <a:rPr lang="bn-BD" sz="2100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শিল্প আন্দোলন ও আমার কথা।</a:t>
            </a:r>
            <a:endParaRPr lang="en-US" sz="2100" kern="1200" dirty="0"/>
          </a:p>
        </p:txBody>
      </p:sp>
      <p:sp>
        <p:nvSpPr>
          <p:cNvPr id="11" name="Freeform 10"/>
          <p:cNvSpPr/>
          <p:nvPr/>
        </p:nvSpPr>
        <p:spPr>
          <a:xfrm>
            <a:off x="3352909" y="3092736"/>
            <a:ext cx="168223" cy="592214"/>
          </a:xfrm>
          <a:custGeom>
            <a:avLst/>
            <a:gdLst>
              <a:gd name="connsiteX0" fmla="*/ 0 w 168222"/>
              <a:gd name="connsiteY0" fmla="*/ 118443 h 592213"/>
              <a:gd name="connsiteX1" fmla="*/ 84111 w 168222"/>
              <a:gd name="connsiteY1" fmla="*/ 118443 h 592213"/>
              <a:gd name="connsiteX2" fmla="*/ 84111 w 168222"/>
              <a:gd name="connsiteY2" fmla="*/ 0 h 592213"/>
              <a:gd name="connsiteX3" fmla="*/ 168222 w 168222"/>
              <a:gd name="connsiteY3" fmla="*/ 296107 h 592213"/>
              <a:gd name="connsiteX4" fmla="*/ 84111 w 168222"/>
              <a:gd name="connsiteY4" fmla="*/ 592213 h 592213"/>
              <a:gd name="connsiteX5" fmla="*/ 84111 w 168222"/>
              <a:gd name="connsiteY5" fmla="*/ 473770 h 592213"/>
              <a:gd name="connsiteX6" fmla="*/ 0 w 168222"/>
              <a:gd name="connsiteY6" fmla="*/ 473770 h 592213"/>
              <a:gd name="connsiteX7" fmla="*/ 0 w 168222"/>
              <a:gd name="connsiteY7" fmla="*/ 118443 h 5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222" h="592213">
                <a:moveTo>
                  <a:pt x="168221" y="473770"/>
                </a:moveTo>
                <a:lnTo>
                  <a:pt x="84111" y="473770"/>
                </a:lnTo>
                <a:lnTo>
                  <a:pt x="84111" y="592213"/>
                </a:lnTo>
                <a:lnTo>
                  <a:pt x="1" y="296106"/>
                </a:lnTo>
                <a:lnTo>
                  <a:pt x="84111" y="0"/>
                </a:lnTo>
                <a:lnTo>
                  <a:pt x="84111" y="118443"/>
                </a:lnTo>
                <a:lnTo>
                  <a:pt x="168221" y="118443"/>
                </a:lnTo>
                <a:lnTo>
                  <a:pt x="168221" y="47377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467" tIns="118444" rIns="1" bIns="118443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100" kern="1200"/>
          </a:p>
        </p:txBody>
      </p:sp>
      <p:sp>
        <p:nvSpPr>
          <p:cNvPr id="12" name="Freeform 11"/>
          <p:cNvSpPr/>
          <p:nvPr/>
        </p:nvSpPr>
        <p:spPr>
          <a:xfrm>
            <a:off x="625737" y="2517941"/>
            <a:ext cx="2647821" cy="1741804"/>
          </a:xfrm>
          <a:custGeom>
            <a:avLst/>
            <a:gdLst>
              <a:gd name="connsiteX0" fmla="*/ 0 w 2647821"/>
              <a:gd name="connsiteY0" fmla="*/ 870902 h 1741804"/>
              <a:gd name="connsiteX1" fmla="*/ 1323911 w 2647821"/>
              <a:gd name="connsiteY1" fmla="*/ 0 h 1741804"/>
              <a:gd name="connsiteX2" fmla="*/ 2647822 w 2647821"/>
              <a:gd name="connsiteY2" fmla="*/ 870902 h 1741804"/>
              <a:gd name="connsiteX3" fmla="*/ 1323911 w 2647821"/>
              <a:gd name="connsiteY3" fmla="*/ 1741804 h 1741804"/>
              <a:gd name="connsiteX4" fmla="*/ 0 w 2647821"/>
              <a:gd name="connsiteY4" fmla="*/ 870902 h 1741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7821" h="1741804">
                <a:moveTo>
                  <a:pt x="0" y="870902"/>
                </a:moveTo>
                <a:cubicBezTo>
                  <a:pt x="0" y="389916"/>
                  <a:pt x="592735" y="0"/>
                  <a:pt x="1323911" y="0"/>
                </a:cubicBezTo>
                <a:cubicBezTo>
                  <a:pt x="2055087" y="0"/>
                  <a:pt x="2647822" y="389916"/>
                  <a:pt x="2647822" y="870902"/>
                </a:cubicBezTo>
                <a:cubicBezTo>
                  <a:pt x="2647822" y="1351888"/>
                  <a:pt x="2055087" y="1741804"/>
                  <a:pt x="1323911" y="1741804"/>
                </a:cubicBezTo>
                <a:cubicBezTo>
                  <a:pt x="592735" y="1741804"/>
                  <a:pt x="0" y="1351888"/>
                  <a:pt x="0" y="870902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4434" tIns="281751" rIns="414434" bIns="281751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100" b="1" kern="12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মৃত্যু: </a:t>
            </a:r>
            <a:r>
              <a:rPr lang="bn-BD" sz="2100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১৯৮৮ খ্রিষ্টাব্দের ২ ফেব্রুয়ারি, ঢাকায়।</a:t>
            </a:r>
            <a:endParaRPr lang="en-US" sz="2100" kern="1200" dirty="0"/>
          </a:p>
        </p:txBody>
      </p:sp>
      <p:sp>
        <p:nvSpPr>
          <p:cNvPr id="13" name="Cloud 12"/>
          <p:cNvSpPr/>
          <p:nvPr/>
        </p:nvSpPr>
        <p:spPr>
          <a:xfrm>
            <a:off x="170510" y="695459"/>
            <a:ext cx="2962141" cy="1290925"/>
          </a:xfrm>
          <a:prstGeom prst="cloud">
            <a:avLst/>
          </a:prstGeom>
          <a:solidFill>
            <a:srgbClr val="7030A0"/>
          </a:solidFill>
          <a:scene3d>
            <a:camera prst="perspectiveContrastingRightFacing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পরিচিতি: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5" name="Rectangle 14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663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3" name="Rectangle 2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2" y="309093"/>
            <a:ext cx="8010661" cy="6072657"/>
          </a:xfrm>
          <a:prstGeom prst="rect">
            <a:avLst/>
          </a:prstGeom>
        </p:spPr>
      </p:pic>
      <p:pic>
        <p:nvPicPr>
          <p:cNvPr id="6" name="Rural folk art and heterogeneous life (গ্রামীন জীবন ধর্মী লোক শিল্পকলা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8284" y="515155"/>
            <a:ext cx="6353891" cy="426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42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5684" y="528035"/>
            <a:ext cx="3660821" cy="5653824"/>
            <a:chOff x="540912" y="759855"/>
            <a:chExt cx="4881094" cy="56087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912" y="2382591"/>
              <a:ext cx="4881094" cy="398601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4" name="Down Arrow 3"/>
            <p:cNvSpPr/>
            <p:nvPr/>
          </p:nvSpPr>
          <p:spPr>
            <a:xfrm>
              <a:off x="605307" y="759855"/>
              <a:ext cx="4778062" cy="1298791"/>
            </a:xfrm>
            <a:prstGeom prst="downArrow">
              <a:avLst>
                <a:gd name="adj1" fmla="val 72102"/>
                <a:gd name="adj2" fmla="val 64469"/>
              </a:avLst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ChevronInverted">
                <a:avLst/>
              </a:prstTxWarp>
            </a:bodyPr>
            <a:lstStyle/>
            <a:p>
              <a:pPr algn="ctr"/>
              <a:r>
                <a:rPr lang="bn-BD" sz="4050" dirty="0"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আদর্শ পাঠ</a:t>
              </a:r>
              <a:endParaRPr lang="en-US" sz="405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02587" y="528035"/>
            <a:ext cx="3902299" cy="5653824"/>
            <a:chOff x="6259132" y="637505"/>
            <a:chExt cx="5203065" cy="578261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9132" y="2434107"/>
              <a:ext cx="5203065" cy="398601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7" name="Oval Callout 6"/>
            <p:cNvSpPr/>
            <p:nvPr/>
          </p:nvSpPr>
          <p:spPr>
            <a:xfrm>
              <a:off x="7851820" y="637505"/>
              <a:ext cx="2743200" cy="1275008"/>
            </a:xfrm>
            <a:prstGeom prst="wedgeEllipseCallout">
              <a:avLst>
                <a:gd name="adj1" fmla="val -6279"/>
                <a:gd name="adj2" fmla="val 114118"/>
              </a:avLst>
            </a:prstGeom>
            <a:solidFill>
              <a:schemeClr val="tx2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>
                  <a:solidFill>
                    <a:srgbClr val="00B05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সরব পাঠ</a:t>
              </a:r>
              <a:endParaRPr lang="en-US" sz="3600" dirty="0"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9" name="Rectangle 8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41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34095" y="1378040"/>
            <a:ext cx="2343955" cy="9787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মণিপুরী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4094" y="3140299"/>
            <a:ext cx="2343955" cy="9787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নিবিড়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4095" y="4902558"/>
            <a:ext cx="2343955" cy="9787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2060"/>
              </a:solidFill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টেকসই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7" name="Picture 4" descr="D:\Delower\2 tipu sultan seringapatama reincarnation abdul kalam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51538" y="4475374"/>
            <a:ext cx="1958662" cy="1833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8" name="Group 28"/>
          <p:cNvGrpSpPr/>
          <p:nvPr/>
        </p:nvGrpSpPr>
        <p:grpSpPr>
          <a:xfrm>
            <a:off x="5719264" y="3101195"/>
            <a:ext cx="3104954" cy="1013000"/>
            <a:chOff x="4860232" y="280193"/>
            <a:chExt cx="3865457" cy="1676400"/>
          </a:xfrm>
        </p:grpSpPr>
        <p:sp>
          <p:nvSpPr>
            <p:cNvPr id="9" name="Pentagon 8"/>
            <p:cNvSpPr/>
            <p:nvPr/>
          </p:nvSpPr>
          <p:spPr>
            <a:xfrm rot="10800000">
              <a:off x="4860232" y="280193"/>
              <a:ext cx="3865457" cy="1676400"/>
            </a:xfrm>
            <a:prstGeom prst="homePlate">
              <a:avLst>
                <a:gd name="adj" fmla="val 38636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b="1" dirty="0">
                <a:ln w="762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37322" y="668045"/>
              <a:ext cx="3688366" cy="9677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3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ঘনিষ্ঠ</a:t>
              </a:r>
              <a:endPara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33"/>
          <p:cNvGrpSpPr/>
          <p:nvPr/>
        </p:nvGrpSpPr>
        <p:grpSpPr>
          <a:xfrm>
            <a:off x="5719264" y="4691514"/>
            <a:ext cx="2982069" cy="1211303"/>
            <a:chOff x="5413967" y="534430"/>
            <a:chExt cx="3352800" cy="1907300"/>
          </a:xfrm>
        </p:grpSpPr>
        <p:sp>
          <p:nvSpPr>
            <p:cNvPr id="12" name="Pentagon 11"/>
            <p:cNvSpPr/>
            <p:nvPr/>
          </p:nvSpPr>
          <p:spPr>
            <a:xfrm rot="10800000">
              <a:off x="5413967" y="765330"/>
              <a:ext cx="3352800" cy="1676400"/>
            </a:xfrm>
            <a:prstGeom prst="homePlate">
              <a:avLst>
                <a:gd name="adj" fmla="val 38636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ln w="762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74840" y="534430"/>
              <a:ext cx="2969217" cy="1502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মজবুত</a:t>
              </a:r>
              <a:endPara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60"/>
          <p:cNvGrpSpPr/>
          <p:nvPr/>
        </p:nvGrpSpPr>
        <p:grpSpPr>
          <a:xfrm>
            <a:off x="5719264" y="1170510"/>
            <a:ext cx="3203124" cy="1375485"/>
            <a:chOff x="4898331" y="991843"/>
            <a:chExt cx="3987669" cy="2028850"/>
          </a:xfrm>
        </p:grpSpPr>
        <p:sp>
          <p:nvSpPr>
            <p:cNvPr id="15" name="Pentagon 14"/>
            <p:cNvSpPr/>
            <p:nvPr/>
          </p:nvSpPr>
          <p:spPr>
            <a:xfrm rot="10800000">
              <a:off x="4898331" y="1344293"/>
              <a:ext cx="3865455" cy="1676400"/>
            </a:xfrm>
            <a:prstGeom prst="homePlate">
              <a:avLst>
                <a:gd name="adj" fmla="val 38636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ln w="762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186350" y="991843"/>
              <a:ext cx="3699650" cy="1952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bn-BD" sz="1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মণিপুর-সম্পর্কিত, মণিপুরে উৎপন্ন</a:t>
              </a:r>
              <a:endPara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51538" y="2820474"/>
            <a:ext cx="1958662" cy="1522926"/>
            <a:chOff x="2971800" y="2362200"/>
            <a:chExt cx="2438400" cy="1981200"/>
          </a:xfrm>
        </p:grpSpPr>
        <p:sp>
          <p:nvSpPr>
            <p:cNvPr id="18" name="Rectangle 17"/>
            <p:cNvSpPr/>
            <p:nvPr/>
          </p:nvSpPr>
          <p:spPr>
            <a:xfrm>
              <a:off x="2971800" y="2362200"/>
              <a:ext cx="2438400" cy="1981200"/>
            </a:xfrm>
            <a:prstGeom prst="rect">
              <a:avLst/>
            </a:prstGeom>
            <a:solidFill>
              <a:schemeClr val="tx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33" descr="C:\Users\Asus\Desktop\Net Download\durga-puja.jp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3086100" y="2381250"/>
              <a:ext cx="2133600" cy="1960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71" y="1092000"/>
            <a:ext cx="1958661" cy="15965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1" name="Cloud Callout 20"/>
          <p:cNvSpPr/>
          <p:nvPr/>
        </p:nvSpPr>
        <p:spPr>
          <a:xfrm>
            <a:off x="1403797" y="193183"/>
            <a:ext cx="3106004" cy="898817"/>
          </a:xfrm>
          <a:prstGeom prst="cloudCallout">
            <a:avLst/>
          </a:prstGeom>
          <a:solidFill>
            <a:srgbClr val="DFDC54"/>
          </a:solidFill>
          <a:ln w="38100"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23" name="Rectangle 22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60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5808372" y="180304"/>
            <a:ext cx="3106004" cy="898817"/>
          </a:xfrm>
          <a:prstGeom prst="cloudCallout">
            <a:avLst/>
          </a:prstGeom>
          <a:solidFill>
            <a:srgbClr val="DFDC54"/>
          </a:solidFill>
          <a:ln w="38100"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urved Down Arrow 2"/>
          <p:cNvSpPr/>
          <p:nvPr/>
        </p:nvSpPr>
        <p:spPr>
          <a:xfrm rot="8994121" flipV="1">
            <a:off x="1592975" y="4421669"/>
            <a:ext cx="1177240" cy="595435"/>
          </a:xfrm>
          <a:prstGeom prst="curvedDownArrow">
            <a:avLst/>
          </a:prstGeom>
          <a:solidFill>
            <a:srgbClr val="FF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urved Down Arrow 3"/>
          <p:cNvSpPr/>
          <p:nvPr/>
        </p:nvSpPr>
        <p:spPr>
          <a:xfrm rot="786011">
            <a:off x="6154371" y="1124870"/>
            <a:ext cx="1075747" cy="681792"/>
          </a:xfrm>
          <a:prstGeom prst="curvedDownArrow">
            <a:avLst/>
          </a:prstGeom>
          <a:solidFill>
            <a:srgbClr val="FF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 rot="20766760" flipH="1">
            <a:off x="3939794" y="1601727"/>
            <a:ext cx="2161302" cy="718338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00B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পণ্য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8"/>
          <p:cNvGrpSpPr/>
          <p:nvPr/>
        </p:nvGrpSpPr>
        <p:grpSpPr>
          <a:xfrm>
            <a:off x="6155714" y="1885712"/>
            <a:ext cx="2725190" cy="1148976"/>
            <a:chOff x="5486400" y="533400"/>
            <a:chExt cx="3352800" cy="1830160"/>
          </a:xfrm>
        </p:grpSpPr>
        <p:sp>
          <p:nvSpPr>
            <p:cNvPr id="7" name="Pentagon 6"/>
            <p:cNvSpPr/>
            <p:nvPr/>
          </p:nvSpPr>
          <p:spPr>
            <a:xfrm rot="10800000">
              <a:off x="5486400" y="533400"/>
              <a:ext cx="3352800" cy="1676400"/>
            </a:xfrm>
            <a:prstGeom prst="homePlate">
              <a:avLst>
                <a:gd name="adj" fmla="val 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ln w="76200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0" y="647701"/>
              <a:ext cx="2799355" cy="1715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32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বিক্রি করা যায় এমন জিনিস</a:t>
              </a:r>
              <a:endParaRPr lang="en-US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9" name="Picture 6" descr="D:\Delower\0,,16229676_401,00.jpg"/>
          <p:cNvPicPr>
            <a:picLocks noChangeAspect="1" noChangeArrowheads="1"/>
          </p:cNvPicPr>
          <p:nvPr/>
        </p:nvPicPr>
        <p:blipFill>
          <a:blip r:embed="rId2" cstate="print"/>
          <a:srcRect l="8474" r="3390"/>
          <a:stretch>
            <a:fillRect/>
          </a:stretch>
        </p:blipFill>
        <p:spPr bwMode="auto">
          <a:xfrm>
            <a:off x="5231312" y="3110223"/>
            <a:ext cx="3409786" cy="3029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Pentagon 9"/>
          <p:cNvSpPr/>
          <p:nvPr/>
        </p:nvSpPr>
        <p:spPr>
          <a:xfrm>
            <a:off x="2538219" y="4214059"/>
            <a:ext cx="2032757" cy="71833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B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টোপর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25"/>
          <p:cNvGrpSpPr/>
          <p:nvPr/>
        </p:nvGrpSpPr>
        <p:grpSpPr>
          <a:xfrm>
            <a:off x="533952" y="5221127"/>
            <a:ext cx="2688486" cy="1148976"/>
            <a:chOff x="5486400" y="533400"/>
            <a:chExt cx="3388317" cy="1830159"/>
          </a:xfrm>
        </p:grpSpPr>
        <p:sp>
          <p:nvSpPr>
            <p:cNvPr id="12" name="Pentagon 11"/>
            <p:cNvSpPr/>
            <p:nvPr/>
          </p:nvSpPr>
          <p:spPr>
            <a:xfrm rot="10800000">
              <a:off x="5486400" y="533400"/>
              <a:ext cx="3352800" cy="1676400"/>
            </a:xfrm>
            <a:prstGeom prst="homePlate">
              <a:avLst>
                <a:gd name="adj" fmla="val 0"/>
              </a:avLst>
            </a:prstGeom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ln w="76200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86400" y="647701"/>
              <a:ext cx="3388317" cy="1715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32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হিন্দু সম্প্রদায়ের বরের মাথার মুকুট।</a:t>
              </a:r>
              <a:endParaRPr lang="en-US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0962" y="975467"/>
            <a:ext cx="3344214" cy="2806521"/>
            <a:chOff x="-1" y="-1"/>
            <a:chExt cx="3962401" cy="3733801"/>
          </a:xfrm>
        </p:grpSpPr>
        <p:grpSp>
          <p:nvGrpSpPr>
            <p:cNvPr id="15" name="Group 14"/>
            <p:cNvGrpSpPr/>
            <p:nvPr/>
          </p:nvGrpSpPr>
          <p:grpSpPr>
            <a:xfrm>
              <a:off x="-1" y="-1"/>
              <a:ext cx="3962401" cy="3733801"/>
              <a:chOff x="-1" y="-1"/>
              <a:chExt cx="3962401" cy="3733801"/>
            </a:xfrm>
          </p:grpSpPr>
          <p:pic>
            <p:nvPicPr>
              <p:cNvPr id="17" name="Picture 6" descr="D:\Delower\0,,16229676_401,00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6967" r="10421"/>
              <a:stretch>
                <a:fillRect/>
              </a:stretch>
            </p:blipFill>
            <p:spPr bwMode="auto">
              <a:xfrm>
                <a:off x="2133600" y="-1"/>
                <a:ext cx="1828800" cy="2034373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pic>
            <p:nvPicPr>
              <p:cNvPr id="18" name="Picture 2" descr="C:\Documents and Settings\Delower\Desktop\03.12.12\Dw Pic\Jute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-1" y="0"/>
                <a:ext cx="2175489" cy="371273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pic>
            <p:nvPicPr>
              <p:cNvPr id="19" name="Picture 3" descr="C:\Documents and Settings\Delower\Desktop\03.12.12\Dw Pic\Hari2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7500" t="6863" r="10500" b="6863"/>
              <a:stretch>
                <a:fillRect/>
              </a:stretch>
            </p:blipFill>
            <p:spPr bwMode="auto">
              <a:xfrm>
                <a:off x="2057400" y="1905000"/>
                <a:ext cx="1905000" cy="182880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  <p:sp>
          <p:nvSpPr>
            <p:cNvPr id="16" name="Rectangle 15"/>
            <p:cNvSpPr/>
            <p:nvPr/>
          </p:nvSpPr>
          <p:spPr>
            <a:xfrm>
              <a:off x="0" y="0"/>
              <a:ext cx="3962400" cy="3733800"/>
            </a:xfrm>
            <a:prstGeom prst="rect">
              <a:avLst/>
            </a:prstGeom>
            <a:noFill/>
            <a:ln w="57150" cmpd="thickThin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21" name="Rectangle 20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65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5305" y="1378040"/>
            <a:ext cx="2343955" cy="9787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মণিপুরী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5304" y="3140299"/>
            <a:ext cx="2343955" cy="9787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নিবিড়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5305" y="4902558"/>
            <a:ext cx="2343955" cy="9787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002060"/>
              </a:solidFill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টেকসই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5" name="Picture 4" descr="D:\Delower\2 tipu sultan seringapatama reincarnation abdul kalam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322748" y="4475374"/>
            <a:ext cx="1958662" cy="1833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6" name="Group 5"/>
          <p:cNvGrpSpPr/>
          <p:nvPr/>
        </p:nvGrpSpPr>
        <p:grpSpPr>
          <a:xfrm>
            <a:off x="3322748" y="2820474"/>
            <a:ext cx="1958662" cy="1522926"/>
            <a:chOff x="2971800" y="2362200"/>
            <a:chExt cx="2438400" cy="1981200"/>
          </a:xfrm>
        </p:grpSpPr>
        <p:sp>
          <p:nvSpPr>
            <p:cNvPr id="7" name="Rectangle 6"/>
            <p:cNvSpPr/>
            <p:nvPr/>
          </p:nvSpPr>
          <p:spPr>
            <a:xfrm>
              <a:off x="2971800" y="2362200"/>
              <a:ext cx="2438400" cy="1981200"/>
            </a:xfrm>
            <a:prstGeom prst="rect">
              <a:avLst/>
            </a:prstGeom>
            <a:solidFill>
              <a:schemeClr val="tx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33" descr="C:\Users\Asus\Desktop\Net Download\durga-puja.jp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3086100" y="2381250"/>
              <a:ext cx="2133600" cy="1960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681" y="1092000"/>
            <a:ext cx="1958661" cy="15965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Down Arrow Callout 9"/>
          <p:cNvSpPr/>
          <p:nvPr/>
        </p:nvSpPr>
        <p:spPr>
          <a:xfrm>
            <a:off x="5733831" y="1225259"/>
            <a:ext cx="2987898" cy="1609859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b="1" dirty="0" smtClean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(সময়: ২ মিনিট)</a:t>
            </a:r>
            <a:r>
              <a:rPr lang="en-US" sz="3600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5465033" y="2953555"/>
            <a:ext cx="3369874" cy="2331076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শব্দ 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গুলো দিয়ে ১টি করে বাক্য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3" name="Rectangle 12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926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708331" y="210345"/>
            <a:ext cx="4275755" cy="579550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B050"/>
            </a:solidFill>
          </a:ln>
          <a:scene3d>
            <a:camera prst="perspectiveRelaxedModerately"/>
            <a:lightRig rig="threePt" dir="t"/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i="1" dirty="0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ঢাকাই মসলিন কাপড়</a:t>
            </a:r>
            <a:endParaRPr lang="en-US" sz="3600" b="1" i="1" dirty="0" smtClean="0">
              <a:solidFill>
                <a:srgbClr val="00206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35" y="941234"/>
            <a:ext cx="3103746" cy="26294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angle"/>
            <a:contourClr>
              <a:srgbClr val="969696"/>
            </a:contourClr>
          </a:sp3d>
        </p:spPr>
      </p:pic>
      <p:sp>
        <p:nvSpPr>
          <p:cNvPr id="5" name="Hexagon 4"/>
          <p:cNvSpPr/>
          <p:nvPr/>
        </p:nvSpPr>
        <p:spPr>
          <a:xfrm>
            <a:off x="4984086" y="210344"/>
            <a:ext cx="3979586" cy="566667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B050"/>
            </a:solidFill>
          </a:ln>
          <a:scene3d>
            <a:camera prst="perspectiveRelaxedModerately"/>
            <a:lightRig rig="threePt" dir="t"/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err="1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জামদানি</a:t>
            </a:r>
            <a:r>
              <a:rPr lang="en-US" sz="3600" b="1" i="1" dirty="0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শাড়ি</a:t>
            </a:r>
            <a:endParaRPr lang="en-US" sz="3600" b="1" i="1" dirty="0" smtClean="0">
              <a:solidFill>
                <a:srgbClr val="00206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006" y="941233"/>
            <a:ext cx="3103746" cy="2629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angle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006" y="3734873"/>
            <a:ext cx="3103746" cy="2731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angle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35" y="3734873"/>
            <a:ext cx="3103746" cy="2731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0" name="Rectangle 9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43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2183659" y="361884"/>
            <a:ext cx="4950854" cy="668627"/>
          </a:xfrm>
          <a:prstGeom prst="hexagon">
            <a:avLst>
              <a:gd name="adj" fmla="val 35714"/>
              <a:gd name="vf" fmla="val 11547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নকশি কাঁথা</a:t>
            </a:r>
            <a:endParaRPr lang="en-US" sz="5400" b="1" dirty="0" smtClean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9086" y="5370288"/>
            <a:ext cx="428913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নকশি </a:t>
            </a:r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কাঁথায় এভাবেই সুচের ফোঁড়ের মাধ্যমে ফুটিয়ে তোলা হয়  তৎকালীন সামাজিক চিত্র।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D:\Dellower\N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43000"/>
            <a:ext cx="4395202" cy="411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1820" y="5384802"/>
            <a:ext cx="4069725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গ্রামের মহিলাদের সেলাই  করা নকশি কাঁথা।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1" y="1143000"/>
            <a:ext cx="4069724" cy="4114799"/>
          </a:xfrm>
          <a:prstGeom prst="rect">
            <a:avLst/>
          </a:prstGeom>
        </p:spPr>
      </p:pic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0" name="Rectangle 9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95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71" y="897225"/>
            <a:ext cx="7543800" cy="4686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 Box 1"/>
          <p:cNvSpPr txBox="1"/>
          <p:nvPr/>
        </p:nvSpPr>
        <p:spPr>
          <a:xfrm rot="153902">
            <a:off x="1186861" y="3249329"/>
            <a:ext cx="6781800" cy="287401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Down">
              <a:avLst>
                <a:gd name="adj" fmla="val 432230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2860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bn-BD" sz="8800" b="1" spc="50" dirty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Vrinda"/>
              </a:rPr>
              <a:t>কারিগররা তাঁত যন্ত্রের সাহায্যে শাড়ি তৈরী </a:t>
            </a:r>
            <a:r>
              <a:rPr lang="bn-BD" sz="8800" b="1" spc="50" dirty="0" smtClean="0">
                <a:ln>
                  <a:noFill/>
                </a:ln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Vrinda"/>
              </a:rPr>
              <a:t>করছে</a:t>
            </a:r>
            <a:endParaRPr lang="en-US" sz="3600" dirty="0">
              <a:effectLst/>
              <a:latin typeface="Calibri"/>
              <a:ea typeface="Calibri"/>
              <a:cs typeface="Vrinda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5" name="Rectangle 4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7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Net Download\paris-road.jpg"/>
          <p:cNvPicPr>
            <a:picLocks noChangeAspect="1" noChangeArrowheads="1"/>
          </p:cNvPicPr>
          <p:nvPr/>
        </p:nvPicPr>
        <p:blipFill rotWithShape="1">
          <a:blip r:embed="rId2" cstate="print"/>
          <a:srcRect l="6870" t="2122" r="8599" b="17835"/>
          <a:stretch/>
        </p:blipFill>
        <p:spPr bwMode="auto">
          <a:xfrm>
            <a:off x="2990998" y="228600"/>
            <a:ext cx="5818151" cy="62237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Hexagon 2"/>
          <p:cNvSpPr/>
          <p:nvPr/>
        </p:nvSpPr>
        <p:spPr>
          <a:xfrm>
            <a:off x="347730" y="609599"/>
            <a:ext cx="2613975" cy="1371600"/>
          </a:xfrm>
          <a:prstGeom prst="hexagon">
            <a:avLst>
              <a:gd name="adj" fmla="val 28958"/>
              <a:gd name="vf" fmla="val 11547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3800" dirty="0" smtClean="0">
                <a:solidFill>
                  <a:srgbClr val="00B05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প্রধান তাঁত শিল্প এলাকা</a:t>
            </a:r>
            <a:endParaRPr lang="en-US" sz="3800" dirty="0" smtClean="0">
              <a:solidFill>
                <a:srgbClr val="00B05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Striped Right Arrow 3"/>
          <p:cNvSpPr/>
          <p:nvPr/>
        </p:nvSpPr>
        <p:spPr>
          <a:xfrm rot="5400000">
            <a:off x="4324727" y="2442050"/>
            <a:ext cx="586738" cy="373380"/>
          </a:xfrm>
          <a:prstGeom prst="stripedRightArrow">
            <a:avLst>
              <a:gd name="adj1" fmla="val 37200"/>
              <a:gd name="adj2" fmla="val 50000"/>
            </a:avLst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Striped Right Arrow 4"/>
          <p:cNvSpPr/>
          <p:nvPr/>
        </p:nvSpPr>
        <p:spPr>
          <a:xfrm rot="5400000">
            <a:off x="5390633" y="2556176"/>
            <a:ext cx="586737" cy="373380"/>
          </a:xfrm>
          <a:prstGeom prst="stripedRightArrow">
            <a:avLst>
              <a:gd name="adj1" fmla="val 37200"/>
              <a:gd name="adj2" fmla="val 50000"/>
            </a:avLst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Striped Right Arrow 5"/>
          <p:cNvSpPr/>
          <p:nvPr/>
        </p:nvSpPr>
        <p:spPr>
          <a:xfrm rot="5400000">
            <a:off x="6042667" y="3272773"/>
            <a:ext cx="586737" cy="373380"/>
          </a:xfrm>
          <a:prstGeom prst="stripedRightArrow">
            <a:avLst>
              <a:gd name="adj1" fmla="val 37200"/>
              <a:gd name="adj2" fmla="val 50000"/>
            </a:avLst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Striped Right Arrow 6"/>
          <p:cNvSpPr/>
          <p:nvPr/>
        </p:nvSpPr>
        <p:spPr>
          <a:xfrm rot="5400000">
            <a:off x="7095388" y="3447136"/>
            <a:ext cx="586737" cy="373380"/>
          </a:xfrm>
          <a:prstGeom prst="stripedRightArrow">
            <a:avLst>
              <a:gd name="adj1" fmla="val 37200"/>
              <a:gd name="adj2" fmla="val 50000"/>
            </a:avLst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8" name="Striped Right Arrow 7"/>
          <p:cNvSpPr/>
          <p:nvPr/>
        </p:nvSpPr>
        <p:spPr>
          <a:xfrm rot="5400000">
            <a:off x="7367198" y="5123537"/>
            <a:ext cx="586737" cy="373380"/>
          </a:xfrm>
          <a:prstGeom prst="stripedRightArrow">
            <a:avLst>
              <a:gd name="adj1" fmla="val 37200"/>
              <a:gd name="adj2" fmla="val 50000"/>
            </a:avLst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9" name="Pentagon 8"/>
          <p:cNvSpPr/>
          <p:nvPr/>
        </p:nvSpPr>
        <p:spPr>
          <a:xfrm>
            <a:off x="347730" y="1981199"/>
            <a:ext cx="2528968" cy="4471115"/>
          </a:xfrm>
          <a:prstGeom prst="homePlate">
            <a:avLst>
              <a:gd name="adj" fmla="val 0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bn-BD" sz="3600" dirty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600" dirty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(সময়</a:t>
            </a:r>
            <a:r>
              <a:rPr lang="en-US" sz="3600" dirty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৫মিনিট)</a:t>
            </a:r>
            <a:r>
              <a:rPr lang="bn-IN" sz="3600" dirty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7030A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2178050" fontAlgn="auto">
              <a:lnSpc>
                <a:spcPct val="150000"/>
              </a:lnSpc>
              <a:spcAft>
                <a:spcPct val="35000"/>
              </a:spcAft>
              <a:defRPr/>
            </a:pP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 কোন কোন  জেলায় তাঁত শিল্পের মৌলিক বৈশিষ্ট্য দেখা যায়।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1" name="Rectangle 10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901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528049" y="706090"/>
            <a:ext cx="4275755" cy="579550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B050"/>
            </a:solidFill>
          </a:ln>
          <a:scene3d>
            <a:camera prst="perspectiveRelaxedModerately"/>
            <a:lightRig rig="threePt" dir="t"/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i="1" dirty="0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খাদি বা খদ্দরের কাপড়</a:t>
            </a:r>
            <a:endParaRPr lang="en-US" sz="3600" b="1" i="1" dirty="0" smtClean="0">
              <a:solidFill>
                <a:srgbClr val="00206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Hexagon 2"/>
          <p:cNvSpPr/>
          <p:nvPr/>
        </p:nvSpPr>
        <p:spPr>
          <a:xfrm>
            <a:off x="4803804" y="706089"/>
            <a:ext cx="3979586" cy="566667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B050"/>
            </a:solidFill>
          </a:ln>
          <a:scene3d>
            <a:camera prst="perspectiveRelaxedModerately"/>
            <a:lightRig rig="threePt" dir="t"/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i="1" dirty="0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কাটুনি</a:t>
            </a:r>
            <a:endParaRPr lang="en-US" sz="3600" b="1" i="1" dirty="0" smtClean="0">
              <a:solidFill>
                <a:srgbClr val="00206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26" y="1779702"/>
            <a:ext cx="3116688" cy="4457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79" y="1779702"/>
            <a:ext cx="3528811" cy="4457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7" name="Rectangle 6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4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98" y="1665669"/>
            <a:ext cx="3779413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98" y="1652790"/>
            <a:ext cx="3696236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Hexagon 3"/>
          <p:cNvSpPr/>
          <p:nvPr/>
        </p:nvSpPr>
        <p:spPr>
          <a:xfrm>
            <a:off x="1030310" y="515155"/>
            <a:ext cx="7740203" cy="751258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B050"/>
            </a:solidFill>
          </a:ln>
          <a:scene3d>
            <a:camera prst="perspectiveRelaxedModerately"/>
            <a:lightRig rig="threePt" dir="t"/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i="1" dirty="0" smtClean="0">
                <a:solidFill>
                  <a:srgbClr val="00206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আদিবাসী  সম্প্রদাইয়ের নিজস্ব বয়ন পদ্ধতি</a:t>
            </a:r>
            <a:endParaRPr lang="en-US" sz="3600" b="1" i="1" dirty="0" smtClean="0">
              <a:solidFill>
                <a:srgbClr val="00206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6" name="Rectangle 5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2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66960" y="1377315"/>
            <a:ext cx="2743199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Hexagon 2"/>
          <p:cNvSpPr/>
          <p:nvPr/>
        </p:nvSpPr>
        <p:spPr>
          <a:xfrm>
            <a:off x="838200" y="457200"/>
            <a:ext cx="7772400" cy="685800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3">
              <a:lumMod val="20000"/>
              <a:lumOff val="80000"/>
            </a:schemeClr>
          </a:solidFill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কাসা বা পিতলের তৈজসপত্র</a:t>
            </a:r>
            <a:endParaRPr lang="en-US" sz="4800" b="1" dirty="0" smtClean="0">
              <a:solidFill>
                <a:srgbClr val="0070C0"/>
              </a:solidFill>
            </a:endParaRPr>
          </a:p>
        </p:txBody>
      </p:sp>
      <p:pic>
        <p:nvPicPr>
          <p:cNvPr id="4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3400" y="3440431"/>
            <a:ext cx="4191000" cy="28079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429" y="1352549"/>
            <a:ext cx="3306986" cy="4764915"/>
          </a:xfrm>
          <a:prstGeom prst="rect">
            <a:avLst/>
          </a:prstGeom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7" name="Rectangle 6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0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33" y="1108254"/>
            <a:ext cx="4016599" cy="24205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96" y="1108254"/>
            <a:ext cx="3833948" cy="4777391"/>
          </a:xfrm>
          <a:prstGeom prst="rect">
            <a:avLst/>
          </a:prstGeom>
        </p:spPr>
      </p:pic>
      <p:pic>
        <p:nvPicPr>
          <p:cNvPr id="4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58432" y="3760632"/>
            <a:ext cx="4016599" cy="2125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Hexagon 4"/>
          <p:cNvSpPr/>
          <p:nvPr/>
        </p:nvSpPr>
        <p:spPr>
          <a:xfrm>
            <a:off x="1676400" y="283334"/>
            <a:ext cx="5997262" cy="709009"/>
          </a:xfrm>
          <a:prstGeom prst="hexagon">
            <a:avLst>
              <a:gd name="adj" fmla="val 35714"/>
              <a:gd name="vf" fmla="val 115470"/>
            </a:avLst>
          </a:prstGeom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মৃতশিল্প ও পোড়া </a:t>
            </a:r>
            <a:r>
              <a:rPr lang="bn-BD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মাটির  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তৈজসপত্র</a:t>
            </a:r>
            <a:endParaRPr lang="en-US" sz="3200" b="1" dirty="0">
              <a:solidFill>
                <a:srgbClr val="0070C0"/>
              </a:solidFill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7" name="Rectangle 6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7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1676400" y="283334"/>
            <a:ext cx="6527442" cy="709009"/>
          </a:xfrm>
          <a:prstGeom prst="hexagon">
            <a:avLst>
              <a:gd name="adj" fmla="val 35714"/>
              <a:gd name="vf" fmla="val 115470"/>
            </a:avLst>
          </a:prstGeom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কাঠের কাজ হাসিয়া ও নৌকার শিল্পকর্ম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4" y="1392327"/>
            <a:ext cx="2582550" cy="23554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4" y="3948380"/>
            <a:ext cx="2619375" cy="23107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324" y="1392326"/>
            <a:ext cx="5074277" cy="47690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7" name="Rectangle 6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456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07" y="1365161"/>
            <a:ext cx="4080455" cy="46295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82" y="1365160"/>
            <a:ext cx="3953814" cy="462959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4" name="Hexagon 3"/>
          <p:cNvSpPr/>
          <p:nvPr/>
        </p:nvSpPr>
        <p:spPr>
          <a:xfrm>
            <a:off x="1676400" y="283334"/>
            <a:ext cx="6527442" cy="709009"/>
          </a:xfrm>
          <a:prstGeom prst="hexagon">
            <a:avLst>
              <a:gd name="adj" fmla="val 35714"/>
              <a:gd name="vf" fmla="val 115470"/>
            </a:avLst>
          </a:prstGeom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খুলনার মাদুর ও সিলেটের শীতলপাটি</a:t>
            </a:r>
            <a:endParaRPr lang="en-US" sz="3200" b="1" dirty="0">
              <a:solidFill>
                <a:srgbClr val="0070C0"/>
              </a:solidFill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6" name="Rectangle 5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0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4157405"/>
            <a:ext cx="2710931" cy="1895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05200" y="1523999"/>
            <a:ext cx="2438400" cy="221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198534" y="1485899"/>
            <a:ext cx="2335866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09600" y="1485899"/>
            <a:ext cx="2672701" cy="2211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505200" y="4114800"/>
            <a:ext cx="2438400" cy="1895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98534" y="4114800"/>
            <a:ext cx="229652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Hexagon 7"/>
          <p:cNvSpPr/>
          <p:nvPr/>
        </p:nvSpPr>
        <p:spPr>
          <a:xfrm>
            <a:off x="1676400" y="283334"/>
            <a:ext cx="6527442" cy="709009"/>
          </a:xfrm>
          <a:prstGeom prst="hexagon">
            <a:avLst>
              <a:gd name="adj" fmla="val 35714"/>
              <a:gd name="vf" fmla="val 115470"/>
            </a:avLst>
          </a:prstGeom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বাঁশ ও বেতের কাজ</a:t>
            </a:r>
            <a:endParaRPr lang="en-US" sz="3200" b="1" dirty="0">
              <a:solidFill>
                <a:srgbClr val="0070C0"/>
              </a:solidFill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0" name="Rectangle 9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7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2167372" y="424175"/>
            <a:ext cx="5618980" cy="709166"/>
          </a:xfrm>
          <a:prstGeom prst="hexagon">
            <a:avLst>
              <a:gd name="adj" fmla="val 35714"/>
              <a:gd name="vf" fmla="val 115470"/>
            </a:avLst>
          </a:prstGeom>
          <a:solidFill>
            <a:schemeClr val="accent3">
              <a:lumMod val="20000"/>
              <a:lumOff val="80000"/>
            </a:schemeClr>
          </a:solidFill>
          <a:scene3d>
            <a:camera prst="perspectiveRelaxedModerately"/>
            <a:lightRig rig="threePt" dir="t"/>
          </a:scene3d>
          <a:sp3d>
            <a:bevelT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শিকা, হাত পাখা, ফুল পিঠা</a:t>
            </a:r>
            <a:endParaRPr lang="en-US" sz="3200" b="1" dirty="0" smtClean="0">
              <a:solidFill>
                <a:srgbClr val="0070C0"/>
              </a:solidFill>
            </a:endParaRPr>
          </a:p>
        </p:txBody>
      </p:sp>
      <p:pic>
        <p:nvPicPr>
          <p:cNvPr id="3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991620" y="1590675"/>
            <a:ext cx="2799579" cy="1847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9600" y="1676400"/>
            <a:ext cx="2133600" cy="4441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991621" y="3723651"/>
            <a:ext cx="2799578" cy="2394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26" y="3723651"/>
            <a:ext cx="2517117" cy="2394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26" y="1590675"/>
            <a:ext cx="2476500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1" name="Rectangle 10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961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50082" y="310985"/>
            <a:ext cx="3257549" cy="839273"/>
          </a:xfrm>
          <a:prstGeom prst="roundRect">
            <a:avLst>
              <a:gd name="adj" fmla="val 4961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bn-BD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</a:p>
          <a:p>
            <a:pPr algn="ctr"/>
            <a:r>
              <a:rPr lang="bn-BD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(সময়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৮মিনিট)</a:t>
            </a:r>
            <a:endParaRPr lang="en-US" sz="3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1" descr="C:\Users\Asus\Desktop\Net Download\paris-road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31513" y="2255777"/>
            <a:ext cx="25146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1339403" y="5019091"/>
            <a:ext cx="6613838" cy="84678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প্রশ্ন: চিত্রের </a:t>
            </a:r>
            <a:r>
              <a:rPr lang="bn-BD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শিল্পগুলোর </a:t>
            </a:r>
            <a:r>
              <a:rPr lang="bn-BD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৫টি</a:t>
            </a:r>
            <a:r>
              <a:rPr lang="en-US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অর্থনৈতিক গুরুত্ব লিখ।</a:t>
            </a:r>
            <a:endParaRPr lang="en-US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235" y="1598955"/>
            <a:ext cx="257175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297" y="2144699"/>
            <a:ext cx="2857500" cy="2238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0" name="Rectangle 9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7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 bwMode="auto">
          <a:xfrm>
            <a:off x="2988888" y="369697"/>
            <a:ext cx="3709115" cy="1008966"/>
          </a:xfrm>
          <a:prstGeom prst="downArrowCallout">
            <a:avLst>
              <a:gd name="adj1" fmla="val 0"/>
              <a:gd name="adj2" fmla="val 0"/>
              <a:gd name="adj3" fmla="val 13408"/>
              <a:gd name="adj4" fmla="val 67553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Documents and Settings\Delower\Desktop\18-10-12\Delower\Kazi-Nazrul-Islam.jpg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tretch>
            <a:fillRect/>
          </a:stretch>
        </p:blipFill>
        <p:spPr bwMode="auto">
          <a:xfrm>
            <a:off x="857271" y="1086635"/>
            <a:ext cx="2190689" cy="2093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grpSp>
        <p:nvGrpSpPr>
          <p:cNvPr id="9" name="Group 8"/>
          <p:cNvGrpSpPr/>
          <p:nvPr/>
        </p:nvGrpSpPr>
        <p:grpSpPr>
          <a:xfrm>
            <a:off x="2751743" y="1295400"/>
            <a:ext cx="5941195" cy="1327891"/>
            <a:chOff x="2514600" y="1981200"/>
            <a:chExt cx="6553200" cy="1327891"/>
          </a:xfrm>
          <a:solidFill>
            <a:srgbClr val="00FFCC"/>
          </a:solidFill>
        </p:grpSpPr>
        <p:sp>
          <p:nvSpPr>
            <p:cNvPr id="3" name="Left Arrow 2"/>
            <p:cNvSpPr/>
            <p:nvPr/>
          </p:nvSpPr>
          <p:spPr>
            <a:xfrm>
              <a:off x="2514600" y="1981200"/>
              <a:ext cx="6553200" cy="1327891"/>
            </a:xfrm>
            <a:prstGeom prst="leftArrow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00400" y="2325469"/>
              <a:ext cx="5334000" cy="58477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bn-BD" sz="32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লেখক কত </a:t>
              </a:r>
              <a:r>
                <a:rPr lang="bn-BD" sz="32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সালে ইন্তেকাল করেন?</a:t>
              </a:r>
              <a:r>
                <a:rPr lang="bn-IN" sz="32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6711" y="2634101"/>
            <a:ext cx="2525486" cy="24059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scene3d>
            <a:camera prst="perspectiveHeroicExtremeLeftFacing"/>
            <a:lightRig rig="threePt" dir="t"/>
          </a:scene3d>
          <a:sp3d>
            <a:bevelT prst="angle"/>
          </a:sp3d>
        </p:spPr>
      </p:pic>
      <p:grpSp>
        <p:nvGrpSpPr>
          <p:cNvPr id="11" name="Group 10"/>
          <p:cNvGrpSpPr/>
          <p:nvPr/>
        </p:nvGrpSpPr>
        <p:grpSpPr>
          <a:xfrm flipH="1">
            <a:off x="584790" y="3200400"/>
            <a:ext cx="5584190" cy="1327891"/>
            <a:chOff x="2514601" y="1981200"/>
            <a:chExt cx="6019800" cy="1327891"/>
          </a:xfrm>
          <a:solidFill>
            <a:srgbClr val="00FFCC"/>
          </a:solidFill>
        </p:grpSpPr>
        <p:sp>
          <p:nvSpPr>
            <p:cNvPr id="12" name="Left Arrow 11"/>
            <p:cNvSpPr/>
            <p:nvPr/>
          </p:nvSpPr>
          <p:spPr>
            <a:xfrm>
              <a:off x="2514601" y="1981200"/>
              <a:ext cx="6019800" cy="1327891"/>
            </a:xfrm>
            <a:prstGeom prst="leftArrow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914184" y="2325469"/>
              <a:ext cx="5620216" cy="58477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bn-BD" sz="32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মসলিন শাড়ি কাদের বিলাসের বস্তু ছিল?</a:t>
              </a:r>
              <a:endPara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4" name="Picture 2" descr="D:\Dellower\N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27" y="4353510"/>
            <a:ext cx="2197602" cy="2057400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2855844" y="4953173"/>
            <a:ext cx="5090421" cy="1327891"/>
            <a:chOff x="2514600" y="1981200"/>
            <a:chExt cx="6553200" cy="1327891"/>
          </a:xfrm>
          <a:solidFill>
            <a:srgbClr val="00FFCC"/>
          </a:solidFill>
        </p:grpSpPr>
        <p:sp>
          <p:nvSpPr>
            <p:cNvPr id="17" name="Left Arrow 16"/>
            <p:cNvSpPr/>
            <p:nvPr/>
          </p:nvSpPr>
          <p:spPr>
            <a:xfrm>
              <a:off x="2514600" y="1981200"/>
              <a:ext cx="6553200" cy="1327891"/>
            </a:xfrm>
            <a:prstGeom prst="leftArrow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00400" y="2325469"/>
              <a:ext cx="5334000" cy="58477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bn-BD" sz="32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নকশি কাথাঁ বলতে কী বুঝ?</a:t>
              </a:r>
              <a:r>
                <a:rPr lang="bn-IN" sz="32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19" name="Rectangle 18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1072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362200" y="228600"/>
            <a:ext cx="4267200" cy="1066800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innerShdw blurRad="114300">
                    <a:prstClr val="black"/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innerShdw blurRad="114300">
                  <a:prstClr val="black"/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029" y="1446893"/>
            <a:ext cx="2561771" cy="26669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851" y="1446893"/>
            <a:ext cx="2930778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 cmpd="thickThin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762000" y="4648200"/>
            <a:ext cx="7924800" cy="1524000"/>
          </a:xfrm>
          <a:prstGeom prst="roundRect">
            <a:avLst>
              <a:gd name="adj" fmla="val 126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66738" indent="-566738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উল্লেখিত লোকশিল্প গুলো বাঁচিয়ে রাখার প্রয়োজনীয়তা সম্পর্কে ১৫টি বাক্যে তোমার মতামত লিখে আনবে। 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4244" y="1446893"/>
            <a:ext cx="2360311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 cmpd="thickThin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8" name="Rectangle 7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93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5400000">
            <a:off x="4904216" y="2265419"/>
            <a:ext cx="5582879" cy="1845742"/>
          </a:xfrm>
          <a:prstGeom prst="rect">
            <a:avLst/>
          </a:prstGeom>
          <a:solidFill>
            <a:srgbClr val="66FFFF"/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wordArtVert" wrap="none" lIns="68580" tIns="0" rIns="68580" bIns="34290" numCol="1">
            <a:prstTxWarp prst="textDoubleWave1">
              <a:avLst/>
            </a:prstTxWarp>
            <a:spAutoFit/>
          </a:bodyPr>
          <a:lstStyle/>
          <a:p>
            <a:pPr algn="ctr"/>
            <a:r>
              <a:rPr lang="bn-BD" sz="405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396850"/>
            <a:ext cx="5035639" cy="5715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0" y="1"/>
            <a:ext cx="9112608" cy="6858000"/>
            <a:chOff x="-17" y="61628"/>
            <a:chExt cx="12150161" cy="6796372"/>
          </a:xfrm>
        </p:grpSpPr>
        <p:sp>
          <p:nvSpPr>
            <p:cNvPr id="9" name="Rectangle 8"/>
            <p:cNvSpPr/>
            <p:nvPr/>
          </p:nvSpPr>
          <p:spPr>
            <a:xfrm>
              <a:off x="150237" y="182409"/>
              <a:ext cx="11852871" cy="6579867"/>
            </a:xfrm>
            <a:prstGeom prst="rect">
              <a:avLst/>
            </a:prstGeom>
            <a:noFill/>
            <a:ln w="76200">
              <a:solidFill>
                <a:srgbClr val="7030A0"/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-17" y="61628"/>
              <a:ext cx="12150161" cy="6796372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1786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</TotalTime>
  <Words>335</Words>
  <Application>Microsoft Office PowerPoint</Application>
  <PresentationFormat>On-screen Show (4:3)</PresentationFormat>
  <Paragraphs>85</Paragraphs>
  <Slides>27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NikoshBAN</vt:lpstr>
      <vt:lpstr>SutonnyMJ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35</cp:revision>
  <dcterms:created xsi:type="dcterms:W3CDTF">2018-10-12T15:27:07Z</dcterms:created>
  <dcterms:modified xsi:type="dcterms:W3CDTF">2018-11-20T03:47:04Z</dcterms:modified>
</cp:coreProperties>
</file>