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69" r:id="rId6"/>
    <p:sldId id="259" r:id="rId7"/>
    <p:sldId id="260" r:id="rId8"/>
    <p:sldId id="270" r:id="rId9"/>
    <p:sldId id="262" r:id="rId10"/>
    <p:sldId id="263" r:id="rId11"/>
    <p:sldId id="264" r:id="rId12"/>
    <p:sldId id="265" r:id="rId13"/>
    <p:sldId id="267" r:id="rId14"/>
    <p:sldId id="266" r:id="rId15"/>
    <p:sldId id="271" r:id="rId16"/>
    <p:sldId id="272" r:id="rId17"/>
    <p:sldId id="273" r:id="rId18"/>
    <p:sldId id="268"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402" y="91"/>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10/27/2019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4.jpeg"/><Relationship Id="rId1" Type="http://schemas.openxmlformats.org/officeDocument/2006/relationships/slideLayout" Target="../slideLayouts/slideLayout2.xml"/><Relationship Id="rId4" Type="http://schemas.microsoft.com/office/2007/relationships/hdphoto" Target="../media/hdphoto4.wdp"/></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jpeg"/><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13.jpeg"/><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jpe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6.jpeg"/><Relationship Id="rId5" Type="http://schemas.microsoft.com/office/2007/relationships/hdphoto" Target="../media/hdphoto2.wdp"/><Relationship Id="rId10" Type="http://schemas.openxmlformats.org/officeDocument/2006/relationships/image" Target="../media/image8.jpeg"/><Relationship Id="rId4" Type="http://schemas.openxmlformats.org/officeDocument/2006/relationships/image" Target="../media/image5.jpeg"/><Relationship Id="rId9" Type="http://schemas.microsoft.com/office/2007/relationships/hdphoto" Target="../media/hdphoto4.wdp"/></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425" y="4138864"/>
            <a:ext cx="6170379" cy="271913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74558" y="0"/>
            <a:ext cx="2869442" cy="6872262"/>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ngle"/>
          </a:sp3d>
        </p:spPr>
      </p:pic>
      <p:sp>
        <p:nvSpPr>
          <p:cNvPr id="6" name="Flowchart: Punched Tape 5"/>
          <p:cNvSpPr/>
          <p:nvPr/>
        </p:nvSpPr>
        <p:spPr>
          <a:xfrm>
            <a:off x="93891" y="-76200"/>
            <a:ext cx="6172200" cy="4248931"/>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err="1" smtClean="0"/>
              <a:t>সকলকে</a:t>
            </a:r>
            <a:r>
              <a:rPr lang="en-US" sz="6600" dirty="0" smtClean="0"/>
              <a:t>  </a:t>
            </a:r>
            <a:r>
              <a:rPr lang="en-US" sz="6600" dirty="0" err="1" smtClean="0"/>
              <a:t>সালাম</a:t>
            </a:r>
            <a:r>
              <a:rPr lang="en-US" sz="6600" dirty="0" smtClean="0"/>
              <a:t> ও </a:t>
            </a:r>
            <a:r>
              <a:rPr lang="en-US" sz="6600" dirty="0" err="1" smtClean="0"/>
              <a:t>শুভেচ্ছা</a:t>
            </a:r>
            <a:endParaRPr lang="en-US" sz="6600" dirty="0"/>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accel="20000" decel="2000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228600"/>
            <a:ext cx="3276600" cy="792162"/>
          </a:xfrm>
          <a:solidFill>
            <a:schemeClr val="accent4">
              <a:lumMod val="40000"/>
              <a:lumOff val="60000"/>
            </a:schemeClr>
          </a:solidFill>
        </p:spPr>
        <p:txBody>
          <a:bodyPr>
            <a:normAutofit fontScale="90000"/>
          </a:bodyPr>
          <a:lstStyle/>
          <a:p>
            <a:r>
              <a:rPr lang="en-US" b="1" dirty="0" err="1" smtClean="0"/>
              <a:t>জোড়য়</a:t>
            </a:r>
            <a:r>
              <a:rPr lang="en-US" b="1" dirty="0" smtClean="0"/>
              <a:t> </a:t>
            </a:r>
            <a:r>
              <a:rPr lang="en-US" b="1" dirty="0" err="1" smtClean="0"/>
              <a:t>কাজ</a:t>
            </a:r>
            <a:endParaRPr lang="en-US" b="1" dirty="0"/>
          </a:p>
        </p:txBody>
      </p:sp>
      <p:sp>
        <p:nvSpPr>
          <p:cNvPr id="3" name="Content Placeholder 2"/>
          <p:cNvSpPr>
            <a:spLocks noGrp="1"/>
          </p:cNvSpPr>
          <p:nvPr>
            <p:ph idx="1"/>
          </p:nvPr>
        </p:nvSpPr>
        <p:spPr>
          <a:xfrm>
            <a:off x="262467" y="1295400"/>
            <a:ext cx="8763000" cy="1447800"/>
          </a:xfrm>
          <a:solidFill>
            <a:schemeClr val="accent3">
              <a:lumMod val="40000"/>
              <a:lumOff val="60000"/>
            </a:schemeClr>
          </a:solidFill>
        </p:spPr>
        <p:txBody>
          <a:bodyPr>
            <a:normAutofit fontScale="92500"/>
          </a:bodyPr>
          <a:lstStyle/>
          <a:p>
            <a:r>
              <a:rPr lang="en-US" sz="3900" b="1" dirty="0" err="1"/>
              <a:t>সুপার</a:t>
            </a:r>
            <a:r>
              <a:rPr lang="en-US" sz="3900" b="1" dirty="0"/>
              <a:t> কিংডম-১ ( </a:t>
            </a:r>
            <a:r>
              <a:rPr lang="en-US" sz="3900" b="1" dirty="0" err="1"/>
              <a:t>প্রোক্যারিওটা</a:t>
            </a:r>
            <a:r>
              <a:rPr lang="en-US" sz="3900" b="1" dirty="0"/>
              <a:t> ) রাজ্য-১ </a:t>
            </a:r>
            <a:r>
              <a:rPr lang="en-US" sz="3900" b="1" dirty="0" err="1" smtClean="0"/>
              <a:t>মনেরার</a:t>
            </a:r>
            <a:r>
              <a:rPr lang="en-US" sz="3900" b="1" dirty="0" smtClean="0"/>
              <a:t> </a:t>
            </a:r>
            <a:r>
              <a:rPr lang="en-US" sz="3900" b="1" dirty="0" err="1" smtClean="0"/>
              <a:t>বৈশিষ্ট্য</a:t>
            </a:r>
            <a:r>
              <a:rPr lang="en-US" sz="3900" b="1" dirty="0" smtClean="0"/>
              <a:t> ও  </a:t>
            </a:r>
            <a:r>
              <a:rPr lang="en-US" sz="3900" b="1" dirty="0" err="1" smtClean="0"/>
              <a:t>উদাহরণ</a:t>
            </a:r>
            <a:r>
              <a:rPr lang="en-US" sz="3900" b="1" dirty="0" smtClean="0"/>
              <a:t>  </a:t>
            </a:r>
            <a:r>
              <a:rPr lang="en-US" sz="3900" b="1" dirty="0" err="1" smtClean="0"/>
              <a:t>লিখ</a:t>
            </a:r>
            <a:r>
              <a:rPr lang="en-US" sz="3900" b="1" dirty="0" smtClean="0"/>
              <a:t>।</a:t>
            </a:r>
          </a:p>
          <a:p>
            <a:endParaRPr lang="en-US" dirty="0"/>
          </a:p>
        </p:txBody>
      </p:sp>
      <p:sp>
        <p:nvSpPr>
          <p:cNvPr id="4" name="Rectangle 3"/>
          <p:cNvSpPr/>
          <p:nvPr/>
        </p:nvSpPr>
        <p:spPr>
          <a:xfrm>
            <a:off x="228600" y="2895600"/>
            <a:ext cx="8763000" cy="3810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err="1" smtClean="0">
                <a:solidFill>
                  <a:schemeClr val="tx1">
                    <a:lumMod val="95000"/>
                    <a:lumOff val="5000"/>
                  </a:schemeClr>
                </a:solidFill>
              </a:rPr>
              <a:t>এরা</a:t>
            </a:r>
            <a:r>
              <a:rPr lang="en-US" sz="3200" b="1" dirty="0" smtClean="0">
                <a:solidFill>
                  <a:schemeClr val="tx1">
                    <a:lumMod val="95000"/>
                    <a:lumOff val="5000"/>
                  </a:schemeClr>
                </a:solidFill>
              </a:rPr>
              <a:t>  </a:t>
            </a:r>
            <a:r>
              <a:rPr lang="en-US" sz="3200" b="1" dirty="0" err="1">
                <a:solidFill>
                  <a:schemeClr val="tx1">
                    <a:lumMod val="95000"/>
                    <a:lumOff val="5000"/>
                  </a:schemeClr>
                </a:solidFill>
              </a:rPr>
              <a:t>আদিকোষ</a:t>
            </a:r>
            <a:r>
              <a:rPr lang="en-US" sz="3200" b="1" dirty="0">
                <a:solidFill>
                  <a:schemeClr val="tx1">
                    <a:lumMod val="95000"/>
                    <a:lumOff val="5000"/>
                  </a:schemeClr>
                </a:solidFill>
              </a:rPr>
              <a:t>  </a:t>
            </a:r>
            <a:r>
              <a:rPr lang="en-US" sz="3200" b="1" dirty="0" err="1">
                <a:solidFill>
                  <a:schemeClr val="tx1">
                    <a:lumMod val="95000"/>
                    <a:lumOff val="5000"/>
                  </a:schemeClr>
                </a:solidFill>
              </a:rPr>
              <a:t>বিশিষ্ট</a:t>
            </a:r>
            <a:r>
              <a:rPr lang="en-US" sz="3200" b="1" dirty="0">
                <a:solidFill>
                  <a:schemeClr val="tx1">
                    <a:lumMod val="95000"/>
                    <a:lumOff val="5000"/>
                  </a:schemeClr>
                </a:solidFill>
              </a:rPr>
              <a:t> </a:t>
            </a:r>
            <a:r>
              <a:rPr lang="en-US" sz="3200" b="1" dirty="0" err="1">
                <a:solidFill>
                  <a:schemeClr val="tx1">
                    <a:lumMod val="95000"/>
                    <a:lumOff val="5000"/>
                  </a:schemeClr>
                </a:solidFill>
              </a:rPr>
              <a:t>এককোষী</a:t>
            </a:r>
            <a:r>
              <a:rPr lang="en-US" sz="3200" b="1" dirty="0">
                <a:solidFill>
                  <a:schemeClr val="tx1">
                    <a:lumMod val="95000"/>
                    <a:lumOff val="5000"/>
                  </a:schemeClr>
                </a:solidFill>
              </a:rPr>
              <a:t>, </a:t>
            </a:r>
            <a:r>
              <a:rPr lang="en-US" sz="3200" b="1" dirty="0" err="1">
                <a:solidFill>
                  <a:schemeClr val="tx1">
                    <a:lumMod val="95000"/>
                    <a:lumOff val="5000"/>
                  </a:schemeClr>
                </a:solidFill>
              </a:rPr>
              <a:t>নিউক্লিয়াস</a:t>
            </a:r>
            <a:r>
              <a:rPr lang="en-US" sz="3200" b="1" dirty="0">
                <a:solidFill>
                  <a:schemeClr val="tx1">
                    <a:lumMod val="95000"/>
                    <a:lumOff val="5000"/>
                  </a:schemeClr>
                </a:solidFill>
              </a:rPr>
              <a:t> </a:t>
            </a:r>
            <a:r>
              <a:rPr lang="en-US" sz="3200" b="1" dirty="0" err="1">
                <a:solidFill>
                  <a:schemeClr val="tx1">
                    <a:lumMod val="95000"/>
                    <a:lumOff val="5000"/>
                  </a:schemeClr>
                </a:solidFill>
              </a:rPr>
              <a:t>সুগঠিত</a:t>
            </a:r>
            <a:r>
              <a:rPr lang="en-US" sz="3200" b="1" dirty="0">
                <a:solidFill>
                  <a:schemeClr val="tx1">
                    <a:lumMod val="95000"/>
                    <a:lumOff val="5000"/>
                  </a:schemeClr>
                </a:solidFill>
              </a:rPr>
              <a:t> </a:t>
            </a:r>
            <a:r>
              <a:rPr lang="en-US" sz="3200" b="1" dirty="0" err="1">
                <a:solidFill>
                  <a:schemeClr val="tx1">
                    <a:lumMod val="95000"/>
                    <a:lumOff val="5000"/>
                  </a:schemeClr>
                </a:solidFill>
              </a:rPr>
              <a:t>নয়</a:t>
            </a:r>
            <a:r>
              <a:rPr lang="en-US" sz="3200" b="1" dirty="0">
                <a:solidFill>
                  <a:schemeClr val="tx1">
                    <a:lumMod val="95000"/>
                    <a:lumOff val="5000"/>
                  </a:schemeClr>
                </a:solidFill>
              </a:rPr>
              <a:t>, </a:t>
            </a:r>
            <a:r>
              <a:rPr lang="en-US" sz="3200" b="1" dirty="0" err="1">
                <a:solidFill>
                  <a:schemeClr val="tx1">
                    <a:lumMod val="95000"/>
                    <a:lumOff val="5000"/>
                  </a:schemeClr>
                </a:solidFill>
              </a:rPr>
              <a:t>অণুবিক্ষণিক</a:t>
            </a:r>
            <a:r>
              <a:rPr lang="en-US" sz="3200" b="1" dirty="0">
                <a:solidFill>
                  <a:schemeClr val="tx1">
                    <a:lumMod val="95000"/>
                    <a:lumOff val="5000"/>
                  </a:schemeClr>
                </a:solidFill>
              </a:rPr>
              <a:t>  </a:t>
            </a:r>
            <a:r>
              <a:rPr lang="en-US" sz="3200" b="1" dirty="0" err="1">
                <a:solidFill>
                  <a:schemeClr val="tx1">
                    <a:lumMod val="95000"/>
                    <a:lumOff val="5000"/>
                  </a:schemeClr>
                </a:solidFill>
              </a:rPr>
              <a:t>জীব</a:t>
            </a:r>
            <a:r>
              <a:rPr lang="en-US" sz="3200" b="1" dirty="0">
                <a:solidFill>
                  <a:schemeClr val="tx1">
                    <a:lumMod val="95000"/>
                    <a:lumOff val="5000"/>
                  </a:schemeClr>
                </a:solidFill>
              </a:rPr>
              <a:t>, </a:t>
            </a:r>
            <a:r>
              <a:rPr lang="en-US" sz="3200" b="1" dirty="0" err="1">
                <a:solidFill>
                  <a:schemeClr val="tx1">
                    <a:lumMod val="95000"/>
                    <a:lumOff val="5000"/>
                  </a:schemeClr>
                </a:solidFill>
              </a:rPr>
              <a:t>কোষে</a:t>
            </a:r>
            <a:r>
              <a:rPr lang="en-US" sz="3200" b="1" dirty="0">
                <a:solidFill>
                  <a:schemeClr val="tx1">
                    <a:lumMod val="95000"/>
                    <a:lumOff val="5000"/>
                  </a:schemeClr>
                </a:solidFill>
              </a:rPr>
              <a:t> </a:t>
            </a:r>
            <a:r>
              <a:rPr lang="en-US" sz="3200" b="1" dirty="0" err="1">
                <a:solidFill>
                  <a:schemeClr val="tx1">
                    <a:lumMod val="95000"/>
                    <a:lumOff val="5000"/>
                  </a:schemeClr>
                </a:solidFill>
              </a:rPr>
              <a:t>ক্রোমাটিন</a:t>
            </a:r>
            <a:r>
              <a:rPr lang="en-US" sz="3200" b="1" dirty="0">
                <a:solidFill>
                  <a:schemeClr val="tx1">
                    <a:lumMod val="95000"/>
                    <a:lumOff val="5000"/>
                  </a:schemeClr>
                </a:solidFill>
              </a:rPr>
              <a:t> </a:t>
            </a:r>
            <a:r>
              <a:rPr lang="en-US" sz="3200" b="1" dirty="0" err="1">
                <a:solidFill>
                  <a:schemeClr val="tx1">
                    <a:lumMod val="95000"/>
                    <a:lumOff val="5000"/>
                  </a:schemeClr>
                </a:solidFill>
              </a:rPr>
              <a:t>বস্তু</a:t>
            </a:r>
            <a:r>
              <a:rPr lang="en-US" sz="3200" b="1" dirty="0">
                <a:solidFill>
                  <a:schemeClr val="tx1">
                    <a:lumMod val="95000"/>
                    <a:lumOff val="5000"/>
                  </a:schemeClr>
                </a:solidFill>
              </a:rPr>
              <a:t> </a:t>
            </a:r>
            <a:r>
              <a:rPr lang="en-US" sz="3200" b="1" dirty="0" err="1">
                <a:solidFill>
                  <a:schemeClr val="tx1">
                    <a:lumMod val="95000"/>
                    <a:lumOff val="5000"/>
                  </a:schemeClr>
                </a:solidFill>
              </a:rPr>
              <a:t>এবং</a:t>
            </a:r>
            <a:r>
              <a:rPr lang="en-US" sz="3200" b="1" dirty="0">
                <a:solidFill>
                  <a:schemeClr val="tx1">
                    <a:lumMod val="95000"/>
                    <a:lumOff val="5000"/>
                  </a:schemeClr>
                </a:solidFill>
              </a:rPr>
              <a:t> </a:t>
            </a:r>
            <a:r>
              <a:rPr lang="en-US" sz="3200" b="1" dirty="0" err="1" smtClean="0">
                <a:solidFill>
                  <a:schemeClr val="tx1">
                    <a:lumMod val="95000"/>
                    <a:lumOff val="5000"/>
                  </a:schemeClr>
                </a:solidFill>
              </a:rPr>
              <a:t>রাইবোসোম</a:t>
            </a:r>
            <a:r>
              <a:rPr lang="en-US" sz="3200" b="1" dirty="0" smtClean="0">
                <a:solidFill>
                  <a:schemeClr val="tx1">
                    <a:lumMod val="95000"/>
                    <a:lumOff val="5000"/>
                  </a:schemeClr>
                </a:solidFill>
              </a:rPr>
              <a:t>  </a:t>
            </a:r>
            <a:r>
              <a:rPr lang="en-US" sz="3200" b="1" dirty="0" err="1">
                <a:solidFill>
                  <a:schemeClr val="tx1">
                    <a:lumMod val="95000"/>
                    <a:lumOff val="5000"/>
                  </a:schemeClr>
                </a:solidFill>
              </a:rPr>
              <a:t>থাকে</a:t>
            </a:r>
            <a:r>
              <a:rPr lang="en-US" sz="3200" b="1" dirty="0">
                <a:solidFill>
                  <a:schemeClr val="tx1">
                    <a:lumMod val="95000"/>
                    <a:lumOff val="5000"/>
                  </a:schemeClr>
                </a:solidFill>
              </a:rPr>
              <a:t> </a:t>
            </a:r>
            <a:r>
              <a:rPr lang="en-US" sz="3200" b="1" dirty="0" err="1">
                <a:solidFill>
                  <a:schemeClr val="tx1">
                    <a:lumMod val="95000"/>
                    <a:lumOff val="5000"/>
                  </a:schemeClr>
                </a:solidFill>
              </a:rPr>
              <a:t>কিন্তু</a:t>
            </a:r>
            <a:r>
              <a:rPr lang="en-US" sz="3200" b="1" dirty="0">
                <a:solidFill>
                  <a:schemeClr val="tx1">
                    <a:lumMod val="95000"/>
                    <a:lumOff val="5000"/>
                  </a:schemeClr>
                </a:solidFill>
              </a:rPr>
              <a:t>  </a:t>
            </a:r>
            <a:r>
              <a:rPr lang="en-US" sz="3200" b="1" dirty="0" err="1">
                <a:solidFill>
                  <a:srgbClr val="FF0000"/>
                </a:solidFill>
              </a:rPr>
              <a:t>নিউক্লিওলাস</a:t>
            </a:r>
            <a:r>
              <a:rPr lang="en-US" sz="3200" b="1" dirty="0">
                <a:solidFill>
                  <a:srgbClr val="FF0000"/>
                </a:solidFill>
              </a:rPr>
              <a:t>, </a:t>
            </a:r>
            <a:r>
              <a:rPr lang="en-US" sz="3200" b="1" dirty="0" err="1">
                <a:solidFill>
                  <a:srgbClr val="FF0000"/>
                </a:solidFill>
              </a:rPr>
              <a:t>প্লাস্টিড</a:t>
            </a:r>
            <a:r>
              <a:rPr lang="en-US" sz="3200" b="1" dirty="0">
                <a:solidFill>
                  <a:srgbClr val="FF0000"/>
                </a:solidFill>
              </a:rPr>
              <a:t>, </a:t>
            </a:r>
            <a:r>
              <a:rPr lang="en-US" sz="3200" b="1" dirty="0" err="1">
                <a:solidFill>
                  <a:srgbClr val="FF0000"/>
                </a:solidFill>
              </a:rPr>
              <a:t>মাইটোকণ্ডিয়া</a:t>
            </a:r>
            <a:r>
              <a:rPr lang="en-US" sz="3200" b="1" dirty="0">
                <a:solidFill>
                  <a:srgbClr val="FF0000"/>
                </a:solidFill>
              </a:rPr>
              <a:t>, </a:t>
            </a:r>
            <a:r>
              <a:rPr lang="en-US" sz="3200" b="1" dirty="0" err="1">
                <a:solidFill>
                  <a:srgbClr val="FF0000"/>
                </a:solidFill>
              </a:rPr>
              <a:t>এণ্ডোপ্লাজমিক</a:t>
            </a:r>
            <a:r>
              <a:rPr lang="en-US" sz="3200" b="1" dirty="0">
                <a:solidFill>
                  <a:srgbClr val="FF0000"/>
                </a:solidFill>
              </a:rPr>
              <a:t>  </a:t>
            </a:r>
            <a:r>
              <a:rPr lang="en-US" sz="3200" b="1" dirty="0" err="1">
                <a:solidFill>
                  <a:srgbClr val="FF0000"/>
                </a:solidFill>
              </a:rPr>
              <a:t>জালিকা</a:t>
            </a:r>
            <a:r>
              <a:rPr lang="en-US" sz="3200" b="1" dirty="0">
                <a:solidFill>
                  <a:srgbClr val="FF0000"/>
                </a:solidFill>
              </a:rPr>
              <a:t>  </a:t>
            </a:r>
            <a:r>
              <a:rPr lang="en-US" sz="3200" b="1" dirty="0" err="1">
                <a:solidFill>
                  <a:schemeClr val="tx1">
                    <a:lumMod val="95000"/>
                    <a:lumOff val="5000"/>
                  </a:schemeClr>
                </a:solidFill>
              </a:rPr>
              <a:t>নাই</a:t>
            </a:r>
            <a:r>
              <a:rPr lang="en-US" sz="3200" b="1" dirty="0">
                <a:solidFill>
                  <a:schemeClr val="tx1">
                    <a:lumMod val="95000"/>
                    <a:lumOff val="5000"/>
                  </a:schemeClr>
                </a:solidFill>
              </a:rPr>
              <a:t>। </a:t>
            </a:r>
            <a:r>
              <a:rPr lang="en-US" sz="3200" b="1" dirty="0" err="1">
                <a:solidFill>
                  <a:schemeClr val="tx1">
                    <a:lumMod val="95000"/>
                    <a:lumOff val="5000"/>
                  </a:schemeClr>
                </a:solidFill>
              </a:rPr>
              <a:t>এরা</a:t>
            </a:r>
            <a:r>
              <a:rPr lang="en-US" sz="3200" b="1" dirty="0">
                <a:solidFill>
                  <a:schemeClr val="tx1">
                    <a:lumMod val="95000"/>
                    <a:lumOff val="5000"/>
                  </a:schemeClr>
                </a:solidFill>
              </a:rPr>
              <a:t>  </a:t>
            </a:r>
            <a:r>
              <a:rPr lang="en-US" sz="3200" b="1" dirty="0" err="1">
                <a:solidFill>
                  <a:schemeClr val="tx1">
                    <a:lumMod val="95000"/>
                    <a:lumOff val="5000"/>
                  </a:schemeClr>
                </a:solidFill>
              </a:rPr>
              <a:t>শোষণ</a:t>
            </a:r>
            <a:r>
              <a:rPr lang="en-US" sz="3200" b="1" dirty="0">
                <a:solidFill>
                  <a:schemeClr val="tx1">
                    <a:lumMod val="95000"/>
                    <a:lumOff val="5000"/>
                  </a:schemeClr>
                </a:solidFill>
              </a:rPr>
              <a:t> </a:t>
            </a:r>
            <a:r>
              <a:rPr lang="en-US" sz="3200" b="1" dirty="0" err="1">
                <a:solidFill>
                  <a:schemeClr val="tx1">
                    <a:lumMod val="95000"/>
                    <a:lumOff val="5000"/>
                  </a:schemeClr>
                </a:solidFill>
              </a:rPr>
              <a:t>পদ্ধতিতে</a:t>
            </a:r>
            <a:r>
              <a:rPr lang="en-US" sz="3200" b="1" dirty="0">
                <a:solidFill>
                  <a:schemeClr val="tx1">
                    <a:lumMod val="95000"/>
                    <a:lumOff val="5000"/>
                  </a:schemeClr>
                </a:solidFill>
              </a:rPr>
              <a:t> </a:t>
            </a:r>
            <a:r>
              <a:rPr lang="en-US" sz="3200" b="1" dirty="0" err="1">
                <a:solidFill>
                  <a:schemeClr val="tx1">
                    <a:lumMod val="95000"/>
                    <a:lumOff val="5000"/>
                  </a:schemeClr>
                </a:solidFill>
              </a:rPr>
              <a:t>খাদ্যগ্রহণ</a:t>
            </a:r>
            <a:r>
              <a:rPr lang="en-US" sz="3200" b="1" dirty="0">
                <a:solidFill>
                  <a:schemeClr val="tx1">
                    <a:lumMod val="95000"/>
                    <a:lumOff val="5000"/>
                  </a:schemeClr>
                </a:solidFill>
              </a:rPr>
              <a:t>  </a:t>
            </a:r>
            <a:r>
              <a:rPr lang="en-US" sz="3200" b="1" dirty="0" err="1">
                <a:solidFill>
                  <a:schemeClr val="tx1">
                    <a:lumMod val="95000"/>
                    <a:lumOff val="5000"/>
                  </a:schemeClr>
                </a:solidFill>
              </a:rPr>
              <a:t>করে</a:t>
            </a:r>
            <a:r>
              <a:rPr lang="en-US" sz="3200" b="1" dirty="0">
                <a:solidFill>
                  <a:schemeClr val="tx1">
                    <a:lumMod val="95000"/>
                    <a:lumOff val="5000"/>
                  </a:schemeClr>
                </a:solidFill>
              </a:rPr>
              <a:t>।</a:t>
            </a:r>
            <a:br>
              <a:rPr lang="en-US" sz="3200" b="1" dirty="0">
                <a:solidFill>
                  <a:schemeClr val="tx1">
                    <a:lumMod val="95000"/>
                    <a:lumOff val="5000"/>
                  </a:schemeClr>
                </a:solidFill>
              </a:rPr>
            </a:br>
            <a:r>
              <a:rPr lang="en-US" sz="3200" b="1" dirty="0" err="1">
                <a:solidFill>
                  <a:srgbClr val="FF0000"/>
                </a:solidFill>
              </a:rPr>
              <a:t>উদাহরণঃ</a:t>
            </a:r>
            <a:r>
              <a:rPr lang="en-US" sz="3200" b="1" dirty="0">
                <a:solidFill>
                  <a:srgbClr val="FF0000"/>
                </a:solidFill>
              </a:rPr>
              <a:t> </a:t>
            </a:r>
            <a:r>
              <a:rPr lang="en-US" sz="3200" b="1" dirty="0" err="1">
                <a:solidFill>
                  <a:srgbClr val="FF0000"/>
                </a:solidFill>
              </a:rPr>
              <a:t>নীলাভ</a:t>
            </a:r>
            <a:r>
              <a:rPr lang="en-US" sz="3200" b="1" dirty="0">
                <a:solidFill>
                  <a:srgbClr val="FF0000"/>
                </a:solidFill>
              </a:rPr>
              <a:t> </a:t>
            </a:r>
            <a:r>
              <a:rPr lang="en-US" sz="3200" b="1" dirty="0" err="1">
                <a:solidFill>
                  <a:srgbClr val="FF0000"/>
                </a:solidFill>
              </a:rPr>
              <a:t>সবুজ</a:t>
            </a:r>
            <a:r>
              <a:rPr lang="en-US" sz="3200" b="1" dirty="0">
                <a:solidFill>
                  <a:srgbClr val="FF0000"/>
                </a:solidFill>
              </a:rPr>
              <a:t> </a:t>
            </a:r>
            <a:r>
              <a:rPr lang="en-US" sz="3200" b="1" dirty="0" err="1">
                <a:solidFill>
                  <a:srgbClr val="FF0000"/>
                </a:solidFill>
              </a:rPr>
              <a:t>শৈবাল</a:t>
            </a:r>
            <a:r>
              <a:rPr lang="en-US" sz="3200" b="1" dirty="0">
                <a:solidFill>
                  <a:srgbClr val="FF0000"/>
                </a:solidFill>
              </a:rPr>
              <a:t>, </a:t>
            </a:r>
            <a:r>
              <a:rPr lang="en-US" sz="3200" b="1" dirty="0" err="1">
                <a:solidFill>
                  <a:srgbClr val="FF0000"/>
                </a:solidFill>
              </a:rPr>
              <a:t>ব্যাকটেরিয়া</a:t>
            </a:r>
            <a:r>
              <a:rPr lang="en-US" sz="3200" b="1" dirty="0">
                <a:solidFill>
                  <a:srgbClr val="FF0000"/>
                </a:solidFill>
              </a:rPr>
              <a:t>।</a:t>
            </a:r>
            <a:br>
              <a:rPr lang="en-US" sz="3200" b="1" dirty="0">
                <a:solidFill>
                  <a:srgbClr val="FF0000"/>
                </a:solidFill>
              </a:rPr>
            </a:br>
            <a:endParaRPr lang="en-US" sz="3200" b="1" dirty="0">
              <a:solidFill>
                <a:srgbClr val="FF0000"/>
              </a:solidFill>
            </a:endParaRPr>
          </a:p>
        </p:txBody>
      </p:sp>
    </p:spTree>
    <p:extLst>
      <p:ext uri="{BB962C8B-B14F-4D97-AF65-F5344CB8AC3E}">
        <p14:creationId xmlns:p14="http://schemas.microsoft.com/office/powerpoint/2010/main" val="312667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 calcmode="lin" valueType="num">
                                      <p:cBhvr>
                                        <p:cTn id="14" dur="500" fill="hold"/>
                                        <p:tgtEl>
                                          <p:spTgt spid="3">
                                            <p:bg/>
                                          </p:spTgt>
                                        </p:tgtEl>
                                        <p:attrNameLst>
                                          <p:attrName>ppt_w</p:attrName>
                                        </p:attrNameLst>
                                      </p:cBhvr>
                                      <p:tavLst>
                                        <p:tav tm="0">
                                          <p:val>
                                            <p:fltVal val="0"/>
                                          </p:val>
                                        </p:tav>
                                        <p:tav tm="100000">
                                          <p:val>
                                            <p:strVal val="#ppt_w"/>
                                          </p:val>
                                        </p:tav>
                                      </p:tavLst>
                                    </p:anim>
                                    <p:anim calcmode="lin" valueType="num">
                                      <p:cBhvr>
                                        <p:cTn id="15" dur="500" fill="hold"/>
                                        <p:tgtEl>
                                          <p:spTgt spid="3">
                                            <p:bg/>
                                          </p:spTgt>
                                        </p:tgtEl>
                                        <p:attrNameLst>
                                          <p:attrName>ppt_h</p:attrName>
                                        </p:attrNameLst>
                                      </p:cBhvr>
                                      <p:tavLst>
                                        <p:tav tm="0">
                                          <p:val>
                                            <p:fltVal val="0"/>
                                          </p:val>
                                        </p:tav>
                                        <p:tav tm="100000">
                                          <p:val>
                                            <p:strVal val="#ppt_h"/>
                                          </p:val>
                                        </p:tav>
                                      </p:tavLst>
                                    </p:anim>
                                    <p:animEffect transition="in" filter="fade">
                                      <p:cBhvr>
                                        <p:cTn id="16" dur="500"/>
                                        <p:tgtEl>
                                          <p:spTgt spid="3">
                                            <p:bg/>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p:cTn id="21"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500" fill="hold"/>
                                        <p:tgtEl>
                                          <p:spTgt spid="4"/>
                                        </p:tgtEl>
                                        <p:attrNameLst>
                                          <p:attrName>ppt_w</p:attrName>
                                        </p:attrNameLst>
                                      </p:cBhvr>
                                      <p:tavLst>
                                        <p:tav tm="0">
                                          <p:val>
                                            <p:fltVal val="0"/>
                                          </p:val>
                                        </p:tav>
                                        <p:tav tm="100000">
                                          <p:val>
                                            <p:strVal val="#ppt_w"/>
                                          </p:val>
                                        </p:tav>
                                      </p:tavLst>
                                    </p:anim>
                                    <p:anim calcmode="lin" valueType="num">
                                      <p:cBhvr>
                                        <p:cTn id="29" dur="500" fill="hold"/>
                                        <p:tgtEl>
                                          <p:spTgt spid="4"/>
                                        </p:tgtEl>
                                        <p:attrNameLst>
                                          <p:attrName>ppt_h</p:attrName>
                                        </p:attrNameLst>
                                      </p:cBhvr>
                                      <p:tavLst>
                                        <p:tav tm="0">
                                          <p:val>
                                            <p:fltVal val="0"/>
                                          </p:val>
                                        </p:tav>
                                        <p:tav tm="100000">
                                          <p:val>
                                            <p:strVal val="#ppt_h"/>
                                          </p:val>
                                        </p:tav>
                                      </p:tavLst>
                                    </p:anim>
                                    <p:animEffect transition="in" filter="fade">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F:\Reza-c\20170103_162916-1.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43000"/>
                    </a14:imgEffect>
                  </a14:imgLayer>
                </a14:imgProps>
              </a:ext>
              <a:ext uri="{28A0092B-C50C-407E-A947-70E740481C1C}">
                <a14:useLocalDpi xmlns:a14="http://schemas.microsoft.com/office/drawing/2010/main" val="0"/>
              </a:ext>
            </a:extLst>
          </a:blip>
          <a:srcRect/>
          <a:stretch>
            <a:fillRect/>
          </a:stretch>
        </p:blipFill>
        <p:spPr bwMode="auto">
          <a:xfrm>
            <a:off x="4761873" y="228600"/>
            <a:ext cx="4229727" cy="64008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52400" y="228600"/>
            <a:ext cx="4419600" cy="6400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chemeClr val="tx1"/>
                </a:solidFill>
              </a:rPr>
              <a:t>রাজ্য-২ </a:t>
            </a:r>
            <a:r>
              <a:rPr lang="en-US" sz="2800" b="1" dirty="0" err="1" smtClean="0">
                <a:solidFill>
                  <a:schemeClr val="tx1"/>
                </a:solidFill>
              </a:rPr>
              <a:t>প্রোটিস্টার</a:t>
            </a:r>
            <a:r>
              <a:rPr lang="en-US" sz="2800" b="1" dirty="0" smtClean="0">
                <a:solidFill>
                  <a:schemeClr val="tx1"/>
                </a:solidFill>
              </a:rPr>
              <a:t> </a:t>
            </a:r>
            <a:r>
              <a:rPr lang="en-US" sz="2800" b="1" dirty="0" err="1" smtClean="0">
                <a:solidFill>
                  <a:schemeClr val="tx1"/>
                </a:solidFill>
              </a:rPr>
              <a:t>বৈশিষ্ট্যঃ</a:t>
            </a:r>
            <a:endParaRPr lang="en-US" sz="2800" b="1" dirty="0" smtClean="0">
              <a:solidFill>
                <a:schemeClr val="tx1"/>
              </a:solidFill>
            </a:endParaRPr>
          </a:p>
          <a:p>
            <a:r>
              <a:rPr lang="en-US" sz="2800" b="1" dirty="0" err="1" smtClean="0">
                <a:solidFill>
                  <a:schemeClr val="tx1"/>
                </a:solidFill>
              </a:rPr>
              <a:t>এরা</a:t>
            </a:r>
            <a:r>
              <a:rPr lang="en-US" sz="2800" b="1" dirty="0" smtClean="0">
                <a:solidFill>
                  <a:schemeClr val="tx1"/>
                </a:solidFill>
              </a:rPr>
              <a:t> </a:t>
            </a:r>
            <a:r>
              <a:rPr lang="en-US" sz="2800" b="1" dirty="0" err="1" smtClean="0">
                <a:solidFill>
                  <a:schemeClr val="tx1"/>
                </a:solidFill>
              </a:rPr>
              <a:t>এককোষী</a:t>
            </a:r>
            <a:r>
              <a:rPr lang="en-US" sz="2800" b="1" dirty="0" smtClean="0">
                <a:solidFill>
                  <a:schemeClr val="tx1"/>
                </a:solidFill>
              </a:rPr>
              <a:t> </a:t>
            </a:r>
            <a:r>
              <a:rPr lang="en-US" sz="2800" b="1" dirty="0" err="1" smtClean="0">
                <a:solidFill>
                  <a:schemeClr val="tx1"/>
                </a:solidFill>
              </a:rPr>
              <a:t>বা</a:t>
            </a:r>
            <a:r>
              <a:rPr lang="en-US" sz="2800" b="1" dirty="0" smtClean="0">
                <a:solidFill>
                  <a:schemeClr val="tx1"/>
                </a:solidFill>
              </a:rPr>
              <a:t> </a:t>
            </a:r>
            <a:r>
              <a:rPr lang="en-US" sz="2800" b="1" dirty="0" err="1" smtClean="0">
                <a:solidFill>
                  <a:schemeClr val="tx1"/>
                </a:solidFill>
              </a:rPr>
              <a:t>বহুকোষী</a:t>
            </a:r>
            <a:r>
              <a:rPr lang="en-US" sz="2800" b="1" dirty="0" smtClean="0">
                <a:solidFill>
                  <a:schemeClr val="tx1"/>
                </a:solidFill>
              </a:rPr>
              <a:t>, </a:t>
            </a:r>
            <a:r>
              <a:rPr lang="en-US" sz="2800" b="1" dirty="0" err="1" smtClean="0">
                <a:solidFill>
                  <a:schemeClr val="tx1"/>
                </a:solidFill>
              </a:rPr>
              <a:t>একক</a:t>
            </a:r>
            <a:r>
              <a:rPr lang="en-US" sz="2800" b="1" dirty="0" smtClean="0">
                <a:solidFill>
                  <a:schemeClr val="tx1"/>
                </a:solidFill>
              </a:rPr>
              <a:t> </a:t>
            </a:r>
            <a:r>
              <a:rPr lang="en-US" sz="2800" b="1" dirty="0" err="1" smtClean="0">
                <a:solidFill>
                  <a:schemeClr val="tx1"/>
                </a:solidFill>
              </a:rPr>
              <a:t>বা</a:t>
            </a:r>
            <a:r>
              <a:rPr lang="en-US" sz="2800" b="1" dirty="0" smtClean="0">
                <a:solidFill>
                  <a:schemeClr val="tx1"/>
                </a:solidFill>
              </a:rPr>
              <a:t> </a:t>
            </a:r>
            <a:r>
              <a:rPr lang="en-US" sz="2800" b="1" dirty="0" err="1" smtClean="0">
                <a:solidFill>
                  <a:schemeClr val="tx1"/>
                </a:solidFill>
              </a:rPr>
              <a:t>কলোনিয়াল,সুগঠিত</a:t>
            </a:r>
            <a:r>
              <a:rPr lang="en-US" sz="2800" b="1" dirty="0" smtClean="0">
                <a:solidFill>
                  <a:schemeClr val="tx1"/>
                </a:solidFill>
              </a:rPr>
              <a:t>  </a:t>
            </a:r>
            <a:r>
              <a:rPr lang="en-US" sz="2800" b="1" dirty="0" err="1" smtClean="0">
                <a:solidFill>
                  <a:schemeClr val="tx1"/>
                </a:solidFill>
              </a:rPr>
              <a:t>নিউক্লিয়াস</a:t>
            </a:r>
            <a:r>
              <a:rPr lang="en-US" sz="2800" b="1" dirty="0" smtClean="0">
                <a:solidFill>
                  <a:schemeClr val="tx1"/>
                </a:solidFill>
              </a:rPr>
              <a:t> </a:t>
            </a:r>
            <a:r>
              <a:rPr lang="en-US" sz="2800" b="1" dirty="0" err="1" smtClean="0">
                <a:solidFill>
                  <a:schemeClr val="tx1"/>
                </a:solidFill>
              </a:rPr>
              <a:t>বিশিষ্ট,কোষে</a:t>
            </a:r>
            <a:r>
              <a:rPr lang="en-US" sz="2800" b="1" dirty="0" smtClean="0">
                <a:solidFill>
                  <a:schemeClr val="tx1"/>
                </a:solidFill>
              </a:rPr>
              <a:t>  </a:t>
            </a:r>
            <a:r>
              <a:rPr lang="en-US" sz="2800" b="1" dirty="0" err="1" smtClean="0">
                <a:solidFill>
                  <a:schemeClr val="tx1"/>
                </a:solidFill>
              </a:rPr>
              <a:t>ক্রোমাটিন</a:t>
            </a:r>
            <a:r>
              <a:rPr lang="en-US" sz="2800" b="1" dirty="0" smtClean="0">
                <a:solidFill>
                  <a:schemeClr val="tx1"/>
                </a:solidFill>
              </a:rPr>
              <a:t> </a:t>
            </a:r>
            <a:r>
              <a:rPr lang="en-US" sz="2800" b="1" dirty="0" err="1" smtClean="0">
                <a:solidFill>
                  <a:schemeClr val="tx1"/>
                </a:solidFill>
              </a:rPr>
              <a:t>বস্তুতে</a:t>
            </a:r>
            <a:r>
              <a:rPr lang="en-US" sz="2800" b="1" dirty="0" smtClean="0">
                <a:solidFill>
                  <a:schemeClr val="tx1"/>
                </a:solidFill>
              </a:rPr>
              <a:t> </a:t>
            </a:r>
            <a:r>
              <a:rPr lang="en-US" sz="2800" b="1" dirty="0" smtClean="0">
                <a:solidFill>
                  <a:srgbClr val="FF0000"/>
                </a:solidFill>
              </a:rPr>
              <a:t>DNA,RNA</a:t>
            </a:r>
            <a:r>
              <a:rPr lang="en-US" sz="2800" b="1" dirty="0" smtClean="0">
                <a:solidFill>
                  <a:schemeClr val="tx1"/>
                </a:solidFill>
              </a:rPr>
              <a:t> ও </a:t>
            </a:r>
            <a:r>
              <a:rPr lang="en-US" sz="2800" b="1" dirty="0" err="1" smtClean="0">
                <a:solidFill>
                  <a:schemeClr val="tx1"/>
                </a:solidFill>
              </a:rPr>
              <a:t>প্রোটিন</a:t>
            </a:r>
            <a:r>
              <a:rPr lang="en-US" sz="2800" b="1" dirty="0" smtClean="0">
                <a:solidFill>
                  <a:schemeClr val="tx1"/>
                </a:solidFill>
              </a:rPr>
              <a:t> </a:t>
            </a:r>
            <a:r>
              <a:rPr lang="en-US" sz="2800" b="1" dirty="0" err="1" smtClean="0">
                <a:solidFill>
                  <a:schemeClr val="tx1"/>
                </a:solidFill>
              </a:rPr>
              <a:t>থাকে</a:t>
            </a:r>
            <a:r>
              <a:rPr lang="en-US" sz="2800" b="1" dirty="0" smtClean="0">
                <a:solidFill>
                  <a:schemeClr val="tx1"/>
                </a:solidFill>
              </a:rPr>
              <a:t>। </a:t>
            </a:r>
            <a:r>
              <a:rPr lang="en-US" sz="2800" b="1" dirty="0" err="1" smtClean="0">
                <a:solidFill>
                  <a:schemeClr val="tx1"/>
                </a:solidFill>
              </a:rPr>
              <a:t>খাদ্যগ্রহণ</a:t>
            </a:r>
            <a:r>
              <a:rPr lang="en-US" sz="2800" b="1" dirty="0" smtClean="0">
                <a:solidFill>
                  <a:schemeClr val="tx1"/>
                </a:solidFill>
              </a:rPr>
              <a:t>  </a:t>
            </a:r>
            <a:r>
              <a:rPr lang="en-US" sz="2800" b="1" dirty="0" err="1" smtClean="0">
                <a:solidFill>
                  <a:schemeClr val="tx1"/>
                </a:solidFill>
              </a:rPr>
              <a:t>শোষণ</a:t>
            </a:r>
            <a:r>
              <a:rPr lang="en-US" sz="2800" b="1" dirty="0" smtClean="0">
                <a:solidFill>
                  <a:schemeClr val="tx1"/>
                </a:solidFill>
              </a:rPr>
              <a:t> </a:t>
            </a:r>
            <a:r>
              <a:rPr lang="en-US" sz="2800" b="1" dirty="0" err="1" smtClean="0">
                <a:solidFill>
                  <a:schemeClr val="tx1"/>
                </a:solidFill>
              </a:rPr>
              <a:t>বা</a:t>
            </a:r>
            <a:r>
              <a:rPr lang="en-US" sz="2800" b="1" dirty="0" smtClean="0">
                <a:solidFill>
                  <a:schemeClr val="tx1"/>
                </a:solidFill>
              </a:rPr>
              <a:t> </a:t>
            </a:r>
            <a:r>
              <a:rPr lang="en-US" sz="2800" b="1" dirty="0" err="1" smtClean="0">
                <a:solidFill>
                  <a:schemeClr val="tx1"/>
                </a:solidFill>
              </a:rPr>
              <a:t>ফটোসিনথেটিক</a:t>
            </a:r>
            <a:r>
              <a:rPr lang="en-US" sz="2800" b="1" dirty="0">
                <a:solidFill>
                  <a:schemeClr val="tx1"/>
                </a:solidFill>
              </a:rPr>
              <a:t> </a:t>
            </a:r>
            <a:r>
              <a:rPr lang="en-US" sz="2800" b="1" dirty="0" err="1" smtClean="0">
                <a:solidFill>
                  <a:schemeClr val="tx1"/>
                </a:solidFill>
              </a:rPr>
              <a:t>পদ্ধিতে</a:t>
            </a:r>
            <a:r>
              <a:rPr lang="en-US" sz="2800" b="1" dirty="0" smtClean="0">
                <a:solidFill>
                  <a:schemeClr val="tx1"/>
                </a:solidFill>
              </a:rPr>
              <a:t> </a:t>
            </a:r>
            <a:r>
              <a:rPr lang="en-US" sz="2800" b="1" dirty="0" err="1" smtClean="0">
                <a:solidFill>
                  <a:schemeClr val="tx1"/>
                </a:solidFill>
              </a:rPr>
              <a:t>ঘটে</a:t>
            </a:r>
            <a:r>
              <a:rPr lang="en-US" sz="2800" b="1" dirty="0" smtClean="0">
                <a:solidFill>
                  <a:schemeClr val="tx1"/>
                </a:solidFill>
              </a:rPr>
              <a:t>।</a:t>
            </a:r>
          </a:p>
          <a:p>
            <a:r>
              <a:rPr lang="en-US" sz="2400" b="1" dirty="0" err="1" smtClean="0">
                <a:solidFill>
                  <a:srgbClr val="FF0000"/>
                </a:solidFill>
              </a:rPr>
              <a:t>উদাহরণঃ</a:t>
            </a:r>
            <a:r>
              <a:rPr lang="en-US" sz="2400" b="1" dirty="0" smtClean="0">
                <a:solidFill>
                  <a:srgbClr val="FF0000"/>
                </a:solidFill>
              </a:rPr>
              <a:t> </a:t>
            </a:r>
            <a:r>
              <a:rPr lang="en-US" sz="2400" b="1" dirty="0" err="1" smtClean="0">
                <a:solidFill>
                  <a:srgbClr val="FF0000"/>
                </a:solidFill>
              </a:rPr>
              <a:t>অ্যামিবা</a:t>
            </a:r>
            <a:r>
              <a:rPr lang="en-US" sz="2400" b="1" dirty="0" smtClean="0">
                <a:solidFill>
                  <a:srgbClr val="FF0000"/>
                </a:solidFill>
              </a:rPr>
              <a:t> ,</a:t>
            </a:r>
            <a:r>
              <a:rPr lang="en-US" sz="2400" b="1" dirty="0" err="1" smtClean="0">
                <a:solidFill>
                  <a:srgbClr val="FF0000"/>
                </a:solidFill>
              </a:rPr>
              <a:t>ডায়াটম</a:t>
            </a:r>
            <a:r>
              <a:rPr lang="en-US" sz="2400" b="1" dirty="0" smtClean="0">
                <a:solidFill>
                  <a:srgbClr val="FF0000"/>
                </a:solidFill>
              </a:rPr>
              <a:t>, </a:t>
            </a:r>
            <a:r>
              <a:rPr lang="en-US" sz="2400" b="1" dirty="0" err="1" smtClean="0">
                <a:solidFill>
                  <a:srgbClr val="FF0000"/>
                </a:solidFill>
              </a:rPr>
              <a:t>প্যারামেসিয়াম,বহুকোষী</a:t>
            </a:r>
            <a:r>
              <a:rPr lang="en-US" sz="2400" b="1" dirty="0" smtClean="0">
                <a:solidFill>
                  <a:srgbClr val="FF0000"/>
                </a:solidFill>
              </a:rPr>
              <a:t>  </a:t>
            </a:r>
            <a:r>
              <a:rPr lang="en-US" sz="2400" b="1" dirty="0" err="1" smtClean="0">
                <a:solidFill>
                  <a:srgbClr val="FF0000"/>
                </a:solidFill>
              </a:rPr>
              <a:t>শৈবাল</a:t>
            </a:r>
            <a:r>
              <a:rPr lang="en-US" sz="2400" b="1" dirty="0" smtClean="0">
                <a:solidFill>
                  <a:srgbClr val="FF0000"/>
                </a:solidFill>
              </a:rPr>
              <a:t>।</a:t>
            </a:r>
          </a:p>
          <a:p>
            <a:r>
              <a:rPr lang="en-US" sz="2800" b="1" dirty="0" smtClean="0"/>
              <a:t>   </a:t>
            </a:r>
            <a:endParaRPr lang="en-US" sz="2800" b="1" dirty="0"/>
          </a:p>
        </p:txBody>
      </p:sp>
    </p:spTree>
    <p:extLst>
      <p:ext uri="{BB962C8B-B14F-4D97-AF65-F5344CB8AC3E}">
        <p14:creationId xmlns:p14="http://schemas.microsoft.com/office/powerpoint/2010/main" val="221230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 calcmode="lin" valueType="num">
                                      <p:cBhvr>
                                        <p:cTn id="17" dur="1000" fill="hold"/>
                                        <p:tgtEl>
                                          <p:spTgt spid="2"/>
                                        </p:tgtEl>
                                        <p:attrNameLst>
                                          <p:attrName>style.rotation</p:attrName>
                                        </p:attrNameLst>
                                      </p:cBhvr>
                                      <p:tavLst>
                                        <p:tav tm="0">
                                          <p:val>
                                            <p:fltVal val="90"/>
                                          </p:val>
                                        </p:tav>
                                        <p:tav tm="100000">
                                          <p:val>
                                            <p:fltVal val="0"/>
                                          </p:val>
                                        </p:tav>
                                      </p:tavLst>
                                    </p:anim>
                                    <p:animEffect transition="in" filter="fade">
                                      <p:cBhvr>
                                        <p:cTn id="18"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F:\Reza-c\20170103_162952-1.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33000"/>
                    </a14:imgEffect>
                  </a14:imgLayer>
                </a14:imgProps>
              </a:ext>
              <a:ext uri="{28A0092B-C50C-407E-A947-70E740481C1C}">
                <a14:useLocalDpi xmlns:a14="http://schemas.microsoft.com/office/drawing/2010/main" val="0"/>
              </a:ext>
            </a:extLst>
          </a:blip>
          <a:srcRect/>
          <a:stretch>
            <a:fillRect/>
          </a:stretch>
        </p:blipFill>
        <p:spPr bwMode="auto">
          <a:xfrm>
            <a:off x="152400" y="76200"/>
            <a:ext cx="4419600" cy="66294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648200" y="76200"/>
            <a:ext cx="4419600" cy="6629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chemeClr val="tx1"/>
                </a:solidFill>
              </a:rPr>
              <a:t>রাজ্য-৩ </a:t>
            </a:r>
            <a:r>
              <a:rPr lang="en-US" sz="2800" b="1" dirty="0" err="1" smtClean="0">
                <a:solidFill>
                  <a:schemeClr val="tx1"/>
                </a:solidFill>
              </a:rPr>
              <a:t>ফানজাই</a:t>
            </a:r>
            <a:r>
              <a:rPr lang="en-US" sz="2800" b="1" dirty="0" smtClean="0">
                <a:solidFill>
                  <a:schemeClr val="tx1"/>
                </a:solidFill>
              </a:rPr>
              <a:t> </a:t>
            </a:r>
            <a:r>
              <a:rPr lang="en-US" sz="2800" b="1" dirty="0" err="1" smtClean="0">
                <a:solidFill>
                  <a:schemeClr val="tx1"/>
                </a:solidFill>
              </a:rPr>
              <a:t>এর</a:t>
            </a:r>
            <a:r>
              <a:rPr lang="en-US" sz="2800" b="1" dirty="0" smtClean="0">
                <a:solidFill>
                  <a:schemeClr val="tx1"/>
                </a:solidFill>
              </a:rPr>
              <a:t> </a:t>
            </a:r>
            <a:r>
              <a:rPr lang="en-US" sz="2800" b="1" dirty="0" err="1" smtClean="0">
                <a:solidFill>
                  <a:schemeClr val="tx1"/>
                </a:solidFill>
              </a:rPr>
              <a:t>বৈশিষ্ট্যঃ</a:t>
            </a:r>
            <a:endParaRPr lang="en-US" sz="2800" b="1" dirty="0" smtClean="0">
              <a:solidFill>
                <a:schemeClr val="tx1"/>
              </a:solidFill>
            </a:endParaRPr>
          </a:p>
          <a:p>
            <a:r>
              <a:rPr lang="en-US" sz="2800" b="1" dirty="0" err="1" smtClean="0">
                <a:solidFill>
                  <a:schemeClr val="tx1"/>
                </a:solidFill>
              </a:rPr>
              <a:t>অধিকাংশই</a:t>
            </a:r>
            <a:r>
              <a:rPr lang="en-US" sz="2800" b="1" dirty="0" smtClean="0">
                <a:solidFill>
                  <a:schemeClr val="tx1"/>
                </a:solidFill>
              </a:rPr>
              <a:t> </a:t>
            </a:r>
            <a:r>
              <a:rPr lang="en-US" sz="2800" b="1" dirty="0" err="1" smtClean="0">
                <a:solidFill>
                  <a:schemeClr val="tx1"/>
                </a:solidFill>
              </a:rPr>
              <a:t>স্থলজ</a:t>
            </a:r>
            <a:r>
              <a:rPr lang="en-US" sz="2800" b="1" dirty="0" smtClean="0">
                <a:solidFill>
                  <a:schemeClr val="tx1"/>
                </a:solidFill>
              </a:rPr>
              <a:t>, </a:t>
            </a:r>
            <a:r>
              <a:rPr lang="en-US" sz="2800" b="1" dirty="0" err="1" smtClean="0">
                <a:solidFill>
                  <a:schemeClr val="tx1"/>
                </a:solidFill>
              </a:rPr>
              <a:t>মৃতজীবী</a:t>
            </a:r>
            <a:r>
              <a:rPr lang="en-US" sz="2800" b="1" dirty="0" smtClean="0">
                <a:solidFill>
                  <a:schemeClr val="tx1"/>
                </a:solidFill>
              </a:rPr>
              <a:t> </a:t>
            </a:r>
            <a:r>
              <a:rPr lang="en-US" sz="2800" b="1" dirty="0" err="1" smtClean="0">
                <a:solidFill>
                  <a:schemeClr val="tx1"/>
                </a:solidFill>
              </a:rPr>
              <a:t>বা</a:t>
            </a:r>
            <a:r>
              <a:rPr lang="en-US" sz="2800" b="1" dirty="0" smtClean="0">
                <a:solidFill>
                  <a:schemeClr val="tx1"/>
                </a:solidFill>
              </a:rPr>
              <a:t> </a:t>
            </a:r>
            <a:r>
              <a:rPr lang="en-US" sz="2800" b="1" dirty="0" err="1" smtClean="0">
                <a:solidFill>
                  <a:schemeClr val="tx1"/>
                </a:solidFill>
              </a:rPr>
              <a:t>পরজীবী</a:t>
            </a:r>
            <a:r>
              <a:rPr lang="en-US" sz="2800" b="1" dirty="0" smtClean="0">
                <a:solidFill>
                  <a:schemeClr val="tx1"/>
                </a:solidFill>
              </a:rPr>
              <a:t>। </a:t>
            </a:r>
            <a:r>
              <a:rPr lang="en-US" sz="2800" b="1" dirty="0" err="1" smtClean="0">
                <a:solidFill>
                  <a:schemeClr val="tx1"/>
                </a:solidFill>
              </a:rPr>
              <a:t>দেহএককোষী</a:t>
            </a:r>
            <a:r>
              <a:rPr lang="en-US" sz="2800" b="1" dirty="0" smtClean="0">
                <a:solidFill>
                  <a:schemeClr val="tx1"/>
                </a:solidFill>
              </a:rPr>
              <a:t> </a:t>
            </a:r>
            <a:r>
              <a:rPr lang="en-US" sz="2800" b="1" dirty="0" err="1" smtClean="0">
                <a:solidFill>
                  <a:schemeClr val="tx1"/>
                </a:solidFill>
              </a:rPr>
              <a:t>বা</a:t>
            </a:r>
            <a:r>
              <a:rPr lang="en-US" sz="2800" b="1" dirty="0" smtClean="0">
                <a:solidFill>
                  <a:schemeClr val="tx1"/>
                </a:solidFill>
              </a:rPr>
              <a:t> </a:t>
            </a:r>
            <a:r>
              <a:rPr lang="en-US" sz="2800" b="1" dirty="0" err="1" smtClean="0">
                <a:solidFill>
                  <a:schemeClr val="tx1"/>
                </a:solidFill>
              </a:rPr>
              <a:t>মাইসেলিয়মের</a:t>
            </a:r>
            <a:r>
              <a:rPr lang="en-US" sz="2800" b="1" dirty="0" smtClean="0">
                <a:solidFill>
                  <a:schemeClr val="tx1"/>
                </a:solidFill>
              </a:rPr>
              <a:t> </a:t>
            </a:r>
            <a:r>
              <a:rPr lang="en-US" sz="2800" b="1" dirty="0" err="1" smtClean="0">
                <a:solidFill>
                  <a:schemeClr val="tx1"/>
                </a:solidFill>
              </a:rPr>
              <a:t>মত</a:t>
            </a:r>
            <a:r>
              <a:rPr lang="en-US" sz="2800" b="1" dirty="0" smtClean="0">
                <a:solidFill>
                  <a:schemeClr val="tx1"/>
                </a:solidFill>
              </a:rPr>
              <a:t>, </a:t>
            </a:r>
            <a:r>
              <a:rPr lang="en-US" sz="2800" b="1" dirty="0" err="1" smtClean="0">
                <a:solidFill>
                  <a:schemeClr val="tx1"/>
                </a:solidFill>
              </a:rPr>
              <a:t>নিউক্লিয়াস</a:t>
            </a:r>
            <a:r>
              <a:rPr lang="en-US" sz="2800" b="1" dirty="0" smtClean="0">
                <a:solidFill>
                  <a:schemeClr val="tx1"/>
                </a:solidFill>
              </a:rPr>
              <a:t> </a:t>
            </a:r>
            <a:r>
              <a:rPr lang="en-US" sz="2800" b="1" dirty="0" err="1" smtClean="0">
                <a:solidFill>
                  <a:schemeClr val="tx1"/>
                </a:solidFill>
              </a:rPr>
              <a:t>সুগঠিত</a:t>
            </a:r>
            <a:r>
              <a:rPr lang="en-US" sz="2800" b="1" dirty="0" smtClean="0">
                <a:solidFill>
                  <a:schemeClr val="tx1"/>
                </a:solidFill>
              </a:rPr>
              <a:t> ,</a:t>
            </a:r>
            <a:r>
              <a:rPr lang="en-US" sz="2800" b="1" dirty="0" err="1" smtClean="0">
                <a:solidFill>
                  <a:schemeClr val="tx1"/>
                </a:solidFill>
              </a:rPr>
              <a:t>কোষপ্রাচীর</a:t>
            </a:r>
            <a:r>
              <a:rPr lang="en-US" sz="2800" b="1" dirty="0" smtClean="0">
                <a:solidFill>
                  <a:schemeClr val="tx1"/>
                </a:solidFill>
              </a:rPr>
              <a:t> </a:t>
            </a:r>
            <a:r>
              <a:rPr lang="en-US" sz="2800" b="1" dirty="0" err="1" smtClean="0">
                <a:solidFill>
                  <a:schemeClr val="tx1"/>
                </a:solidFill>
              </a:rPr>
              <a:t>কাইটিন</a:t>
            </a:r>
            <a:r>
              <a:rPr lang="en-US" sz="2800" b="1" dirty="0" smtClean="0">
                <a:solidFill>
                  <a:schemeClr val="tx1"/>
                </a:solidFill>
              </a:rPr>
              <a:t> </a:t>
            </a:r>
            <a:r>
              <a:rPr lang="en-US" sz="2800" b="1" dirty="0" err="1" smtClean="0">
                <a:solidFill>
                  <a:schemeClr val="tx1"/>
                </a:solidFill>
              </a:rPr>
              <a:t>বস্তু</a:t>
            </a:r>
            <a:r>
              <a:rPr lang="en-US" sz="2800" b="1" dirty="0" smtClean="0">
                <a:solidFill>
                  <a:schemeClr val="tx1"/>
                </a:solidFill>
              </a:rPr>
              <a:t> </a:t>
            </a:r>
            <a:r>
              <a:rPr lang="en-US" sz="2800" b="1" dirty="0" err="1" smtClean="0">
                <a:solidFill>
                  <a:schemeClr val="tx1"/>
                </a:solidFill>
              </a:rPr>
              <a:t>দিয়ে</a:t>
            </a:r>
            <a:r>
              <a:rPr lang="en-US" sz="2800" b="1" dirty="0" smtClean="0">
                <a:solidFill>
                  <a:schemeClr val="tx1"/>
                </a:solidFill>
              </a:rPr>
              <a:t> </a:t>
            </a:r>
            <a:r>
              <a:rPr lang="en-US" sz="2800" b="1" dirty="0" err="1" smtClean="0">
                <a:solidFill>
                  <a:schemeClr val="tx1"/>
                </a:solidFill>
              </a:rPr>
              <a:t>গঠিত</a:t>
            </a:r>
            <a:r>
              <a:rPr lang="en-US" sz="2800" b="1" dirty="0" smtClean="0">
                <a:solidFill>
                  <a:schemeClr val="tx1"/>
                </a:solidFill>
              </a:rPr>
              <a:t> ,</a:t>
            </a:r>
            <a:r>
              <a:rPr lang="en-US" sz="2800" b="1" dirty="0" err="1" smtClean="0">
                <a:solidFill>
                  <a:schemeClr val="tx1"/>
                </a:solidFill>
              </a:rPr>
              <a:t>খাদ্য</a:t>
            </a:r>
            <a:r>
              <a:rPr lang="en-US" sz="2800" b="1" dirty="0" smtClean="0">
                <a:solidFill>
                  <a:schemeClr val="tx1"/>
                </a:solidFill>
              </a:rPr>
              <a:t> </a:t>
            </a:r>
            <a:r>
              <a:rPr lang="en-US" sz="2800" b="1" dirty="0" err="1" smtClean="0">
                <a:solidFill>
                  <a:schemeClr val="tx1"/>
                </a:solidFill>
              </a:rPr>
              <a:t>গ্রহণ</a:t>
            </a:r>
            <a:r>
              <a:rPr lang="en-US" sz="2800" b="1" dirty="0" smtClean="0">
                <a:solidFill>
                  <a:schemeClr val="tx1"/>
                </a:solidFill>
              </a:rPr>
              <a:t> </a:t>
            </a:r>
            <a:r>
              <a:rPr lang="en-US" sz="2800" b="1" dirty="0" err="1" smtClean="0">
                <a:solidFill>
                  <a:schemeClr val="tx1"/>
                </a:solidFill>
              </a:rPr>
              <a:t>শোষণ</a:t>
            </a:r>
            <a:r>
              <a:rPr lang="en-US" sz="2800" b="1" dirty="0" smtClean="0">
                <a:solidFill>
                  <a:schemeClr val="tx1"/>
                </a:solidFill>
              </a:rPr>
              <a:t> </a:t>
            </a:r>
            <a:r>
              <a:rPr lang="en-US" sz="2800" b="1" dirty="0" err="1" smtClean="0">
                <a:solidFill>
                  <a:schemeClr val="tx1"/>
                </a:solidFill>
              </a:rPr>
              <a:t>পদ্ধতিতে</a:t>
            </a:r>
            <a:r>
              <a:rPr lang="en-US" sz="2800" b="1" dirty="0" smtClean="0">
                <a:solidFill>
                  <a:schemeClr val="tx1"/>
                </a:solidFill>
              </a:rPr>
              <a:t> </a:t>
            </a:r>
            <a:r>
              <a:rPr lang="en-US" sz="2800" b="1" dirty="0" err="1" smtClean="0">
                <a:solidFill>
                  <a:schemeClr val="tx1"/>
                </a:solidFill>
              </a:rPr>
              <a:t>ঘটে</a:t>
            </a:r>
            <a:r>
              <a:rPr lang="en-US" sz="2800" b="1" dirty="0" smtClean="0">
                <a:solidFill>
                  <a:schemeClr val="tx1"/>
                </a:solidFill>
              </a:rPr>
              <a:t>। </a:t>
            </a:r>
            <a:r>
              <a:rPr lang="en-US" sz="2800" b="1" dirty="0" err="1" smtClean="0">
                <a:solidFill>
                  <a:schemeClr val="tx1"/>
                </a:solidFill>
              </a:rPr>
              <a:t>হ্যাপ্লয়েড</a:t>
            </a:r>
            <a:r>
              <a:rPr lang="en-US" sz="2800" b="1" dirty="0" smtClean="0">
                <a:solidFill>
                  <a:schemeClr val="tx1"/>
                </a:solidFill>
              </a:rPr>
              <a:t> </a:t>
            </a:r>
            <a:r>
              <a:rPr lang="en-US" sz="2800" b="1" dirty="0" err="1" smtClean="0">
                <a:solidFill>
                  <a:schemeClr val="tx1"/>
                </a:solidFill>
              </a:rPr>
              <a:t>স্পোর</a:t>
            </a:r>
            <a:r>
              <a:rPr lang="en-US" sz="2800" b="1" dirty="0" smtClean="0">
                <a:solidFill>
                  <a:schemeClr val="tx1"/>
                </a:solidFill>
              </a:rPr>
              <a:t> </a:t>
            </a:r>
            <a:r>
              <a:rPr lang="en-US" sz="2800" b="1" dirty="0" err="1" smtClean="0">
                <a:solidFill>
                  <a:schemeClr val="tx1"/>
                </a:solidFill>
              </a:rPr>
              <a:t>দিয়ে</a:t>
            </a:r>
            <a:r>
              <a:rPr lang="en-US" sz="2800" b="1" dirty="0" smtClean="0">
                <a:solidFill>
                  <a:schemeClr val="tx1"/>
                </a:solidFill>
              </a:rPr>
              <a:t> </a:t>
            </a:r>
            <a:r>
              <a:rPr lang="en-US" sz="2800" b="1" dirty="0" err="1" smtClean="0">
                <a:solidFill>
                  <a:schemeClr val="tx1"/>
                </a:solidFill>
              </a:rPr>
              <a:t>বংশবৃদ্ধি</a:t>
            </a:r>
            <a:r>
              <a:rPr lang="en-US" sz="2800" b="1" dirty="0" smtClean="0">
                <a:solidFill>
                  <a:schemeClr val="tx1"/>
                </a:solidFill>
              </a:rPr>
              <a:t> </a:t>
            </a:r>
            <a:r>
              <a:rPr lang="en-US" sz="2800" b="1" dirty="0" err="1" smtClean="0">
                <a:solidFill>
                  <a:schemeClr val="tx1"/>
                </a:solidFill>
              </a:rPr>
              <a:t>ঘটে</a:t>
            </a:r>
            <a:r>
              <a:rPr lang="en-US" sz="2800" b="1" dirty="0" smtClean="0">
                <a:solidFill>
                  <a:schemeClr val="tx1"/>
                </a:solidFill>
              </a:rPr>
              <a:t>, </a:t>
            </a:r>
            <a:r>
              <a:rPr lang="en-US" sz="2800" b="1" dirty="0" err="1" smtClean="0">
                <a:solidFill>
                  <a:schemeClr val="tx1"/>
                </a:solidFill>
              </a:rPr>
              <a:t>ক্লোরোপ্লাস্ট</a:t>
            </a:r>
            <a:r>
              <a:rPr lang="en-US" sz="2800" b="1" dirty="0" smtClean="0">
                <a:solidFill>
                  <a:schemeClr val="tx1"/>
                </a:solidFill>
              </a:rPr>
              <a:t> </a:t>
            </a:r>
            <a:r>
              <a:rPr lang="en-US" sz="2800" b="1" dirty="0" err="1" smtClean="0">
                <a:solidFill>
                  <a:schemeClr val="tx1"/>
                </a:solidFill>
              </a:rPr>
              <a:t>অনুপস্তিত</a:t>
            </a:r>
            <a:endParaRPr lang="en-US" sz="2800" b="1" dirty="0" smtClean="0">
              <a:solidFill>
                <a:schemeClr val="tx1"/>
              </a:solidFill>
            </a:endParaRPr>
          </a:p>
          <a:p>
            <a:r>
              <a:rPr lang="en-US" sz="2800" b="1" dirty="0" err="1" smtClean="0">
                <a:solidFill>
                  <a:srgbClr val="FF0000"/>
                </a:solidFill>
              </a:rPr>
              <a:t>উদাহরণঃ</a:t>
            </a:r>
            <a:r>
              <a:rPr lang="en-US" sz="2800" b="1" dirty="0" smtClean="0">
                <a:solidFill>
                  <a:srgbClr val="FF0000"/>
                </a:solidFill>
              </a:rPr>
              <a:t> </a:t>
            </a:r>
            <a:r>
              <a:rPr lang="en-US" sz="2800" b="1" dirty="0" err="1" smtClean="0">
                <a:solidFill>
                  <a:srgbClr val="FF0000"/>
                </a:solidFill>
              </a:rPr>
              <a:t>ইস্ট</a:t>
            </a:r>
            <a:r>
              <a:rPr lang="en-US" sz="2800" b="1" dirty="0" smtClean="0">
                <a:solidFill>
                  <a:srgbClr val="FF0000"/>
                </a:solidFill>
              </a:rPr>
              <a:t>, </a:t>
            </a:r>
            <a:r>
              <a:rPr lang="en-US" sz="2800" b="1" dirty="0" err="1" smtClean="0">
                <a:solidFill>
                  <a:srgbClr val="FF0000"/>
                </a:solidFill>
              </a:rPr>
              <a:t>Penicillium</a:t>
            </a:r>
            <a:r>
              <a:rPr lang="en-US" sz="2800" b="1" dirty="0" smtClean="0">
                <a:solidFill>
                  <a:srgbClr val="FF0000"/>
                </a:solidFill>
              </a:rPr>
              <a:t>, </a:t>
            </a:r>
            <a:r>
              <a:rPr lang="en-US" sz="2800" b="1" dirty="0" err="1" smtClean="0">
                <a:solidFill>
                  <a:srgbClr val="FF0000"/>
                </a:solidFill>
              </a:rPr>
              <a:t>মাশরুম</a:t>
            </a:r>
            <a:r>
              <a:rPr lang="en-US" sz="2800" b="1" dirty="0" smtClean="0">
                <a:solidFill>
                  <a:srgbClr val="FF0000"/>
                </a:solidFill>
              </a:rPr>
              <a:t>।</a:t>
            </a:r>
            <a:endParaRPr lang="en-US" sz="2800" b="1" dirty="0"/>
          </a:p>
        </p:txBody>
      </p:sp>
    </p:spTree>
    <p:extLst>
      <p:ext uri="{BB962C8B-B14F-4D97-AF65-F5344CB8AC3E}">
        <p14:creationId xmlns:p14="http://schemas.microsoft.com/office/powerpoint/2010/main" val="3122476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399" y="175160"/>
            <a:ext cx="4847745" cy="3558640"/>
          </a:xfrm>
          <a:prstGeom prst="rect">
            <a:avLst/>
          </a:prstGeom>
          <a:ln w="57150">
            <a:solidFill>
              <a:schemeClr val="tx1"/>
            </a:solidFill>
          </a:ln>
        </p:spPr>
      </p:pic>
      <p:pic>
        <p:nvPicPr>
          <p:cNvPr id="5" name="Picture 6" descr="F:\Reza-c\20170103_163010-1.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44000"/>
                    </a14:imgEffect>
                  </a14:imgLayer>
                </a14:imgProps>
              </a:ext>
              <a:ext uri="{28A0092B-C50C-407E-A947-70E740481C1C}">
                <a14:useLocalDpi xmlns:a14="http://schemas.microsoft.com/office/drawing/2010/main" val="0"/>
              </a:ext>
            </a:extLst>
          </a:blip>
          <a:srcRect l="5414" t="6464" r="3848" b="11665"/>
          <a:stretch/>
        </p:blipFill>
        <p:spPr bwMode="auto">
          <a:xfrm>
            <a:off x="5144193" y="175160"/>
            <a:ext cx="3923607" cy="355864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52398" y="3886200"/>
            <a:ext cx="8915402" cy="27432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smtClean="0">
              <a:solidFill>
                <a:schemeClr val="tx1"/>
              </a:solidFill>
            </a:endParaRPr>
          </a:p>
          <a:p>
            <a:pPr algn="ctr"/>
            <a:endParaRPr lang="en-US" sz="2800" b="1" dirty="0">
              <a:solidFill>
                <a:schemeClr val="tx1"/>
              </a:solidFill>
            </a:endParaRPr>
          </a:p>
          <a:p>
            <a:r>
              <a:rPr lang="en-US" sz="2800" b="1" dirty="0" smtClean="0">
                <a:solidFill>
                  <a:schemeClr val="tx1"/>
                </a:solidFill>
              </a:rPr>
              <a:t>রাজ্য-৪ </a:t>
            </a:r>
            <a:r>
              <a:rPr lang="en-US" sz="2800" b="1" dirty="0" err="1" smtClean="0">
                <a:solidFill>
                  <a:schemeClr val="tx1"/>
                </a:solidFill>
              </a:rPr>
              <a:t>প্লানটির</a:t>
            </a:r>
            <a:r>
              <a:rPr lang="en-US" sz="2800" b="1" dirty="0" smtClean="0">
                <a:solidFill>
                  <a:schemeClr val="tx1"/>
                </a:solidFill>
              </a:rPr>
              <a:t> </a:t>
            </a:r>
            <a:r>
              <a:rPr lang="en-US" sz="2800" b="1" dirty="0" err="1" smtClean="0">
                <a:solidFill>
                  <a:schemeClr val="tx1"/>
                </a:solidFill>
              </a:rPr>
              <a:t>বৈশিষ্ট্যঃ</a:t>
            </a:r>
            <a:endParaRPr lang="en-US" sz="2800" b="1" dirty="0" smtClean="0">
              <a:solidFill>
                <a:schemeClr val="tx1"/>
              </a:solidFill>
            </a:endParaRPr>
          </a:p>
          <a:p>
            <a:r>
              <a:rPr lang="en-US" sz="2800" b="1" dirty="0" err="1" smtClean="0">
                <a:solidFill>
                  <a:schemeClr val="tx1"/>
                </a:solidFill>
              </a:rPr>
              <a:t>এরা</a:t>
            </a:r>
            <a:r>
              <a:rPr lang="en-US" sz="2800" b="1" dirty="0" smtClean="0">
                <a:solidFill>
                  <a:schemeClr val="tx1"/>
                </a:solidFill>
              </a:rPr>
              <a:t> </a:t>
            </a:r>
            <a:r>
              <a:rPr lang="en-US" sz="2800" b="1" dirty="0" err="1" smtClean="0">
                <a:solidFill>
                  <a:schemeClr val="tx1"/>
                </a:solidFill>
              </a:rPr>
              <a:t>প্রকৃত</a:t>
            </a:r>
            <a:r>
              <a:rPr lang="en-US" sz="2800" b="1" dirty="0" smtClean="0">
                <a:solidFill>
                  <a:schemeClr val="tx1"/>
                </a:solidFill>
              </a:rPr>
              <a:t> </a:t>
            </a:r>
            <a:r>
              <a:rPr lang="en-US" sz="2800" b="1" dirty="0" err="1" smtClean="0">
                <a:solidFill>
                  <a:schemeClr val="tx1"/>
                </a:solidFill>
              </a:rPr>
              <a:t>নিউক্লিয়াসযুক্ত</a:t>
            </a:r>
            <a:r>
              <a:rPr lang="en-US" sz="2800" b="1" dirty="0" smtClean="0">
                <a:solidFill>
                  <a:schemeClr val="tx1"/>
                </a:solidFill>
              </a:rPr>
              <a:t>, </a:t>
            </a:r>
            <a:r>
              <a:rPr lang="en-US" sz="2800" b="1" dirty="0" err="1" smtClean="0">
                <a:solidFill>
                  <a:schemeClr val="tx1"/>
                </a:solidFill>
              </a:rPr>
              <a:t>উন্নত</a:t>
            </a:r>
            <a:r>
              <a:rPr lang="en-US" sz="2800" b="1" dirty="0" smtClean="0">
                <a:solidFill>
                  <a:schemeClr val="tx1"/>
                </a:solidFill>
              </a:rPr>
              <a:t> </a:t>
            </a:r>
            <a:r>
              <a:rPr lang="en-US" sz="2800" b="1" dirty="0" err="1" smtClean="0">
                <a:solidFill>
                  <a:schemeClr val="tx1"/>
                </a:solidFill>
              </a:rPr>
              <a:t>টিস্যুতন্ত্র</a:t>
            </a:r>
            <a:r>
              <a:rPr lang="en-US" sz="2800" b="1" dirty="0" smtClean="0">
                <a:solidFill>
                  <a:schemeClr val="tx1"/>
                </a:solidFill>
              </a:rPr>
              <a:t> </a:t>
            </a:r>
            <a:r>
              <a:rPr lang="en-US" sz="2800" b="1" dirty="0" err="1" smtClean="0">
                <a:solidFill>
                  <a:schemeClr val="tx1"/>
                </a:solidFill>
              </a:rPr>
              <a:t>বিদ্যমান,ভ্রূণ</a:t>
            </a:r>
            <a:r>
              <a:rPr lang="en-US" sz="2800" b="1" dirty="0" smtClean="0">
                <a:solidFill>
                  <a:schemeClr val="tx1"/>
                </a:solidFill>
              </a:rPr>
              <a:t> </a:t>
            </a:r>
            <a:r>
              <a:rPr lang="en-US" sz="2800" b="1" dirty="0" err="1" smtClean="0">
                <a:solidFill>
                  <a:schemeClr val="tx1"/>
                </a:solidFill>
              </a:rPr>
              <a:t>সৃষ্টি</a:t>
            </a:r>
            <a:r>
              <a:rPr lang="en-US" sz="2800" b="1" dirty="0" smtClean="0">
                <a:solidFill>
                  <a:schemeClr val="tx1"/>
                </a:solidFill>
              </a:rPr>
              <a:t> </a:t>
            </a:r>
            <a:r>
              <a:rPr lang="en-US" sz="2800" b="1" dirty="0" err="1" smtClean="0">
                <a:solidFill>
                  <a:schemeClr val="tx1"/>
                </a:solidFill>
              </a:rPr>
              <a:t>হয়</a:t>
            </a:r>
            <a:r>
              <a:rPr lang="en-US" sz="2800" b="1" dirty="0" smtClean="0">
                <a:solidFill>
                  <a:schemeClr val="tx1"/>
                </a:solidFill>
              </a:rPr>
              <a:t> </a:t>
            </a:r>
            <a:r>
              <a:rPr lang="en-US" sz="2800" b="1" dirty="0" err="1" smtClean="0">
                <a:solidFill>
                  <a:schemeClr val="tx1"/>
                </a:solidFill>
              </a:rPr>
              <a:t>এবং</a:t>
            </a:r>
            <a:r>
              <a:rPr lang="en-US" sz="2800" b="1" dirty="0" smtClean="0">
                <a:solidFill>
                  <a:schemeClr val="tx1"/>
                </a:solidFill>
              </a:rPr>
              <a:t> </a:t>
            </a:r>
            <a:r>
              <a:rPr lang="en-US" sz="2800" b="1" dirty="0" err="1" smtClean="0">
                <a:solidFill>
                  <a:schemeClr val="tx1"/>
                </a:solidFill>
              </a:rPr>
              <a:t>সালোকসংশ্লেষণকারী</a:t>
            </a:r>
            <a:r>
              <a:rPr lang="en-US" sz="2800" b="1" dirty="0" smtClean="0">
                <a:solidFill>
                  <a:schemeClr val="tx1"/>
                </a:solidFill>
              </a:rPr>
              <a:t> , </a:t>
            </a:r>
            <a:r>
              <a:rPr lang="en-US" sz="2800" b="1" dirty="0" err="1" smtClean="0">
                <a:solidFill>
                  <a:schemeClr val="tx1"/>
                </a:solidFill>
              </a:rPr>
              <a:t>স্থলজও</a:t>
            </a:r>
            <a:r>
              <a:rPr lang="en-US" sz="2800" b="1" dirty="0" smtClean="0">
                <a:solidFill>
                  <a:schemeClr val="tx1"/>
                </a:solidFill>
              </a:rPr>
              <a:t> </a:t>
            </a:r>
            <a:r>
              <a:rPr lang="en-US" sz="2800" b="1" dirty="0" err="1" smtClean="0">
                <a:solidFill>
                  <a:schemeClr val="tx1"/>
                </a:solidFill>
              </a:rPr>
              <a:t>জলজ</a:t>
            </a:r>
            <a:r>
              <a:rPr lang="en-US" sz="2800" b="1" dirty="0" smtClean="0">
                <a:solidFill>
                  <a:schemeClr val="tx1"/>
                </a:solidFill>
              </a:rPr>
              <a:t> ও </a:t>
            </a:r>
            <a:r>
              <a:rPr lang="en-US" sz="2800" b="1" dirty="0" err="1" smtClean="0">
                <a:solidFill>
                  <a:schemeClr val="tx1"/>
                </a:solidFill>
              </a:rPr>
              <a:t>সপুষ্পক</a:t>
            </a:r>
            <a:r>
              <a:rPr lang="en-US" sz="2800" b="1" dirty="0" smtClean="0">
                <a:solidFill>
                  <a:schemeClr val="tx1"/>
                </a:solidFill>
              </a:rPr>
              <a:t> </a:t>
            </a:r>
            <a:r>
              <a:rPr lang="en-US" sz="2800" b="1" dirty="0" err="1" smtClean="0">
                <a:solidFill>
                  <a:schemeClr val="tx1"/>
                </a:solidFill>
              </a:rPr>
              <a:t>উদ্ভিদ</a:t>
            </a:r>
            <a:r>
              <a:rPr lang="en-US" sz="2800" b="1" dirty="0" smtClean="0">
                <a:solidFill>
                  <a:schemeClr val="tx1"/>
                </a:solidFill>
              </a:rPr>
              <a:t>।</a:t>
            </a:r>
          </a:p>
          <a:p>
            <a:r>
              <a:rPr lang="en-US" sz="2800" b="1" dirty="0" err="1" smtClean="0">
                <a:solidFill>
                  <a:schemeClr val="tx1"/>
                </a:solidFill>
              </a:rPr>
              <a:t>প্লানটিঃ</a:t>
            </a:r>
            <a:r>
              <a:rPr lang="en-US" sz="2800" b="1" dirty="0" smtClean="0">
                <a:solidFill>
                  <a:schemeClr val="tx1"/>
                </a:solidFill>
              </a:rPr>
              <a:t> </a:t>
            </a:r>
            <a:r>
              <a:rPr lang="en-US" sz="2800" b="1" dirty="0" err="1" smtClean="0">
                <a:solidFill>
                  <a:schemeClr val="tx1"/>
                </a:solidFill>
              </a:rPr>
              <a:t>ফার্নবর্গীয়্</a:t>
            </a:r>
            <a:r>
              <a:rPr lang="en-US" sz="2800" b="1" dirty="0" smtClean="0">
                <a:solidFill>
                  <a:schemeClr val="tx1"/>
                </a:solidFill>
              </a:rPr>
              <a:t>‌, </a:t>
            </a:r>
            <a:r>
              <a:rPr lang="en-US" sz="2800" b="1" dirty="0" err="1" smtClean="0">
                <a:solidFill>
                  <a:schemeClr val="tx1"/>
                </a:solidFill>
              </a:rPr>
              <a:t>মসবর্গীয়্</a:t>
            </a:r>
            <a:r>
              <a:rPr lang="en-US" sz="2800" b="1" dirty="0" smtClean="0">
                <a:solidFill>
                  <a:schemeClr val="tx1"/>
                </a:solidFill>
              </a:rPr>
              <a:t>‌, </a:t>
            </a:r>
            <a:r>
              <a:rPr lang="en-US" sz="2800" b="1" dirty="0" err="1" smtClean="0">
                <a:solidFill>
                  <a:schemeClr val="tx1"/>
                </a:solidFill>
              </a:rPr>
              <a:t>নগ্নবীজী</a:t>
            </a:r>
            <a:r>
              <a:rPr lang="en-US" sz="2800" b="1" dirty="0" smtClean="0">
                <a:solidFill>
                  <a:schemeClr val="tx1"/>
                </a:solidFill>
              </a:rPr>
              <a:t>, </a:t>
            </a:r>
            <a:r>
              <a:rPr lang="en-US" sz="2800" b="1" dirty="0" err="1" smtClean="0">
                <a:solidFill>
                  <a:schemeClr val="tx1"/>
                </a:solidFill>
              </a:rPr>
              <a:t>আবৃতবীজী</a:t>
            </a:r>
            <a:r>
              <a:rPr lang="en-US" sz="2800" b="1" dirty="0" smtClean="0">
                <a:solidFill>
                  <a:schemeClr val="tx1"/>
                </a:solidFill>
              </a:rPr>
              <a:t>।</a:t>
            </a:r>
            <a:endParaRPr lang="en-US" sz="2800" b="1" dirty="0">
              <a:solidFill>
                <a:schemeClr val="tx1"/>
              </a:solidFill>
            </a:endParaRPr>
          </a:p>
          <a:p>
            <a:pPr algn="ctr"/>
            <a:endParaRPr lang="en-US" sz="2800" dirty="0" smtClean="0">
              <a:solidFill>
                <a:schemeClr val="tx1"/>
              </a:solidFill>
            </a:endParaRPr>
          </a:p>
          <a:p>
            <a:pPr algn="ctr"/>
            <a:endParaRPr lang="en-US" sz="2800" dirty="0">
              <a:solidFill>
                <a:schemeClr val="tx1"/>
              </a:solidFill>
            </a:endParaRPr>
          </a:p>
          <a:p>
            <a:pPr algn="ctr"/>
            <a:endParaRPr lang="en-US" dirty="0">
              <a:solidFill>
                <a:schemeClr val="tx1"/>
              </a:solidFill>
            </a:endParaRPr>
          </a:p>
        </p:txBody>
      </p:sp>
    </p:spTree>
    <p:extLst>
      <p:ext uri="{BB962C8B-B14F-4D97-AF65-F5344CB8AC3E}">
        <p14:creationId xmlns:p14="http://schemas.microsoft.com/office/powerpoint/2010/main" val="4193360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1000" fill="hold"/>
                                        <p:tgtEl>
                                          <p:spTgt spid="2"/>
                                        </p:tgtEl>
                                        <p:attrNameLst>
                                          <p:attrName>ppt_w</p:attrName>
                                        </p:attrNameLst>
                                      </p:cBhvr>
                                      <p:tavLst>
                                        <p:tav tm="0">
                                          <p:val>
                                            <p:fltVal val="0"/>
                                          </p:val>
                                        </p:tav>
                                        <p:tav tm="100000">
                                          <p:val>
                                            <p:strVal val="#ppt_w"/>
                                          </p:val>
                                        </p:tav>
                                      </p:tavLst>
                                    </p:anim>
                                    <p:anim calcmode="lin" valueType="num">
                                      <p:cBhvr>
                                        <p:cTn id="24" dur="1000" fill="hold"/>
                                        <p:tgtEl>
                                          <p:spTgt spid="2"/>
                                        </p:tgtEl>
                                        <p:attrNameLst>
                                          <p:attrName>ppt_h</p:attrName>
                                        </p:attrNameLst>
                                      </p:cBhvr>
                                      <p:tavLst>
                                        <p:tav tm="0">
                                          <p:val>
                                            <p:fltVal val="0"/>
                                          </p:val>
                                        </p:tav>
                                        <p:tav tm="100000">
                                          <p:val>
                                            <p:strVal val="#ppt_h"/>
                                          </p:val>
                                        </p:tav>
                                      </p:tavLst>
                                    </p:anim>
                                    <p:anim calcmode="lin" valueType="num">
                                      <p:cBhvr>
                                        <p:cTn id="25" dur="1000" fill="hold"/>
                                        <p:tgtEl>
                                          <p:spTgt spid="2"/>
                                        </p:tgtEl>
                                        <p:attrNameLst>
                                          <p:attrName>style.rotation</p:attrName>
                                        </p:attrNameLst>
                                      </p:cBhvr>
                                      <p:tavLst>
                                        <p:tav tm="0">
                                          <p:val>
                                            <p:fltVal val="90"/>
                                          </p:val>
                                        </p:tav>
                                        <p:tav tm="100000">
                                          <p:val>
                                            <p:fltVal val="0"/>
                                          </p:val>
                                        </p:tav>
                                      </p:tavLst>
                                    </p:anim>
                                    <p:animEffect transition="in" filter="fade">
                                      <p:cBhvr>
                                        <p:cTn id="2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arsha School\Documents\HT\6043171567_640f312f71_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63500"/>
            <a:ext cx="4191000" cy="67183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267200" y="76200"/>
            <a:ext cx="4800600" cy="67056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t> </a:t>
            </a:r>
            <a:r>
              <a:rPr lang="en-US" sz="3200" b="1" dirty="0">
                <a:solidFill>
                  <a:schemeClr val="tx1"/>
                </a:solidFill>
              </a:rPr>
              <a:t>রাজ্য-৫ </a:t>
            </a:r>
            <a:r>
              <a:rPr lang="en-US" sz="3200" b="1" dirty="0" err="1" smtClean="0">
                <a:solidFill>
                  <a:schemeClr val="tx1"/>
                </a:solidFill>
              </a:rPr>
              <a:t>অ্যানিমেলিয়ার</a:t>
            </a:r>
            <a:r>
              <a:rPr lang="en-US" sz="3200" b="1" dirty="0" smtClean="0">
                <a:solidFill>
                  <a:schemeClr val="tx1"/>
                </a:solidFill>
              </a:rPr>
              <a:t> </a:t>
            </a:r>
            <a:r>
              <a:rPr lang="en-US" sz="3200" b="1" dirty="0" err="1" smtClean="0">
                <a:solidFill>
                  <a:schemeClr val="tx1"/>
                </a:solidFill>
              </a:rPr>
              <a:t>বৈশিষ্ট্যঃ</a:t>
            </a:r>
            <a:endParaRPr lang="en-US" sz="3200" b="1" dirty="0" smtClean="0">
              <a:solidFill>
                <a:schemeClr val="tx1"/>
              </a:solidFill>
            </a:endParaRPr>
          </a:p>
          <a:p>
            <a:r>
              <a:rPr lang="en-US" sz="3200" b="1" dirty="0" err="1" smtClean="0">
                <a:solidFill>
                  <a:schemeClr val="tx1"/>
                </a:solidFill>
              </a:rPr>
              <a:t>এরা</a:t>
            </a:r>
            <a:r>
              <a:rPr lang="en-US" sz="3200" b="1" dirty="0" smtClean="0">
                <a:solidFill>
                  <a:schemeClr val="tx1"/>
                </a:solidFill>
              </a:rPr>
              <a:t> </a:t>
            </a:r>
            <a:r>
              <a:rPr lang="en-US" sz="3200" b="1" dirty="0" err="1" smtClean="0">
                <a:solidFill>
                  <a:schemeClr val="tx1"/>
                </a:solidFill>
              </a:rPr>
              <a:t>নিউক্লিয়াসবিশিষ্ট</a:t>
            </a:r>
            <a:r>
              <a:rPr lang="en-US" sz="3200" b="1" dirty="0" smtClean="0">
                <a:solidFill>
                  <a:schemeClr val="tx1"/>
                </a:solidFill>
              </a:rPr>
              <a:t> ও </a:t>
            </a:r>
            <a:r>
              <a:rPr lang="en-US" sz="3200" b="1" dirty="0" err="1" smtClean="0">
                <a:solidFill>
                  <a:schemeClr val="tx1"/>
                </a:solidFill>
              </a:rPr>
              <a:t>বহুকোষী</a:t>
            </a:r>
            <a:r>
              <a:rPr lang="en-US" sz="3200" b="1" dirty="0" smtClean="0">
                <a:solidFill>
                  <a:schemeClr val="tx1"/>
                </a:solidFill>
              </a:rPr>
              <a:t> </a:t>
            </a:r>
            <a:r>
              <a:rPr lang="en-US" sz="3200" b="1" dirty="0" err="1" smtClean="0">
                <a:solidFill>
                  <a:schemeClr val="tx1"/>
                </a:solidFill>
              </a:rPr>
              <a:t>প্রাণী,এদের</a:t>
            </a:r>
            <a:r>
              <a:rPr lang="en-US" sz="3200" b="1" dirty="0" smtClean="0">
                <a:solidFill>
                  <a:schemeClr val="tx1"/>
                </a:solidFill>
              </a:rPr>
              <a:t> </a:t>
            </a:r>
            <a:r>
              <a:rPr lang="en-US" sz="3200" b="1" dirty="0" err="1" smtClean="0">
                <a:solidFill>
                  <a:schemeClr val="tx1"/>
                </a:solidFill>
              </a:rPr>
              <a:t>কোষে</a:t>
            </a:r>
            <a:r>
              <a:rPr lang="en-US" sz="3200" b="1" dirty="0" smtClean="0">
                <a:solidFill>
                  <a:schemeClr val="tx1"/>
                </a:solidFill>
              </a:rPr>
              <a:t> </a:t>
            </a:r>
            <a:r>
              <a:rPr lang="en-US" sz="3200" b="1" dirty="0" err="1" smtClean="0">
                <a:solidFill>
                  <a:schemeClr val="tx1"/>
                </a:solidFill>
              </a:rPr>
              <a:t>কোনো</a:t>
            </a:r>
            <a:r>
              <a:rPr lang="en-US" sz="3200" b="1" dirty="0" smtClean="0">
                <a:solidFill>
                  <a:schemeClr val="tx1"/>
                </a:solidFill>
              </a:rPr>
              <a:t> </a:t>
            </a:r>
            <a:r>
              <a:rPr lang="en-US" sz="3200" b="1" dirty="0" err="1" smtClean="0">
                <a:solidFill>
                  <a:schemeClr val="tx1"/>
                </a:solidFill>
              </a:rPr>
              <a:t>জড়</a:t>
            </a:r>
            <a:r>
              <a:rPr lang="en-US" sz="3200" b="1" dirty="0" smtClean="0">
                <a:solidFill>
                  <a:schemeClr val="tx1"/>
                </a:solidFill>
              </a:rPr>
              <a:t> </a:t>
            </a:r>
            <a:r>
              <a:rPr lang="en-US" sz="3200" b="1" dirty="0" err="1" smtClean="0">
                <a:solidFill>
                  <a:schemeClr val="tx1"/>
                </a:solidFill>
              </a:rPr>
              <a:t>কোষ</a:t>
            </a:r>
            <a:r>
              <a:rPr lang="en-US" sz="3200" b="1" dirty="0" smtClean="0">
                <a:solidFill>
                  <a:schemeClr val="tx1"/>
                </a:solidFill>
              </a:rPr>
              <a:t> </a:t>
            </a:r>
            <a:r>
              <a:rPr lang="en-US" sz="3200" b="1" dirty="0" err="1" smtClean="0">
                <a:solidFill>
                  <a:schemeClr val="tx1"/>
                </a:solidFill>
              </a:rPr>
              <a:t>প্রাচীর</a:t>
            </a:r>
            <a:r>
              <a:rPr lang="en-US" sz="3200" b="1" dirty="0" smtClean="0">
                <a:solidFill>
                  <a:schemeClr val="tx1"/>
                </a:solidFill>
              </a:rPr>
              <a:t> , </a:t>
            </a:r>
            <a:r>
              <a:rPr lang="en-US" sz="3200" b="1" dirty="0" err="1" smtClean="0">
                <a:solidFill>
                  <a:schemeClr val="tx1"/>
                </a:solidFill>
              </a:rPr>
              <a:t>প্লাস্টিড</a:t>
            </a:r>
            <a:r>
              <a:rPr lang="en-US" sz="3200" b="1" dirty="0" smtClean="0">
                <a:solidFill>
                  <a:schemeClr val="tx1"/>
                </a:solidFill>
              </a:rPr>
              <a:t> </a:t>
            </a:r>
            <a:r>
              <a:rPr lang="en-US" sz="3200" b="1" dirty="0" err="1" smtClean="0">
                <a:solidFill>
                  <a:schemeClr val="tx1"/>
                </a:solidFill>
              </a:rPr>
              <a:t>ওকোষগহব্বর</a:t>
            </a:r>
            <a:r>
              <a:rPr lang="en-US" sz="3200" b="1" dirty="0" smtClean="0">
                <a:solidFill>
                  <a:schemeClr val="tx1"/>
                </a:solidFill>
              </a:rPr>
              <a:t> </a:t>
            </a:r>
            <a:r>
              <a:rPr lang="en-US" sz="3200" b="1" dirty="0" err="1" smtClean="0">
                <a:solidFill>
                  <a:schemeClr val="tx1"/>
                </a:solidFill>
              </a:rPr>
              <a:t>নাই</a:t>
            </a:r>
            <a:r>
              <a:rPr lang="en-US" sz="3200" b="1" dirty="0" smtClean="0">
                <a:solidFill>
                  <a:schemeClr val="tx1"/>
                </a:solidFill>
              </a:rPr>
              <a:t>। </a:t>
            </a:r>
            <a:r>
              <a:rPr lang="en-US" sz="3200" b="1" dirty="0" err="1" smtClean="0">
                <a:solidFill>
                  <a:schemeClr val="tx1"/>
                </a:solidFill>
              </a:rPr>
              <a:t>দেহে</a:t>
            </a:r>
            <a:r>
              <a:rPr lang="en-US" sz="3200" b="1" dirty="0" smtClean="0">
                <a:solidFill>
                  <a:schemeClr val="tx1"/>
                </a:solidFill>
              </a:rPr>
              <a:t> </a:t>
            </a:r>
            <a:r>
              <a:rPr lang="en-US" sz="3200" b="1" dirty="0" err="1" smtClean="0">
                <a:solidFill>
                  <a:schemeClr val="tx1"/>
                </a:solidFill>
              </a:rPr>
              <a:t>জটিল</a:t>
            </a:r>
            <a:r>
              <a:rPr lang="en-US" sz="3200" b="1" dirty="0" smtClean="0">
                <a:solidFill>
                  <a:schemeClr val="tx1"/>
                </a:solidFill>
              </a:rPr>
              <a:t> </a:t>
            </a:r>
            <a:r>
              <a:rPr lang="en-US" sz="3200" b="1" dirty="0" err="1" smtClean="0">
                <a:solidFill>
                  <a:schemeClr val="tx1"/>
                </a:solidFill>
              </a:rPr>
              <a:t>টিস্যুতন্ত্র</a:t>
            </a:r>
            <a:r>
              <a:rPr lang="en-US" sz="3200" b="1" dirty="0" smtClean="0">
                <a:solidFill>
                  <a:schemeClr val="tx1"/>
                </a:solidFill>
              </a:rPr>
              <a:t> </a:t>
            </a:r>
            <a:r>
              <a:rPr lang="en-US" sz="3200" b="1" dirty="0" err="1" smtClean="0">
                <a:solidFill>
                  <a:schemeClr val="tx1"/>
                </a:solidFill>
              </a:rPr>
              <a:t>বিদ্যমান।যৌন</a:t>
            </a:r>
            <a:r>
              <a:rPr lang="en-US" sz="3200" b="1" dirty="0" smtClean="0">
                <a:solidFill>
                  <a:schemeClr val="tx1"/>
                </a:solidFill>
              </a:rPr>
              <a:t> </a:t>
            </a:r>
            <a:r>
              <a:rPr lang="en-US" sz="3200" b="1" dirty="0" err="1" smtClean="0">
                <a:solidFill>
                  <a:schemeClr val="tx1"/>
                </a:solidFill>
              </a:rPr>
              <a:t>জননের</a:t>
            </a:r>
            <a:r>
              <a:rPr lang="en-US" sz="3200" b="1" dirty="0" smtClean="0">
                <a:solidFill>
                  <a:schemeClr val="tx1"/>
                </a:solidFill>
              </a:rPr>
              <a:t> </a:t>
            </a:r>
            <a:r>
              <a:rPr lang="en-US" sz="3200" b="1" dirty="0" err="1" smtClean="0">
                <a:solidFill>
                  <a:schemeClr val="tx1"/>
                </a:solidFill>
              </a:rPr>
              <a:t>মাধ্যমে</a:t>
            </a:r>
            <a:r>
              <a:rPr lang="en-US" sz="3200" b="1" dirty="0" smtClean="0">
                <a:solidFill>
                  <a:schemeClr val="tx1"/>
                </a:solidFill>
              </a:rPr>
              <a:t> </a:t>
            </a:r>
            <a:r>
              <a:rPr lang="en-US" sz="3200" b="1" dirty="0" err="1" smtClean="0">
                <a:solidFill>
                  <a:schemeClr val="tx1"/>
                </a:solidFill>
              </a:rPr>
              <a:t>বংশবৃদ্ধি</a:t>
            </a:r>
            <a:r>
              <a:rPr lang="en-US" sz="3200" b="1" dirty="0" smtClean="0">
                <a:solidFill>
                  <a:schemeClr val="tx1"/>
                </a:solidFill>
              </a:rPr>
              <a:t> </a:t>
            </a:r>
            <a:r>
              <a:rPr lang="en-US" sz="3200" b="1" dirty="0" err="1" smtClean="0">
                <a:solidFill>
                  <a:schemeClr val="tx1"/>
                </a:solidFill>
              </a:rPr>
              <a:t>করে</a:t>
            </a:r>
            <a:r>
              <a:rPr lang="en-US" sz="3200" b="1" dirty="0" smtClean="0">
                <a:solidFill>
                  <a:schemeClr val="tx1"/>
                </a:solidFill>
              </a:rPr>
              <a:t>।</a:t>
            </a:r>
          </a:p>
          <a:p>
            <a:r>
              <a:rPr lang="en-US" sz="3200" b="1" dirty="0" err="1" smtClean="0">
                <a:solidFill>
                  <a:srgbClr val="FF0000"/>
                </a:solidFill>
              </a:rPr>
              <a:t>উদাহরণঃ</a:t>
            </a:r>
            <a:r>
              <a:rPr lang="en-US" sz="3200" b="1" dirty="0" smtClean="0">
                <a:solidFill>
                  <a:srgbClr val="FF0000"/>
                </a:solidFill>
              </a:rPr>
              <a:t> </a:t>
            </a:r>
            <a:r>
              <a:rPr lang="en-US" sz="3200" b="1" dirty="0" err="1" smtClean="0">
                <a:solidFill>
                  <a:srgbClr val="FF0000"/>
                </a:solidFill>
              </a:rPr>
              <a:t>প্রোটোজোয়া</a:t>
            </a:r>
            <a:r>
              <a:rPr lang="en-US" sz="3200" b="1" dirty="0" smtClean="0">
                <a:solidFill>
                  <a:srgbClr val="FF0000"/>
                </a:solidFill>
              </a:rPr>
              <a:t> </a:t>
            </a:r>
            <a:r>
              <a:rPr lang="en-US" sz="3200" b="1" dirty="0" err="1" smtClean="0">
                <a:solidFill>
                  <a:srgbClr val="FF0000"/>
                </a:solidFill>
              </a:rPr>
              <a:t>ব্যতীত</a:t>
            </a:r>
            <a:r>
              <a:rPr lang="en-US" sz="3200" b="1" dirty="0" smtClean="0">
                <a:solidFill>
                  <a:srgbClr val="FF0000"/>
                </a:solidFill>
              </a:rPr>
              <a:t> </a:t>
            </a:r>
            <a:r>
              <a:rPr lang="en-US" sz="3200" b="1" dirty="0" err="1" smtClean="0">
                <a:solidFill>
                  <a:srgbClr val="FF0000"/>
                </a:solidFill>
              </a:rPr>
              <a:t>সকল</a:t>
            </a:r>
            <a:r>
              <a:rPr lang="en-US" sz="3200" b="1" dirty="0" smtClean="0">
                <a:solidFill>
                  <a:srgbClr val="FF0000"/>
                </a:solidFill>
              </a:rPr>
              <a:t> </a:t>
            </a:r>
            <a:r>
              <a:rPr lang="en-US" sz="3200" b="1" dirty="0" err="1" smtClean="0">
                <a:solidFill>
                  <a:srgbClr val="FF0000"/>
                </a:solidFill>
              </a:rPr>
              <a:t>অমেরুদণ্ডী</a:t>
            </a:r>
            <a:r>
              <a:rPr lang="en-US" sz="3200" b="1" dirty="0" smtClean="0">
                <a:solidFill>
                  <a:srgbClr val="FF0000"/>
                </a:solidFill>
              </a:rPr>
              <a:t> </a:t>
            </a:r>
            <a:r>
              <a:rPr lang="en-US" sz="3200" b="1" dirty="0" err="1" smtClean="0">
                <a:solidFill>
                  <a:srgbClr val="FF0000"/>
                </a:solidFill>
              </a:rPr>
              <a:t>এবং</a:t>
            </a:r>
            <a:r>
              <a:rPr lang="en-US" sz="3200" b="1" dirty="0" smtClean="0">
                <a:solidFill>
                  <a:srgbClr val="FF0000"/>
                </a:solidFill>
              </a:rPr>
              <a:t> </a:t>
            </a:r>
            <a:r>
              <a:rPr lang="en-US" sz="3200" b="1" dirty="0" err="1" smtClean="0">
                <a:solidFill>
                  <a:srgbClr val="FF0000"/>
                </a:solidFill>
              </a:rPr>
              <a:t>মেরুদণ্ডী</a:t>
            </a:r>
            <a:r>
              <a:rPr lang="en-US" sz="3200" b="1" dirty="0" smtClean="0">
                <a:solidFill>
                  <a:srgbClr val="FF0000"/>
                </a:solidFill>
              </a:rPr>
              <a:t> </a:t>
            </a:r>
            <a:r>
              <a:rPr lang="en-US" sz="3200" b="1" dirty="0" err="1" smtClean="0">
                <a:solidFill>
                  <a:srgbClr val="FF0000"/>
                </a:solidFill>
              </a:rPr>
              <a:t>প্রাণী</a:t>
            </a:r>
            <a:r>
              <a:rPr lang="en-US" sz="3200" b="1" dirty="0" smtClean="0">
                <a:solidFill>
                  <a:srgbClr val="FF0000"/>
                </a:solidFill>
              </a:rPr>
              <a:t>।</a:t>
            </a:r>
            <a:endParaRPr lang="en-US" sz="3200" dirty="0"/>
          </a:p>
        </p:txBody>
      </p:sp>
    </p:spTree>
    <p:extLst>
      <p:ext uri="{BB962C8B-B14F-4D97-AF65-F5344CB8AC3E}">
        <p14:creationId xmlns:p14="http://schemas.microsoft.com/office/powerpoint/2010/main" val="1994369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 calcmode="lin" valueType="num">
                                      <p:cBhvr>
                                        <p:cTn id="9" dur="1000" fill="hold"/>
                                        <p:tgtEl>
                                          <p:spTgt spid="1026"/>
                                        </p:tgtEl>
                                        <p:attrNameLst>
                                          <p:attrName>style.rotation</p:attrName>
                                        </p:attrNameLst>
                                      </p:cBhvr>
                                      <p:tavLst>
                                        <p:tav tm="0">
                                          <p:val>
                                            <p:fltVal val="90"/>
                                          </p:val>
                                        </p:tav>
                                        <p:tav tm="100000">
                                          <p:val>
                                            <p:fltVal val="0"/>
                                          </p:val>
                                        </p:tav>
                                      </p:tavLst>
                                    </p:anim>
                                    <p:animEffect transition="in" filter="fade">
                                      <p:cBhvr>
                                        <p:cTn id="10" dur="10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 calcmode="lin" valueType="num">
                                      <p:cBhvr>
                                        <p:cTn id="17" dur="1000" fill="hold"/>
                                        <p:tgtEl>
                                          <p:spTgt spid="2"/>
                                        </p:tgtEl>
                                        <p:attrNameLst>
                                          <p:attrName>style.rotation</p:attrName>
                                        </p:attrNameLst>
                                      </p:cBhvr>
                                      <p:tavLst>
                                        <p:tav tm="0">
                                          <p:val>
                                            <p:fltVal val="90"/>
                                          </p:val>
                                        </p:tav>
                                        <p:tav tm="100000">
                                          <p:val>
                                            <p:fltVal val="0"/>
                                          </p:val>
                                        </p:tav>
                                      </p:tavLst>
                                    </p:anim>
                                    <p:animEffect transition="in" filter="fade">
                                      <p:cBhvr>
                                        <p:cTn id="18"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52400"/>
            <a:ext cx="5029200" cy="9144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err="1" smtClean="0">
                <a:solidFill>
                  <a:schemeClr val="tx1"/>
                </a:solidFill>
              </a:rPr>
              <a:t>দলীয়</a:t>
            </a:r>
            <a:r>
              <a:rPr lang="en-US" sz="5400" b="1" dirty="0" smtClean="0">
                <a:solidFill>
                  <a:schemeClr val="tx1"/>
                </a:solidFill>
              </a:rPr>
              <a:t> </a:t>
            </a:r>
            <a:r>
              <a:rPr lang="en-US" sz="5400" b="1" dirty="0" err="1" smtClean="0">
                <a:solidFill>
                  <a:schemeClr val="tx1"/>
                </a:solidFill>
              </a:rPr>
              <a:t>কাজ</a:t>
            </a:r>
            <a:endParaRPr lang="en-US" sz="5400" b="1" dirty="0">
              <a:solidFill>
                <a:schemeClr val="tx1"/>
              </a:solidFill>
            </a:endParaRPr>
          </a:p>
        </p:txBody>
      </p:sp>
      <p:sp>
        <p:nvSpPr>
          <p:cNvPr id="5" name="Rectangle 4"/>
          <p:cNvSpPr/>
          <p:nvPr/>
        </p:nvSpPr>
        <p:spPr>
          <a:xfrm>
            <a:off x="228600" y="1219200"/>
            <a:ext cx="8610600" cy="1676400"/>
          </a:xfrm>
          <a:prstGeom prst="rect">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b="1" dirty="0" smtClean="0">
              <a:solidFill>
                <a:schemeClr val="tx1"/>
              </a:solidFill>
            </a:endParaRPr>
          </a:p>
          <a:p>
            <a:r>
              <a:rPr lang="en-US" sz="2400" b="1" dirty="0" err="1" smtClean="0">
                <a:solidFill>
                  <a:schemeClr val="tx1"/>
                </a:solidFill>
              </a:rPr>
              <a:t>সুপার</a:t>
            </a:r>
            <a:r>
              <a:rPr lang="en-US" sz="2800" b="1" dirty="0" smtClean="0">
                <a:solidFill>
                  <a:schemeClr val="tx1"/>
                </a:solidFill>
              </a:rPr>
              <a:t> </a:t>
            </a:r>
            <a:r>
              <a:rPr lang="en-US" sz="2800" b="1" dirty="0">
                <a:solidFill>
                  <a:schemeClr val="tx1"/>
                </a:solidFill>
              </a:rPr>
              <a:t>কিংডম-২ (</a:t>
            </a:r>
            <a:r>
              <a:rPr lang="en-US" sz="2800" b="1" dirty="0" err="1">
                <a:solidFill>
                  <a:schemeClr val="tx1"/>
                </a:solidFill>
              </a:rPr>
              <a:t>ইউক্যারিওটা</a:t>
            </a:r>
            <a:r>
              <a:rPr lang="en-US" sz="2800" b="1" dirty="0">
                <a:solidFill>
                  <a:schemeClr val="tx1"/>
                </a:solidFill>
              </a:rPr>
              <a:t>) রাজ্য-2 </a:t>
            </a:r>
            <a:r>
              <a:rPr lang="en-US" sz="2800" b="1" dirty="0" err="1">
                <a:solidFill>
                  <a:schemeClr val="tx1"/>
                </a:solidFill>
              </a:rPr>
              <a:t>প্রোটিস্টা</a:t>
            </a:r>
            <a:r>
              <a:rPr lang="en-US" sz="2800" b="1" dirty="0">
                <a:solidFill>
                  <a:schemeClr val="tx1"/>
                </a:solidFill>
              </a:rPr>
              <a:t>, রাজ্য-৩ </a:t>
            </a:r>
            <a:r>
              <a:rPr lang="en-US" sz="2800" b="1" dirty="0" err="1">
                <a:solidFill>
                  <a:schemeClr val="tx1"/>
                </a:solidFill>
              </a:rPr>
              <a:t>ফানজাই</a:t>
            </a:r>
            <a:r>
              <a:rPr lang="en-US" sz="2800" b="1" dirty="0">
                <a:solidFill>
                  <a:schemeClr val="tx1"/>
                </a:solidFill>
              </a:rPr>
              <a:t>, রাজ্য-৪ </a:t>
            </a:r>
            <a:r>
              <a:rPr lang="en-US" sz="2800" b="1" dirty="0" err="1">
                <a:solidFill>
                  <a:schemeClr val="tx1"/>
                </a:solidFill>
              </a:rPr>
              <a:t>প্লানটি</a:t>
            </a:r>
            <a:r>
              <a:rPr lang="en-US" sz="2800" b="1" dirty="0">
                <a:solidFill>
                  <a:schemeClr val="tx1"/>
                </a:solidFill>
              </a:rPr>
              <a:t>, রাজ্য-৫ </a:t>
            </a:r>
            <a:r>
              <a:rPr lang="en-US" sz="2800" b="1" dirty="0" err="1" smtClean="0">
                <a:solidFill>
                  <a:schemeClr val="tx1"/>
                </a:solidFill>
              </a:rPr>
              <a:t>অ্যানিমেলিয়ার</a:t>
            </a:r>
            <a:r>
              <a:rPr lang="en-US" sz="2800" b="1" dirty="0" smtClean="0">
                <a:solidFill>
                  <a:schemeClr val="tx1"/>
                </a:solidFill>
              </a:rPr>
              <a:t> </a:t>
            </a:r>
            <a:r>
              <a:rPr lang="en-US" sz="2800" b="1" dirty="0" err="1" smtClean="0">
                <a:solidFill>
                  <a:schemeClr val="tx1"/>
                </a:solidFill>
              </a:rPr>
              <a:t>দুটি</a:t>
            </a:r>
            <a:r>
              <a:rPr lang="en-US" sz="2800" b="1" dirty="0" smtClean="0">
                <a:solidFill>
                  <a:schemeClr val="tx1"/>
                </a:solidFill>
              </a:rPr>
              <a:t> </a:t>
            </a:r>
            <a:r>
              <a:rPr lang="en-US" sz="2800" b="1" dirty="0" err="1" smtClean="0">
                <a:solidFill>
                  <a:schemeClr val="tx1"/>
                </a:solidFill>
              </a:rPr>
              <a:t>করে</a:t>
            </a:r>
            <a:r>
              <a:rPr lang="en-US" sz="2800" b="1" dirty="0" smtClean="0">
                <a:solidFill>
                  <a:schemeClr val="tx1"/>
                </a:solidFill>
              </a:rPr>
              <a:t> </a:t>
            </a:r>
            <a:r>
              <a:rPr lang="en-US" sz="2800" b="1" dirty="0" err="1" smtClean="0">
                <a:solidFill>
                  <a:schemeClr val="tx1"/>
                </a:solidFill>
              </a:rPr>
              <a:t>বৈশিষ্ট্য</a:t>
            </a:r>
            <a:r>
              <a:rPr lang="en-US" sz="2800" b="1" dirty="0" smtClean="0">
                <a:solidFill>
                  <a:schemeClr val="tx1"/>
                </a:solidFill>
              </a:rPr>
              <a:t> </a:t>
            </a:r>
            <a:r>
              <a:rPr lang="en-US" sz="2800" b="1" dirty="0" err="1" smtClean="0">
                <a:solidFill>
                  <a:schemeClr val="tx1"/>
                </a:solidFill>
              </a:rPr>
              <a:t>লিখ</a:t>
            </a:r>
            <a:r>
              <a:rPr lang="en-US" sz="2800" b="1" dirty="0" smtClean="0">
                <a:solidFill>
                  <a:schemeClr val="tx1"/>
                </a:solidFill>
              </a:rPr>
              <a:t>।</a:t>
            </a:r>
            <a:endParaRPr lang="en-US" sz="2800" b="1" dirty="0">
              <a:solidFill>
                <a:schemeClr val="tx1"/>
              </a:solidFill>
            </a:endParaRPr>
          </a:p>
          <a:p>
            <a:endParaRPr lang="en-US" sz="3200" dirty="0"/>
          </a:p>
        </p:txBody>
      </p:sp>
      <p:sp>
        <p:nvSpPr>
          <p:cNvPr id="6" name="Rectangle 5"/>
          <p:cNvSpPr/>
          <p:nvPr/>
        </p:nvSpPr>
        <p:spPr>
          <a:xfrm>
            <a:off x="228600" y="2895600"/>
            <a:ext cx="8610600" cy="3810000"/>
          </a:xfrm>
          <a:prstGeom prst="rect">
            <a:avLst/>
          </a:prstGeom>
          <a:blipFill>
            <a:blip r:embed="rId4"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tx1"/>
                </a:solidFill>
              </a:rPr>
              <a:t>রাজ্য-২ </a:t>
            </a:r>
            <a:r>
              <a:rPr lang="en-US" sz="2800" b="1" dirty="0" err="1">
                <a:solidFill>
                  <a:schemeClr val="tx1"/>
                </a:solidFill>
              </a:rPr>
              <a:t>প্রোটিস্টার</a:t>
            </a:r>
            <a:r>
              <a:rPr lang="en-US" sz="2800" b="1" dirty="0">
                <a:solidFill>
                  <a:schemeClr val="tx1"/>
                </a:solidFill>
              </a:rPr>
              <a:t> </a:t>
            </a:r>
            <a:r>
              <a:rPr lang="en-US" sz="2800" b="1" dirty="0" err="1">
                <a:solidFill>
                  <a:schemeClr val="tx1"/>
                </a:solidFill>
              </a:rPr>
              <a:t>বৈশিষ্ট্যঃ</a:t>
            </a:r>
            <a:endParaRPr lang="en-US" sz="2800" b="1" dirty="0">
              <a:solidFill>
                <a:schemeClr val="tx1"/>
              </a:solidFill>
            </a:endParaRPr>
          </a:p>
          <a:p>
            <a:r>
              <a:rPr lang="en-US" sz="2400" b="1" dirty="0" err="1">
                <a:solidFill>
                  <a:schemeClr val="tx1"/>
                </a:solidFill>
              </a:rPr>
              <a:t>এরা</a:t>
            </a:r>
            <a:r>
              <a:rPr lang="en-US" sz="2400" b="1" dirty="0">
                <a:solidFill>
                  <a:schemeClr val="tx1"/>
                </a:solidFill>
              </a:rPr>
              <a:t> </a:t>
            </a:r>
            <a:r>
              <a:rPr lang="en-US" sz="2400" b="1" dirty="0" err="1">
                <a:solidFill>
                  <a:schemeClr val="tx1"/>
                </a:solidFill>
              </a:rPr>
              <a:t>এককোষী</a:t>
            </a:r>
            <a:r>
              <a:rPr lang="en-US" sz="2400" b="1" dirty="0">
                <a:solidFill>
                  <a:schemeClr val="tx1"/>
                </a:solidFill>
              </a:rPr>
              <a:t> </a:t>
            </a:r>
            <a:r>
              <a:rPr lang="en-US" sz="2400" b="1" dirty="0" err="1">
                <a:solidFill>
                  <a:schemeClr val="tx1"/>
                </a:solidFill>
              </a:rPr>
              <a:t>বা</a:t>
            </a:r>
            <a:r>
              <a:rPr lang="en-US" sz="2400" b="1" dirty="0">
                <a:solidFill>
                  <a:schemeClr val="tx1"/>
                </a:solidFill>
              </a:rPr>
              <a:t> </a:t>
            </a:r>
            <a:r>
              <a:rPr lang="en-US" sz="2400" b="1" dirty="0" err="1">
                <a:solidFill>
                  <a:schemeClr val="tx1"/>
                </a:solidFill>
              </a:rPr>
              <a:t>বহুকোষী</a:t>
            </a:r>
            <a:r>
              <a:rPr lang="en-US" sz="2400" b="1" dirty="0">
                <a:solidFill>
                  <a:schemeClr val="tx1"/>
                </a:solidFill>
              </a:rPr>
              <a:t>, </a:t>
            </a:r>
            <a:r>
              <a:rPr lang="en-US" sz="2400" b="1" dirty="0" err="1">
                <a:solidFill>
                  <a:schemeClr val="tx1"/>
                </a:solidFill>
              </a:rPr>
              <a:t>একক</a:t>
            </a:r>
            <a:r>
              <a:rPr lang="en-US" sz="2400" b="1" dirty="0">
                <a:solidFill>
                  <a:schemeClr val="tx1"/>
                </a:solidFill>
              </a:rPr>
              <a:t> </a:t>
            </a:r>
            <a:r>
              <a:rPr lang="en-US" sz="2400" b="1" dirty="0" err="1">
                <a:solidFill>
                  <a:schemeClr val="tx1"/>
                </a:solidFill>
              </a:rPr>
              <a:t>বা</a:t>
            </a:r>
            <a:r>
              <a:rPr lang="en-US" sz="2400" b="1" dirty="0">
                <a:solidFill>
                  <a:schemeClr val="tx1"/>
                </a:solidFill>
              </a:rPr>
              <a:t> </a:t>
            </a:r>
            <a:r>
              <a:rPr lang="en-US" sz="2400" b="1" dirty="0" err="1" smtClean="0">
                <a:solidFill>
                  <a:schemeClr val="tx1"/>
                </a:solidFill>
              </a:rPr>
              <a:t>কলোনিয়াল,সুগঠিত</a:t>
            </a:r>
            <a:r>
              <a:rPr lang="en-US" sz="2400" b="1" dirty="0" smtClean="0">
                <a:solidFill>
                  <a:schemeClr val="tx1"/>
                </a:solidFill>
              </a:rPr>
              <a:t>।</a:t>
            </a:r>
          </a:p>
          <a:p>
            <a:r>
              <a:rPr lang="en-US" sz="2400" b="1" dirty="0">
                <a:solidFill>
                  <a:schemeClr val="tx1"/>
                </a:solidFill>
              </a:rPr>
              <a:t>রাজ্য-৩ </a:t>
            </a:r>
            <a:r>
              <a:rPr lang="en-US" sz="2400" b="1" dirty="0" err="1">
                <a:solidFill>
                  <a:schemeClr val="tx1"/>
                </a:solidFill>
              </a:rPr>
              <a:t>ফানজাই</a:t>
            </a:r>
            <a:r>
              <a:rPr lang="en-US" sz="2400" b="1" dirty="0">
                <a:solidFill>
                  <a:schemeClr val="tx1"/>
                </a:solidFill>
              </a:rPr>
              <a:t> </a:t>
            </a:r>
            <a:r>
              <a:rPr lang="en-US" sz="2400" b="1" dirty="0" err="1">
                <a:solidFill>
                  <a:schemeClr val="tx1"/>
                </a:solidFill>
              </a:rPr>
              <a:t>এর</a:t>
            </a:r>
            <a:r>
              <a:rPr lang="en-US" sz="2400" b="1" dirty="0">
                <a:solidFill>
                  <a:schemeClr val="tx1"/>
                </a:solidFill>
              </a:rPr>
              <a:t> </a:t>
            </a:r>
            <a:r>
              <a:rPr lang="en-US" sz="2400" b="1" dirty="0" err="1">
                <a:solidFill>
                  <a:schemeClr val="tx1"/>
                </a:solidFill>
              </a:rPr>
              <a:t>বৈশিষ্ট্যঃ</a:t>
            </a:r>
            <a:endParaRPr lang="en-US" sz="2400" b="1" dirty="0">
              <a:solidFill>
                <a:schemeClr val="tx1"/>
              </a:solidFill>
            </a:endParaRPr>
          </a:p>
          <a:p>
            <a:r>
              <a:rPr lang="en-US" sz="2400" b="1" dirty="0" err="1">
                <a:solidFill>
                  <a:schemeClr val="tx1"/>
                </a:solidFill>
              </a:rPr>
              <a:t>অধিকাংশই</a:t>
            </a:r>
            <a:r>
              <a:rPr lang="en-US" sz="2400" b="1" dirty="0">
                <a:solidFill>
                  <a:schemeClr val="tx1"/>
                </a:solidFill>
              </a:rPr>
              <a:t> </a:t>
            </a:r>
            <a:r>
              <a:rPr lang="en-US" sz="2400" b="1" dirty="0" err="1">
                <a:solidFill>
                  <a:schemeClr val="tx1"/>
                </a:solidFill>
              </a:rPr>
              <a:t>স্থলজ</a:t>
            </a:r>
            <a:r>
              <a:rPr lang="en-US" sz="2400" b="1" dirty="0">
                <a:solidFill>
                  <a:schemeClr val="tx1"/>
                </a:solidFill>
              </a:rPr>
              <a:t>, </a:t>
            </a:r>
            <a:r>
              <a:rPr lang="en-US" sz="2400" b="1" dirty="0" err="1">
                <a:solidFill>
                  <a:schemeClr val="tx1"/>
                </a:solidFill>
              </a:rPr>
              <a:t>মৃতজীবী</a:t>
            </a:r>
            <a:r>
              <a:rPr lang="en-US" sz="2400" b="1" dirty="0">
                <a:solidFill>
                  <a:schemeClr val="tx1"/>
                </a:solidFill>
              </a:rPr>
              <a:t> </a:t>
            </a:r>
            <a:r>
              <a:rPr lang="en-US" sz="2400" b="1" dirty="0" err="1">
                <a:solidFill>
                  <a:schemeClr val="tx1"/>
                </a:solidFill>
              </a:rPr>
              <a:t>বা</a:t>
            </a:r>
            <a:r>
              <a:rPr lang="en-US" sz="2400" b="1" dirty="0">
                <a:solidFill>
                  <a:schemeClr val="tx1"/>
                </a:solidFill>
              </a:rPr>
              <a:t> </a:t>
            </a:r>
            <a:r>
              <a:rPr lang="en-US" sz="2400" b="1" dirty="0" err="1">
                <a:solidFill>
                  <a:schemeClr val="tx1"/>
                </a:solidFill>
              </a:rPr>
              <a:t>পরজীবী</a:t>
            </a:r>
            <a:r>
              <a:rPr lang="en-US" sz="2400" b="1" dirty="0">
                <a:solidFill>
                  <a:schemeClr val="tx1"/>
                </a:solidFill>
              </a:rPr>
              <a:t>। </a:t>
            </a:r>
            <a:r>
              <a:rPr lang="en-US" sz="2400" b="1" dirty="0" err="1" smtClean="0">
                <a:solidFill>
                  <a:schemeClr val="tx1"/>
                </a:solidFill>
              </a:rPr>
              <a:t>দেহ</a:t>
            </a:r>
            <a:r>
              <a:rPr lang="en-US" sz="2400" b="1" dirty="0" smtClean="0">
                <a:solidFill>
                  <a:schemeClr val="tx1"/>
                </a:solidFill>
              </a:rPr>
              <a:t> </a:t>
            </a:r>
            <a:r>
              <a:rPr lang="en-US" sz="2400" b="1" dirty="0" err="1" smtClean="0">
                <a:solidFill>
                  <a:schemeClr val="tx1"/>
                </a:solidFill>
              </a:rPr>
              <a:t>এককোষী</a:t>
            </a:r>
            <a:r>
              <a:rPr lang="en-US" sz="2400" b="1" dirty="0" smtClean="0">
                <a:solidFill>
                  <a:schemeClr val="tx1"/>
                </a:solidFill>
              </a:rPr>
              <a:t> </a:t>
            </a:r>
            <a:r>
              <a:rPr lang="en-US" sz="2400" b="1" dirty="0" err="1" smtClean="0">
                <a:solidFill>
                  <a:schemeClr val="tx1"/>
                </a:solidFill>
              </a:rPr>
              <a:t>বা</a:t>
            </a:r>
            <a:r>
              <a:rPr lang="en-US" sz="2400" b="1" dirty="0" smtClean="0">
                <a:solidFill>
                  <a:schemeClr val="tx1"/>
                </a:solidFill>
              </a:rPr>
              <a:t> </a:t>
            </a:r>
            <a:r>
              <a:rPr lang="en-US" sz="2400" b="1" dirty="0" err="1">
                <a:solidFill>
                  <a:schemeClr val="tx1"/>
                </a:solidFill>
              </a:rPr>
              <a:t>মাইসেলিয়মের</a:t>
            </a:r>
            <a:r>
              <a:rPr lang="en-US" sz="2400" b="1" dirty="0">
                <a:solidFill>
                  <a:schemeClr val="tx1"/>
                </a:solidFill>
              </a:rPr>
              <a:t> </a:t>
            </a:r>
            <a:r>
              <a:rPr lang="en-US" sz="2400" b="1" dirty="0" err="1">
                <a:solidFill>
                  <a:schemeClr val="tx1"/>
                </a:solidFill>
              </a:rPr>
              <a:t>মত</a:t>
            </a:r>
            <a:r>
              <a:rPr lang="en-US" sz="2400" b="1" dirty="0" smtClean="0">
                <a:solidFill>
                  <a:schemeClr val="tx1"/>
                </a:solidFill>
              </a:rPr>
              <a:t>,</a:t>
            </a:r>
          </a:p>
          <a:p>
            <a:r>
              <a:rPr lang="en-US" sz="2400" b="1" dirty="0" smtClean="0">
                <a:solidFill>
                  <a:schemeClr val="tx1"/>
                </a:solidFill>
              </a:rPr>
              <a:t> </a:t>
            </a:r>
            <a:r>
              <a:rPr lang="en-US" sz="2400" b="1" dirty="0">
                <a:solidFill>
                  <a:schemeClr val="tx1"/>
                </a:solidFill>
              </a:rPr>
              <a:t>রাজ্য-৪ </a:t>
            </a:r>
            <a:r>
              <a:rPr lang="en-US" sz="2400" b="1" dirty="0" err="1">
                <a:solidFill>
                  <a:schemeClr val="tx1"/>
                </a:solidFill>
              </a:rPr>
              <a:t>প্লানটির</a:t>
            </a:r>
            <a:r>
              <a:rPr lang="en-US" sz="2400" b="1" dirty="0">
                <a:solidFill>
                  <a:schemeClr val="tx1"/>
                </a:solidFill>
              </a:rPr>
              <a:t> </a:t>
            </a:r>
            <a:r>
              <a:rPr lang="en-US" sz="2400" b="1" dirty="0" err="1">
                <a:solidFill>
                  <a:schemeClr val="tx1"/>
                </a:solidFill>
              </a:rPr>
              <a:t>বৈশিষ্ট্যঃ</a:t>
            </a:r>
            <a:endParaRPr lang="en-US" sz="2400" b="1" dirty="0">
              <a:solidFill>
                <a:schemeClr val="tx1"/>
              </a:solidFill>
            </a:endParaRPr>
          </a:p>
          <a:p>
            <a:r>
              <a:rPr lang="en-US" sz="2400" b="1" dirty="0" err="1">
                <a:solidFill>
                  <a:schemeClr val="tx1"/>
                </a:solidFill>
              </a:rPr>
              <a:t>এরা</a:t>
            </a:r>
            <a:r>
              <a:rPr lang="en-US" sz="2400" b="1" dirty="0">
                <a:solidFill>
                  <a:schemeClr val="tx1"/>
                </a:solidFill>
              </a:rPr>
              <a:t> </a:t>
            </a:r>
            <a:r>
              <a:rPr lang="en-US" sz="2400" b="1" dirty="0" err="1">
                <a:solidFill>
                  <a:schemeClr val="tx1"/>
                </a:solidFill>
              </a:rPr>
              <a:t>প্রকৃত</a:t>
            </a:r>
            <a:r>
              <a:rPr lang="en-US" sz="2400" b="1" dirty="0">
                <a:solidFill>
                  <a:schemeClr val="tx1"/>
                </a:solidFill>
              </a:rPr>
              <a:t> </a:t>
            </a:r>
            <a:r>
              <a:rPr lang="en-US" sz="2400" b="1" dirty="0" err="1">
                <a:solidFill>
                  <a:schemeClr val="tx1"/>
                </a:solidFill>
              </a:rPr>
              <a:t>নিউক্লিয়াসযুক্ত</a:t>
            </a:r>
            <a:r>
              <a:rPr lang="en-US" sz="2400" b="1" dirty="0">
                <a:solidFill>
                  <a:schemeClr val="tx1"/>
                </a:solidFill>
              </a:rPr>
              <a:t>, </a:t>
            </a:r>
            <a:r>
              <a:rPr lang="en-US" sz="2400" b="1" dirty="0" err="1">
                <a:solidFill>
                  <a:schemeClr val="tx1"/>
                </a:solidFill>
              </a:rPr>
              <a:t>উন্নত</a:t>
            </a:r>
            <a:r>
              <a:rPr lang="en-US" sz="2400" b="1" dirty="0">
                <a:solidFill>
                  <a:schemeClr val="tx1"/>
                </a:solidFill>
              </a:rPr>
              <a:t> </a:t>
            </a:r>
            <a:r>
              <a:rPr lang="en-US" sz="2400" b="1" dirty="0" err="1" smtClean="0">
                <a:solidFill>
                  <a:schemeClr val="tx1"/>
                </a:solidFill>
              </a:rPr>
              <a:t>টিস্যুতন্ত্র</a:t>
            </a:r>
            <a:r>
              <a:rPr lang="en-US" sz="2400" b="1" dirty="0" smtClean="0">
                <a:solidFill>
                  <a:schemeClr val="tx1"/>
                </a:solidFill>
              </a:rPr>
              <a:t> </a:t>
            </a:r>
            <a:r>
              <a:rPr lang="en-US" sz="2400" b="1" dirty="0" err="1" smtClean="0">
                <a:solidFill>
                  <a:schemeClr val="tx1"/>
                </a:solidFill>
              </a:rPr>
              <a:t>বিদ্যমান</a:t>
            </a:r>
            <a:r>
              <a:rPr lang="en-US" sz="2400" b="1" dirty="0" smtClean="0">
                <a:solidFill>
                  <a:schemeClr val="tx1"/>
                </a:solidFill>
              </a:rPr>
              <a:t>।</a:t>
            </a:r>
          </a:p>
          <a:p>
            <a:r>
              <a:rPr lang="en-US" sz="2400" b="1" dirty="0">
                <a:solidFill>
                  <a:schemeClr val="tx1"/>
                </a:solidFill>
              </a:rPr>
              <a:t>রাজ্য-৫ </a:t>
            </a:r>
            <a:r>
              <a:rPr lang="en-US" sz="2400" b="1" dirty="0" err="1">
                <a:solidFill>
                  <a:schemeClr val="tx1"/>
                </a:solidFill>
              </a:rPr>
              <a:t>অ্যানিমেলিয়ার</a:t>
            </a:r>
            <a:r>
              <a:rPr lang="en-US" sz="2400" b="1" dirty="0">
                <a:solidFill>
                  <a:schemeClr val="tx1"/>
                </a:solidFill>
              </a:rPr>
              <a:t> </a:t>
            </a:r>
            <a:r>
              <a:rPr lang="en-US" sz="2400" b="1" dirty="0" err="1">
                <a:solidFill>
                  <a:schemeClr val="tx1"/>
                </a:solidFill>
              </a:rPr>
              <a:t>বৈশিষ্ট্যঃ</a:t>
            </a:r>
            <a:endParaRPr lang="en-US" sz="2400" b="1" dirty="0">
              <a:solidFill>
                <a:schemeClr val="tx1"/>
              </a:solidFill>
            </a:endParaRPr>
          </a:p>
          <a:p>
            <a:r>
              <a:rPr lang="en-US" sz="2400" b="1" dirty="0" err="1">
                <a:solidFill>
                  <a:schemeClr val="tx1"/>
                </a:solidFill>
              </a:rPr>
              <a:t>এরা</a:t>
            </a:r>
            <a:r>
              <a:rPr lang="en-US" sz="2400" b="1" dirty="0">
                <a:solidFill>
                  <a:schemeClr val="tx1"/>
                </a:solidFill>
              </a:rPr>
              <a:t> </a:t>
            </a:r>
            <a:r>
              <a:rPr lang="en-US" sz="2400" b="1" dirty="0" err="1">
                <a:solidFill>
                  <a:schemeClr val="tx1"/>
                </a:solidFill>
              </a:rPr>
              <a:t>নিউক্লিয়াসবিশিষ্ট</a:t>
            </a:r>
            <a:r>
              <a:rPr lang="en-US" sz="2400" b="1" dirty="0">
                <a:solidFill>
                  <a:schemeClr val="tx1"/>
                </a:solidFill>
              </a:rPr>
              <a:t> ও </a:t>
            </a:r>
            <a:r>
              <a:rPr lang="en-US" sz="2400" b="1" dirty="0" err="1">
                <a:solidFill>
                  <a:schemeClr val="tx1"/>
                </a:solidFill>
              </a:rPr>
              <a:t>বহুকোষী</a:t>
            </a:r>
            <a:r>
              <a:rPr lang="en-US" sz="2400" b="1" dirty="0">
                <a:solidFill>
                  <a:schemeClr val="tx1"/>
                </a:solidFill>
              </a:rPr>
              <a:t> </a:t>
            </a:r>
            <a:r>
              <a:rPr lang="en-US" sz="2400" b="1" dirty="0" err="1">
                <a:solidFill>
                  <a:schemeClr val="tx1"/>
                </a:solidFill>
              </a:rPr>
              <a:t>প্রাণী,এদের</a:t>
            </a:r>
            <a:r>
              <a:rPr lang="en-US" sz="2400" b="1" dirty="0">
                <a:solidFill>
                  <a:schemeClr val="tx1"/>
                </a:solidFill>
              </a:rPr>
              <a:t> </a:t>
            </a:r>
            <a:r>
              <a:rPr lang="en-US" sz="2400" b="1" dirty="0" err="1">
                <a:solidFill>
                  <a:schemeClr val="tx1"/>
                </a:solidFill>
              </a:rPr>
              <a:t>কোষে</a:t>
            </a:r>
            <a:r>
              <a:rPr lang="en-US" sz="2400" b="1" dirty="0">
                <a:solidFill>
                  <a:schemeClr val="tx1"/>
                </a:solidFill>
              </a:rPr>
              <a:t> </a:t>
            </a:r>
            <a:r>
              <a:rPr lang="en-US" sz="2400" b="1" dirty="0" err="1">
                <a:solidFill>
                  <a:schemeClr val="tx1"/>
                </a:solidFill>
              </a:rPr>
              <a:t>কোনো</a:t>
            </a:r>
            <a:r>
              <a:rPr lang="en-US" sz="2400" b="1" dirty="0">
                <a:solidFill>
                  <a:schemeClr val="tx1"/>
                </a:solidFill>
              </a:rPr>
              <a:t> </a:t>
            </a:r>
            <a:r>
              <a:rPr lang="en-US" sz="2400" b="1" dirty="0" err="1">
                <a:solidFill>
                  <a:schemeClr val="tx1"/>
                </a:solidFill>
              </a:rPr>
              <a:t>জড়</a:t>
            </a:r>
            <a:r>
              <a:rPr lang="en-US" sz="2400" b="1" dirty="0">
                <a:solidFill>
                  <a:schemeClr val="tx1"/>
                </a:solidFill>
              </a:rPr>
              <a:t> </a:t>
            </a:r>
            <a:r>
              <a:rPr lang="en-US" sz="2400" b="1" dirty="0" err="1">
                <a:solidFill>
                  <a:schemeClr val="tx1"/>
                </a:solidFill>
              </a:rPr>
              <a:t>কোষ</a:t>
            </a:r>
            <a:r>
              <a:rPr lang="en-US" sz="2400" b="1" dirty="0">
                <a:solidFill>
                  <a:schemeClr val="tx1"/>
                </a:solidFill>
              </a:rPr>
              <a:t> </a:t>
            </a:r>
            <a:r>
              <a:rPr lang="en-US" sz="2400" b="1" dirty="0" err="1">
                <a:solidFill>
                  <a:schemeClr val="tx1"/>
                </a:solidFill>
              </a:rPr>
              <a:t>প্রাচীর</a:t>
            </a:r>
            <a:r>
              <a:rPr lang="en-US" sz="2400" b="1" dirty="0">
                <a:solidFill>
                  <a:schemeClr val="tx1"/>
                </a:solidFill>
              </a:rPr>
              <a:t> , </a:t>
            </a:r>
            <a:r>
              <a:rPr lang="en-US" sz="2400" b="1" dirty="0" err="1">
                <a:solidFill>
                  <a:schemeClr val="tx1"/>
                </a:solidFill>
              </a:rPr>
              <a:t>প্লাস্টিড</a:t>
            </a:r>
            <a:r>
              <a:rPr lang="en-US" sz="2400" b="1" dirty="0">
                <a:solidFill>
                  <a:schemeClr val="tx1"/>
                </a:solidFill>
              </a:rPr>
              <a:t> </a:t>
            </a:r>
            <a:r>
              <a:rPr lang="en-US" sz="2400" b="1" dirty="0" smtClean="0">
                <a:solidFill>
                  <a:schemeClr val="tx1"/>
                </a:solidFill>
              </a:rPr>
              <a:t>ও </a:t>
            </a:r>
            <a:r>
              <a:rPr lang="en-US" sz="2400" b="1" dirty="0" err="1" smtClean="0">
                <a:solidFill>
                  <a:schemeClr val="tx1"/>
                </a:solidFill>
              </a:rPr>
              <a:t>কোষগহব্বর</a:t>
            </a:r>
            <a:r>
              <a:rPr lang="en-US" sz="2400" b="1" dirty="0" smtClean="0">
                <a:solidFill>
                  <a:schemeClr val="tx1"/>
                </a:solidFill>
              </a:rPr>
              <a:t> </a:t>
            </a:r>
            <a:r>
              <a:rPr lang="en-US" sz="2400" b="1" dirty="0" err="1">
                <a:solidFill>
                  <a:schemeClr val="tx1"/>
                </a:solidFill>
              </a:rPr>
              <a:t>নাই</a:t>
            </a:r>
            <a:r>
              <a:rPr lang="en-US" sz="2400" b="1" dirty="0">
                <a:solidFill>
                  <a:schemeClr val="tx1"/>
                </a:solidFill>
              </a:rPr>
              <a:t>।</a:t>
            </a:r>
            <a:endParaRPr lang="en-US" sz="2400" dirty="0"/>
          </a:p>
        </p:txBody>
      </p:sp>
    </p:spTree>
    <p:extLst>
      <p:ext uri="{BB962C8B-B14F-4D97-AF65-F5344CB8AC3E}">
        <p14:creationId xmlns:p14="http://schemas.microsoft.com/office/powerpoint/2010/main" val="1828876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467" y="0"/>
            <a:ext cx="9017924" cy="67056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smtClean="0"/>
          </a:p>
          <a:p>
            <a:pPr algn="ctr"/>
            <a:endParaRPr lang="en-US" sz="6000" dirty="0"/>
          </a:p>
          <a:p>
            <a:pPr algn="ctr"/>
            <a:r>
              <a:rPr lang="en-US" sz="8000" b="1" dirty="0" err="1" smtClean="0">
                <a:solidFill>
                  <a:schemeClr val="tx1"/>
                </a:solidFill>
              </a:rPr>
              <a:t>মূল্যায়নঃ</a:t>
            </a:r>
            <a:endParaRPr lang="en-US" sz="8000" b="1" dirty="0" smtClean="0">
              <a:solidFill>
                <a:schemeClr val="tx1"/>
              </a:solidFill>
            </a:endParaRPr>
          </a:p>
          <a:p>
            <a:r>
              <a:rPr lang="en-US" sz="6000" dirty="0" smtClean="0">
                <a:solidFill>
                  <a:schemeClr val="tx1"/>
                </a:solidFill>
              </a:rPr>
              <a:t># </a:t>
            </a:r>
            <a:r>
              <a:rPr lang="en-US" sz="4400" b="1" dirty="0" err="1">
                <a:solidFill>
                  <a:schemeClr val="tx1"/>
                </a:solidFill>
              </a:rPr>
              <a:t>জীব</a:t>
            </a:r>
            <a:r>
              <a:rPr lang="en-US" sz="4400" b="1" dirty="0">
                <a:solidFill>
                  <a:schemeClr val="tx1"/>
                </a:solidFill>
              </a:rPr>
              <a:t> </a:t>
            </a:r>
            <a:r>
              <a:rPr lang="en-US" sz="4400" b="1" dirty="0" err="1">
                <a:solidFill>
                  <a:schemeClr val="tx1"/>
                </a:solidFill>
              </a:rPr>
              <a:t>বিজ্ঞানের</a:t>
            </a:r>
            <a:r>
              <a:rPr lang="en-US" sz="4400" b="1" dirty="0">
                <a:solidFill>
                  <a:schemeClr val="tx1"/>
                </a:solidFill>
              </a:rPr>
              <a:t> </a:t>
            </a:r>
            <a:r>
              <a:rPr lang="en-US" sz="4400" b="1" dirty="0" err="1">
                <a:solidFill>
                  <a:schemeClr val="tx1"/>
                </a:solidFill>
              </a:rPr>
              <a:t>শাখাগুলো</a:t>
            </a:r>
            <a:r>
              <a:rPr lang="en-US" sz="4400" b="1" dirty="0">
                <a:solidFill>
                  <a:schemeClr val="tx1"/>
                </a:solidFill>
              </a:rPr>
              <a:t> </a:t>
            </a:r>
            <a:r>
              <a:rPr lang="en-US" sz="4400" b="1" dirty="0" err="1">
                <a:solidFill>
                  <a:schemeClr val="tx1"/>
                </a:solidFill>
              </a:rPr>
              <a:t>কী</a:t>
            </a:r>
            <a:r>
              <a:rPr lang="en-US" sz="4400" b="1" dirty="0">
                <a:solidFill>
                  <a:schemeClr val="tx1"/>
                </a:solidFill>
              </a:rPr>
              <a:t> </a:t>
            </a:r>
            <a:r>
              <a:rPr lang="en-US" sz="4400" b="1" dirty="0" err="1" smtClean="0">
                <a:solidFill>
                  <a:schemeClr val="tx1"/>
                </a:solidFill>
              </a:rPr>
              <a:t>কী</a:t>
            </a:r>
            <a:r>
              <a:rPr lang="en-US" sz="4400" b="1" dirty="0" smtClean="0">
                <a:solidFill>
                  <a:schemeClr val="tx1"/>
                </a:solidFill>
              </a:rPr>
              <a:t>? </a:t>
            </a:r>
            <a:endParaRPr lang="en-US" sz="4400" dirty="0" smtClean="0">
              <a:solidFill>
                <a:schemeClr val="tx1"/>
              </a:solidFill>
            </a:endParaRPr>
          </a:p>
          <a:p>
            <a:r>
              <a:rPr lang="en-US" sz="4400" b="1" dirty="0" smtClean="0">
                <a:solidFill>
                  <a:schemeClr val="tx1"/>
                </a:solidFill>
              </a:rPr>
              <a:t># রাজ্য-২ </a:t>
            </a:r>
            <a:r>
              <a:rPr lang="en-US" sz="4400" b="1" dirty="0" err="1" smtClean="0">
                <a:solidFill>
                  <a:schemeClr val="tx1"/>
                </a:solidFill>
              </a:rPr>
              <a:t>এর</a:t>
            </a:r>
            <a:r>
              <a:rPr lang="en-US" sz="4400" b="1" dirty="0" smtClean="0">
                <a:solidFill>
                  <a:schemeClr val="tx1"/>
                </a:solidFill>
              </a:rPr>
              <a:t> </a:t>
            </a:r>
            <a:r>
              <a:rPr lang="en-US" sz="4400" b="1" dirty="0" err="1">
                <a:solidFill>
                  <a:schemeClr val="tx1"/>
                </a:solidFill>
              </a:rPr>
              <a:t>দুটি</a:t>
            </a:r>
            <a:r>
              <a:rPr lang="en-US" sz="4400" b="1" dirty="0">
                <a:solidFill>
                  <a:schemeClr val="tx1"/>
                </a:solidFill>
              </a:rPr>
              <a:t> </a:t>
            </a:r>
            <a:r>
              <a:rPr lang="en-US" sz="4400" b="1" dirty="0" err="1">
                <a:solidFill>
                  <a:schemeClr val="tx1"/>
                </a:solidFill>
              </a:rPr>
              <a:t>বৈশিষ্ট্য</a:t>
            </a:r>
            <a:r>
              <a:rPr lang="en-US" sz="4400" b="1" dirty="0">
                <a:solidFill>
                  <a:schemeClr val="tx1"/>
                </a:solidFill>
              </a:rPr>
              <a:t> </a:t>
            </a:r>
            <a:r>
              <a:rPr lang="en-US" sz="4400" b="1" dirty="0" err="1">
                <a:solidFill>
                  <a:schemeClr val="tx1"/>
                </a:solidFill>
              </a:rPr>
              <a:t>বল</a:t>
            </a:r>
            <a:r>
              <a:rPr lang="en-US" sz="4400" b="1" dirty="0" smtClean="0">
                <a:solidFill>
                  <a:schemeClr val="tx1"/>
                </a:solidFill>
              </a:rPr>
              <a:t>।</a:t>
            </a:r>
          </a:p>
          <a:p>
            <a:r>
              <a:rPr lang="en-US" sz="4400" b="1" dirty="0" smtClean="0">
                <a:solidFill>
                  <a:schemeClr val="tx1"/>
                </a:solidFill>
              </a:rPr>
              <a:t># </a:t>
            </a:r>
            <a:r>
              <a:rPr lang="en-US" sz="4400" b="1" dirty="0" err="1" smtClean="0">
                <a:solidFill>
                  <a:schemeClr val="tx1"/>
                </a:solidFill>
              </a:rPr>
              <a:t>ফানজাই</a:t>
            </a:r>
            <a:r>
              <a:rPr lang="en-US" sz="4400" b="1" dirty="0" smtClean="0">
                <a:solidFill>
                  <a:schemeClr val="tx1"/>
                </a:solidFill>
              </a:rPr>
              <a:t> </a:t>
            </a:r>
            <a:r>
              <a:rPr lang="en-US" sz="4400" b="1" dirty="0" err="1" smtClean="0">
                <a:solidFill>
                  <a:schemeClr val="tx1"/>
                </a:solidFill>
              </a:rPr>
              <a:t>এর</a:t>
            </a:r>
            <a:r>
              <a:rPr lang="en-US" sz="4400" b="1" dirty="0" smtClean="0">
                <a:solidFill>
                  <a:schemeClr val="tx1"/>
                </a:solidFill>
              </a:rPr>
              <a:t> </a:t>
            </a:r>
            <a:r>
              <a:rPr lang="en-US" sz="4400" b="1" dirty="0" err="1" smtClean="0">
                <a:solidFill>
                  <a:schemeClr val="tx1"/>
                </a:solidFill>
              </a:rPr>
              <a:t>দুটি</a:t>
            </a:r>
            <a:r>
              <a:rPr lang="en-US" sz="4400" b="1" dirty="0" smtClean="0">
                <a:solidFill>
                  <a:schemeClr val="tx1"/>
                </a:solidFill>
              </a:rPr>
              <a:t> </a:t>
            </a:r>
            <a:r>
              <a:rPr lang="en-US" sz="4400" b="1" dirty="0" err="1" smtClean="0">
                <a:solidFill>
                  <a:schemeClr val="tx1"/>
                </a:solidFill>
              </a:rPr>
              <a:t>উদাহরণ</a:t>
            </a:r>
            <a:r>
              <a:rPr lang="en-US" sz="5400" b="1" dirty="0" smtClean="0">
                <a:solidFill>
                  <a:schemeClr val="tx1"/>
                </a:solidFill>
              </a:rPr>
              <a:t> </a:t>
            </a:r>
            <a:r>
              <a:rPr lang="en-US" sz="4400" b="1" dirty="0" err="1" smtClean="0">
                <a:solidFill>
                  <a:schemeClr val="tx1"/>
                </a:solidFill>
              </a:rPr>
              <a:t>বল</a:t>
            </a:r>
            <a:r>
              <a:rPr lang="en-US" sz="4400" b="1" dirty="0" smtClean="0">
                <a:solidFill>
                  <a:schemeClr val="tx1"/>
                </a:solidFill>
              </a:rPr>
              <a:t>।</a:t>
            </a:r>
          </a:p>
          <a:p>
            <a:r>
              <a:rPr lang="en-US" sz="4400" b="1" dirty="0" smtClean="0">
                <a:solidFill>
                  <a:schemeClr val="tx1"/>
                </a:solidFill>
              </a:rPr>
              <a:t>#</a:t>
            </a:r>
            <a:r>
              <a:rPr lang="en-US" sz="4400" b="1" dirty="0" err="1" smtClean="0">
                <a:solidFill>
                  <a:schemeClr val="tx1"/>
                </a:solidFill>
              </a:rPr>
              <a:t>এনিম্যালিয়া</a:t>
            </a:r>
            <a:r>
              <a:rPr lang="en-US" sz="4400" b="1" dirty="0" smtClean="0">
                <a:solidFill>
                  <a:schemeClr val="tx1"/>
                </a:solidFill>
              </a:rPr>
              <a:t> </a:t>
            </a:r>
            <a:r>
              <a:rPr lang="en-US" sz="4400" b="1" dirty="0" err="1" smtClean="0">
                <a:solidFill>
                  <a:schemeClr val="tx1"/>
                </a:solidFill>
              </a:rPr>
              <a:t>রাজ্যের</a:t>
            </a:r>
            <a:r>
              <a:rPr lang="en-US" sz="4400" b="1" dirty="0" smtClean="0">
                <a:solidFill>
                  <a:schemeClr val="tx1"/>
                </a:solidFill>
              </a:rPr>
              <a:t> </a:t>
            </a:r>
            <a:r>
              <a:rPr lang="en-US" sz="4400" b="1" dirty="0" err="1" smtClean="0">
                <a:solidFill>
                  <a:schemeClr val="tx1"/>
                </a:solidFill>
              </a:rPr>
              <a:t>দুটি</a:t>
            </a:r>
            <a:r>
              <a:rPr lang="en-US" sz="4400" b="1" dirty="0" smtClean="0">
                <a:solidFill>
                  <a:schemeClr val="tx1"/>
                </a:solidFill>
              </a:rPr>
              <a:t>  </a:t>
            </a:r>
            <a:r>
              <a:rPr lang="en-US" sz="4400" b="1" dirty="0" err="1">
                <a:solidFill>
                  <a:schemeClr val="tx1"/>
                </a:solidFill>
              </a:rPr>
              <a:t>বৈশিষ্ট্য</a:t>
            </a:r>
            <a:r>
              <a:rPr lang="en-US" sz="4400" b="1" dirty="0">
                <a:solidFill>
                  <a:schemeClr val="tx1"/>
                </a:solidFill>
              </a:rPr>
              <a:t> </a:t>
            </a:r>
            <a:r>
              <a:rPr lang="en-US" sz="4400" b="1" dirty="0" err="1" smtClean="0">
                <a:solidFill>
                  <a:schemeClr val="tx1"/>
                </a:solidFill>
              </a:rPr>
              <a:t>বল</a:t>
            </a:r>
            <a:r>
              <a:rPr lang="en-US" sz="4400" b="1" dirty="0" smtClean="0">
                <a:solidFill>
                  <a:schemeClr val="tx1"/>
                </a:solidFill>
              </a:rPr>
              <a:t>।</a:t>
            </a:r>
            <a:endParaRPr lang="en-US" sz="4400" b="1" dirty="0">
              <a:solidFill>
                <a:schemeClr val="tx1"/>
              </a:solidFill>
            </a:endParaRPr>
          </a:p>
          <a:p>
            <a:r>
              <a:rPr lang="en-US" sz="4800" b="1" dirty="0" smtClean="0"/>
              <a:t>  </a:t>
            </a:r>
          </a:p>
          <a:p>
            <a:pPr algn="ctr"/>
            <a:endParaRPr lang="en-US" sz="6000" dirty="0"/>
          </a:p>
          <a:p>
            <a:pPr algn="ctr"/>
            <a:endParaRPr lang="en-US" sz="6000" dirty="0"/>
          </a:p>
        </p:txBody>
      </p:sp>
    </p:spTree>
    <p:extLst>
      <p:ext uri="{BB962C8B-B14F-4D97-AF65-F5344CB8AC3E}">
        <p14:creationId xmlns:p14="http://schemas.microsoft.com/office/powerpoint/2010/main" val="17471002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F:\Reza-c\20170103_162952-1.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33000"/>
                    </a14:imgEffect>
                  </a14:imgLayer>
                </a14:imgProps>
              </a:ext>
              <a:ext uri="{28A0092B-C50C-407E-A947-70E740481C1C}">
                <a14:useLocalDpi xmlns:a14="http://schemas.microsoft.com/office/drawing/2010/main" val="0"/>
              </a:ext>
            </a:extLst>
          </a:blip>
          <a:srcRect/>
          <a:stretch>
            <a:fillRect/>
          </a:stretch>
        </p:blipFill>
        <p:spPr bwMode="auto">
          <a:xfrm>
            <a:off x="76200" y="162231"/>
            <a:ext cx="4572000" cy="280956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Adarsha School\Documents\HT\6043171567_640f312f71_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8199" y="139700"/>
            <a:ext cx="4343401" cy="58039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F:\Reza-c\20170103_162916-1.jpg"/>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43000"/>
                    </a14:imgEffect>
                  </a14:imgLayer>
                </a14:imgProps>
              </a:ext>
              <a:ext uri="{28A0092B-C50C-407E-A947-70E740481C1C}">
                <a14:useLocalDpi xmlns:a14="http://schemas.microsoft.com/office/drawing/2010/main" val="0"/>
              </a:ext>
            </a:extLst>
          </a:blip>
          <a:srcRect/>
          <a:stretch>
            <a:fillRect/>
          </a:stretch>
        </p:blipFill>
        <p:spPr bwMode="auto">
          <a:xfrm>
            <a:off x="76200" y="3015596"/>
            <a:ext cx="4571999" cy="369000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648198" y="5943600"/>
            <a:ext cx="4343402"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tx1"/>
                </a:solidFill>
              </a:rPr>
              <a:t>ছবিগুলো</a:t>
            </a:r>
            <a:r>
              <a:rPr lang="en-US" b="1" dirty="0" smtClean="0">
                <a:solidFill>
                  <a:schemeClr val="tx1"/>
                </a:solidFill>
              </a:rPr>
              <a:t> </a:t>
            </a:r>
            <a:r>
              <a:rPr lang="en-US" b="1" dirty="0" err="1" smtClean="0">
                <a:solidFill>
                  <a:schemeClr val="tx1"/>
                </a:solidFill>
              </a:rPr>
              <a:t>দেখিয়ে</a:t>
            </a:r>
            <a:r>
              <a:rPr lang="en-US" b="1" dirty="0" smtClean="0">
                <a:solidFill>
                  <a:schemeClr val="tx1"/>
                </a:solidFill>
              </a:rPr>
              <a:t> </a:t>
            </a:r>
            <a:r>
              <a:rPr lang="en-US" b="1" dirty="0" err="1" smtClean="0">
                <a:solidFill>
                  <a:schemeClr val="tx1"/>
                </a:solidFill>
              </a:rPr>
              <a:t>প্রশ্ন</a:t>
            </a:r>
            <a:r>
              <a:rPr lang="en-US" b="1" dirty="0" smtClean="0">
                <a:solidFill>
                  <a:schemeClr val="tx1"/>
                </a:solidFill>
              </a:rPr>
              <a:t> </a:t>
            </a:r>
            <a:r>
              <a:rPr lang="en-US" b="1" dirty="0" err="1" smtClean="0">
                <a:solidFill>
                  <a:schemeClr val="tx1"/>
                </a:solidFill>
              </a:rPr>
              <a:t>করতে</a:t>
            </a:r>
            <a:r>
              <a:rPr lang="en-US" b="1" dirty="0" smtClean="0">
                <a:solidFill>
                  <a:schemeClr val="tx1"/>
                </a:solidFill>
              </a:rPr>
              <a:t> </a:t>
            </a:r>
            <a:r>
              <a:rPr lang="en-US" b="1" dirty="0" err="1" smtClean="0">
                <a:solidFill>
                  <a:schemeClr val="tx1"/>
                </a:solidFill>
              </a:rPr>
              <a:t>পারি</a:t>
            </a:r>
            <a:endParaRPr lang="en-US" b="1" dirty="0">
              <a:solidFill>
                <a:schemeClr val="tx1"/>
              </a:solidFill>
            </a:endParaRPr>
          </a:p>
        </p:txBody>
      </p:sp>
    </p:spTree>
    <p:extLst>
      <p:ext uri="{BB962C8B-B14F-4D97-AF65-F5344CB8AC3E}">
        <p14:creationId xmlns:p14="http://schemas.microsoft.com/office/powerpoint/2010/main" val="675284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 calcmode="lin" valueType="num">
                                      <p:cBhvr>
                                        <p:cTn id="25" dur="1000" fill="hold"/>
                                        <p:tgtEl>
                                          <p:spTgt spid="6"/>
                                        </p:tgtEl>
                                        <p:attrNameLst>
                                          <p:attrName>style.rotation</p:attrName>
                                        </p:attrNameLst>
                                      </p:cBhvr>
                                      <p:tavLst>
                                        <p:tav tm="0">
                                          <p:val>
                                            <p:fltVal val="90"/>
                                          </p:val>
                                        </p:tav>
                                        <p:tav tm="100000">
                                          <p:val>
                                            <p:fltVal val="0"/>
                                          </p:val>
                                        </p:tav>
                                      </p:tavLst>
                                    </p:anim>
                                    <p:animEffect transition="in" filter="fade">
                                      <p:cBhvr>
                                        <p:cTn id="26" dur="10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circle(in)">
                                      <p:cBhvr>
                                        <p:cTn id="3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p:cNvSpPr/>
          <p:nvPr/>
        </p:nvSpPr>
        <p:spPr>
          <a:xfrm>
            <a:off x="76200" y="5029200"/>
            <a:ext cx="9038813" cy="1862048"/>
          </a:xfrm>
          <a:prstGeom prst="rect">
            <a:avLst/>
          </a:prstGeom>
        </p:spPr>
        <p:txBody>
          <a:bodyPr wrap="square">
            <a:spAutoFit/>
          </a:bodyPr>
          <a:lstStyle/>
          <a:p>
            <a:pPr algn="ctr"/>
            <a:r>
              <a:rPr lang="en-US" sz="11500" b="1" dirty="0" err="1">
                <a:latin typeface="NikoshBAN" panose="02000000000000000000" pitchFamily="2" charset="0"/>
                <a:cs typeface="NikoshBAN" panose="02000000000000000000" pitchFamily="2" charset="0"/>
              </a:rPr>
              <a:t>সকলকে</a:t>
            </a:r>
            <a:r>
              <a:rPr lang="en-US" sz="11500" b="1" dirty="0">
                <a:latin typeface="NikoshBAN" panose="02000000000000000000" pitchFamily="2" charset="0"/>
                <a:cs typeface="NikoshBAN" panose="02000000000000000000" pitchFamily="2" charset="0"/>
              </a:rPr>
              <a:t> </a:t>
            </a:r>
            <a:r>
              <a:rPr lang="en-US" sz="11500" b="1" dirty="0" err="1">
                <a:latin typeface="NikoshBAN" panose="02000000000000000000" pitchFamily="2" charset="0"/>
                <a:cs typeface="NikoshBAN" panose="02000000000000000000" pitchFamily="2" charset="0"/>
              </a:rPr>
              <a:t>ধন্যবাদ</a:t>
            </a:r>
            <a:r>
              <a:rPr lang="en-US" sz="11500" b="1" dirty="0">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4257093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style.rotation</p:attrName>
                                        </p:attrNameLst>
                                      </p:cBhvr>
                                      <p:tavLst>
                                        <p:tav tm="0">
                                          <p:val>
                                            <p:fltVal val="90"/>
                                          </p:val>
                                        </p:tav>
                                        <p:tav tm="100000">
                                          <p:val>
                                            <p:fltVal val="0"/>
                                          </p:val>
                                        </p:tav>
                                      </p:tavLst>
                                    </p:anim>
                                    <p:animEffect transition="in" filter="fade">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6200" y="381000"/>
            <a:ext cx="7162800" cy="1905000"/>
          </a:xfr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onvex"/>
          </a:sp3d>
        </p:spPr>
        <p:txBody>
          <a:bodyPr>
            <a:noAutofit/>
          </a:bodyPr>
          <a:lstStyle/>
          <a:p>
            <a:pPr algn="ctr"/>
            <a:r>
              <a:rPr lang="bn-BD" sz="8000" dirty="0" smtClean="0">
                <a:solidFill>
                  <a:srgbClr val="FF0000"/>
                </a:solidFill>
                <a:latin typeface="NikoshBAN" panose="02000000000000000000" pitchFamily="2" charset="0"/>
                <a:cs typeface="NikoshBAN" panose="02000000000000000000" pitchFamily="2" charset="0"/>
              </a:rPr>
              <a:t>শিক্ষক পরিচিতি</a:t>
            </a:r>
            <a:endParaRPr lang="en-US" sz="8000" dirty="0">
              <a:solidFill>
                <a:srgbClr val="FF0000"/>
              </a:solidFill>
              <a:latin typeface="NikoshBAN" panose="02000000000000000000" pitchFamily="2" charset="0"/>
              <a:cs typeface="NikoshBAN" panose="02000000000000000000" pitchFamily="2" charset="0"/>
            </a:endParaRPr>
          </a:p>
        </p:txBody>
      </p:sp>
      <p:sp>
        <p:nvSpPr>
          <p:cNvPr id="7" name="Content Placeholder 2"/>
          <p:cNvSpPr txBox="1">
            <a:spLocks noGrp="1"/>
          </p:cNvSpPr>
          <p:nvPr>
            <p:ph idx="1"/>
          </p:nvPr>
        </p:nvSpPr>
        <p:spPr>
          <a:xfrm>
            <a:off x="76201" y="2438400"/>
            <a:ext cx="8839199" cy="4191000"/>
          </a:xfrm>
          <a:prstGeom prst="rect">
            <a:avLst/>
          </a:prstGeom>
          <a:solidFill>
            <a:schemeClr val="accent4">
              <a:lumMod val="40000"/>
              <a:lumOff val="60000"/>
            </a:schemeClr>
          </a:solidFill>
          <a:ln w="7620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slope"/>
          </a:sp3d>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en-US" sz="6000" dirty="0" smtClean="0">
              <a:latin typeface="NikoshBAN" panose="02000000000000000000" pitchFamily="2" charset="0"/>
              <a:cs typeface="NikoshBAN" panose="02000000000000000000" pitchFamily="2" charset="0"/>
            </a:endParaRPr>
          </a:p>
          <a:p>
            <a:pPr marL="0" indent="0" algn="ctr">
              <a:buFont typeface="Arial" pitchFamily="34" charset="0"/>
              <a:buNone/>
            </a:pPr>
            <a:r>
              <a:rPr lang="bn-BD" sz="21600" b="1" dirty="0" smtClean="0">
                <a:latin typeface="NikoshBAN" panose="02000000000000000000" pitchFamily="2" charset="0"/>
                <a:cs typeface="NikoshBAN" panose="02000000000000000000" pitchFamily="2" charset="0"/>
              </a:rPr>
              <a:t>মোঃ </a:t>
            </a:r>
            <a:r>
              <a:rPr lang="en-US" sz="21600" b="1" dirty="0" err="1" smtClean="0">
                <a:latin typeface="NikoshBAN" panose="02000000000000000000" pitchFamily="2" charset="0"/>
                <a:cs typeface="NikoshBAN" panose="02000000000000000000" pitchFamily="2" charset="0"/>
              </a:rPr>
              <a:t>রেজাউল</a:t>
            </a:r>
            <a:r>
              <a:rPr lang="en-US" sz="21600" b="1" dirty="0" smtClean="0">
                <a:latin typeface="NikoshBAN" panose="02000000000000000000" pitchFamily="2" charset="0"/>
                <a:cs typeface="NikoshBAN" panose="02000000000000000000" pitchFamily="2" charset="0"/>
              </a:rPr>
              <a:t> </a:t>
            </a:r>
            <a:r>
              <a:rPr lang="en-US" sz="21600" b="1" dirty="0" err="1" smtClean="0">
                <a:latin typeface="NikoshBAN" panose="02000000000000000000" pitchFamily="2" charset="0"/>
                <a:cs typeface="NikoshBAN" panose="02000000000000000000" pitchFamily="2" charset="0"/>
              </a:rPr>
              <a:t>হক</a:t>
            </a:r>
            <a:endParaRPr lang="bn-BD" sz="21600" b="1" dirty="0" smtClean="0">
              <a:latin typeface="NikoshBAN" panose="02000000000000000000" pitchFamily="2" charset="0"/>
              <a:cs typeface="NikoshBAN" panose="02000000000000000000" pitchFamily="2" charset="0"/>
            </a:endParaRPr>
          </a:p>
          <a:p>
            <a:pPr marL="0" indent="0" algn="ctr">
              <a:buFont typeface="Arial" pitchFamily="34" charset="0"/>
              <a:buNone/>
            </a:pPr>
            <a:r>
              <a:rPr lang="bn-BD" sz="16000" b="1" dirty="0" smtClean="0">
                <a:solidFill>
                  <a:srgbClr val="002060"/>
                </a:solidFill>
                <a:latin typeface="NikoshBAN" panose="02000000000000000000" pitchFamily="2" charset="0"/>
                <a:cs typeface="NikoshBAN" panose="02000000000000000000" pitchFamily="2" charset="0"/>
              </a:rPr>
              <a:t>সহকারী শিক্ষক</a:t>
            </a:r>
            <a:r>
              <a:rPr lang="bn-BD" sz="16000" b="1" dirty="0" smtClean="0">
                <a:latin typeface="NikoshBAN" panose="02000000000000000000" pitchFamily="2" charset="0"/>
                <a:cs typeface="NikoshBAN" panose="02000000000000000000" pitchFamily="2" charset="0"/>
              </a:rPr>
              <a:t>(</a:t>
            </a:r>
            <a:r>
              <a:rPr lang="en-US" sz="16000" b="1" dirty="0" err="1" smtClean="0">
                <a:solidFill>
                  <a:srgbClr val="C00000"/>
                </a:solidFill>
                <a:latin typeface="NikoshBAN" panose="02000000000000000000" pitchFamily="2" charset="0"/>
                <a:cs typeface="NikoshBAN" panose="02000000000000000000" pitchFamily="2" charset="0"/>
              </a:rPr>
              <a:t>বিজ্ঞান</a:t>
            </a:r>
            <a:r>
              <a:rPr lang="bn-BD" sz="16000" b="1" dirty="0" smtClean="0">
                <a:latin typeface="NikoshBAN" panose="02000000000000000000" pitchFamily="2" charset="0"/>
                <a:cs typeface="NikoshBAN" panose="02000000000000000000" pitchFamily="2" charset="0"/>
              </a:rPr>
              <a:t>)</a:t>
            </a:r>
            <a:endParaRPr lang="en-US" sz="16000" b="1" dirty="0" smtClean="0">
              <a:latin typeface="NikoshBAN" panose="02000000000000000000" pitchFamily="2" charset="0"/>
              <a:cs typeface="NikoshBAN" panose="02000000000000000000" pitchFamily="2" charset="0"/>
            </a:endParaRPr>
          </a:p>
          <a:p>
            <a:pPr marL="0" indent="0" algn="ctr">
              <a:buFont typeface="Arial" pitchFamily="34" charset="0"/>
              <a:buNone/>
            </a:pPr>
            <a:r>
              <a:rPr lang="en-US" sz="16000" b="1" dirty="0" err="1" smtClean="0">
                <a:solidFill>
                  <a:srgbClr val="7030A0"/>
                </a:solidFill>
                <a:latin typeface="NikoshBAN" panose="02000000000000000000" pitchFamily="2" charset="0"/>
                <a:cs typeface="NikoshBAN" panose="02000000000000000000" pitchFamily="2" charset="0"/>
              </a:rPr>
              <a:t>চুয়াডাঙ্গা</a:t>
            </a:r>
            <a:r>
              <a:rPr lang="en-US" sz="16000" b="1" dirty="0" smtClean="0">
                <a:solidFill>
                  <a:srgbClr val="7030A0"/>
                </a:solidFill>
                <a:latin typeface="NikoshBAN" panose="02000000000000000000" pitchFamily="2" charset="0"/>
                <a:cs typeface="NikoshBAN" panose="02000000000000000000" pitchFamily="2" charset="0"/>
              </a:rPr>
              <a:t> </a:t>
            </a:r>
            <a:r>
              <a:rPr lang="en-US" sz="16000" b="1" dirty="0" err="1" smtClean="0">
                <a:solidFill>
                  <a:srgbClr val="7030A0"/>
                </a:solidFill>
                <a:latin typeface="NikoshBAN" panose="02000000000000000000" pitchFamily="2" charset="0"/>
                <a:cs typeface="NikoshBAN" panose="02000000000000000000" pitchFamily="2" charset="0"/>
              </a:rPr>
              <a:t>আর্দশ</a:t>
            </a:r>
            <a:r>
              <a:rPr lang="en-US" sz="16000" b="1" dirty="0" smtClean="0">
                <a:solidFill>
                  <a:srgbClr val="7030A0"/>
                </a:solidFill>
                <a:latin typeface="NikoshBAN" panose="02000000000000000000" pitchFamily="2" charset="0"/>
                <a:cs typeface="NikoshBAN" panose="02000000000000000000" pitchFamily="2" charset="0"/>
              </a:rPr>
              <a:t> </a:t>
            </a:r>
            <a:r>
              <a:rPr lang="en-US" sz="16000" b="1" dirty="0" err="1" smtClean="0">
                <a:solidFill>
                  <a:srgbClr val="7030A0"/>
                </a:solidFill>
                <a:latin typeface="NikoshBAN" panose="02000000000000000000" pitchFamily="2" charset="0"/>
                <a:cs typeface="NikoshBAN" panose="02000000000000000000" pitchFamily="2" charset="0"/>
              </a:rPr>
              <a:t>উচ্চ</a:t>
            </a:r>
            <a:r>
              <a:rPr lang="en-US" sz="16000" b="1" dirty="0" smtClean="0">
                <a:solidFill>
                  <a:srgbClr val="7030A0"/>
                </a:solidFill>
                <a:latin typeface="NikoshBAN" panose="02000000000000000000" pitchFamily="2" charset="0"/>
                <a:cs typeface="NikoshBAN" panose="02000000000000000000" pitchFamily="2" charset="0"/>
              </a:rPr>
              <a:t> </a:t>
            </a:r>
            <a:r>
              <a:rPr lang="bn-BD" sz="16000" b="1" dirty="0" smtClean="0">
                <a:solidFill>
                  <a:srgbClr val="7030A0"/>
                </a:solidFill>
                <a:latin typeface="NikoshBAN" panose="02000000000000000000" pitchFamily="2" charset="0"/>
                <a:cs typeface="NikoshBAN" panose="02000000000000000000" pitchFamily="2" charset="0"/>
              </a:rPr>
              <a:t>বিদ্যালয়</a:t>
            </a:r>
            <a:r>
              <a:rPr lang="en-US" sz="16000" b="1" dirty="0" smtClean="0">
                <a:solidFill>
                  <a:srgbClr val="7030A0"/>
                </a:solidFill>
                <a:latin typeface="NikoshBAN" panose="02000000000000000000" pitchFamily="2" charset="0"/>
                <a:cs typeface="NikoshBAN" panose="02000000000000000000" pitchFamily="2" charset="0"/>
              </a:rPr>
              <a:t>,</a:t>
            </a:r>
          </a:p>
          <a:p>
            <a:pPr marL="0" indent="0" algn="ctr">
              <a:buFont typeface="Arial" pitchFamily="34" charset="0"/>
              <a:buNone/>
            </a:pPr>
            <a:r>
              <a:rPr lang="bn-BD" sz="16000" b="1" dirty="0" smtClean="0">
                <a:solidFill>
                  <a:srgbClr val="7030A0"/>
                </a:solidFill>
                <a:latin typeface="NikoshBAN" panose="02000000000000000000" pitchFamily="2" charset="0"/>
                <a:cs typeface="NikoshBAN" panose="02000000000000000000" pitchFamily="2" charset="0"/>
              </a:rPr>
              <a:t> </a:t>
            </a:r>
            <a:r>
              <a:rPr lang="en-US" sz="16000" b="1" dirty="0" err="1" smtClean="0">
                <a:solidFill>
                  <a:srgbClr val="7030A0"/>
                </a:solidFill>
                <a:latin typeface="NikoshBAN" panose="02000000000000000000" pitchFamily="2" charset="0"/>
                <a:cs typeface="NikoshBAN" panose="02000000000000000000" pitchFamily="2" charset="0"/>
              </a:rPr>
              <a:t>চুয়াডাঙ্গা</a:t>
            </a:r>
            <a:endParaRPr lang="en-US" sz="16000" b="1" dirty="0" smtClean="0">
              <a:solidFill>
                <a:srgbClr val="00B050"/>
              </a:solidFill>
              <a:latin typeface="NikoshBAN" panose="02000000000000000000" pitchFamily="2" charset="0"/>
              <a:cs typeface="NikoshBAN" panose="02000000000000000000" pitchFamily="2" charset="0"/>
            </a:endParaRPr>
          </a:p>
          <a:p>
            <a:pPr marL="0" indent="0" algn="ctr">
              <a:buFont typeface="Arial" pitchFamily="34" charset="0"/>
              <a:buNone/>
            </a:pPr>
            <a:r>
              <a:rPr lang="en-US" sz="16000" dirty="0" smtClean="0">
                <a:solidFill>
                  <a:srgbClr val="00B050"/>
                </a:solidFill>
                <a:latin typeface="NikoshBAN" panose="02000000000000000000" pitchFamily="2" charset="0"/>
                <a:cs typeface="NikoshBAN" panose="02000000000000000000" pitchFamily="2" charset="0"/>
              </a:rPr>
              <a:t>mrezaulhaques@gmail.com</a:t>
            </a:r>
            <a:endParaRPr lang="en-US" sz="16000" dirty="0">
              <a:solidFill>
                <a:srgbClr val="00B050"/>
              </a:solidFill>
              <a:latin typeface="NikoshBAN" panose="02000000000000000000" pitchFamily="2" charset="0"/>
              <a:cs typeface="NikoshBAN" panose="02000000000000000000" pitchFamily="2" charset="0"/>
            </a:endParaRPr>
          </a:p>
        </p:txBody>
      </p:sp>
      <p:pic>
        <p:nvPicPr>
          <p:cNvPr id="1026" name="Picture 2" descr="F:\Reza-c\20160928_170705-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9000" y="381000"/>
            <a:ext cx="1676399"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1093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bg/>
                                          </p:spTgt>
                                        </p:tgtEl>
                                        <p:attrNameLst>
                                          <p:attrName>style.visibility</p:attrName>
                                        </p:attrNameLst>
                                      </p:cBhvr>
                                      <p:to>
                                        <p:strVal val="visible"/>
                                      </p:to>
                                    </p:set>
                                    <p:anim calcmode="lin" valueType="num">
                                      <p:cBhvr additive="base">
                                        <p:cTn id="13" dur="500" fill="hold"/>
                                        <p:tgtEl>
                                          <p:spTgt spid="7">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7">
                                            <p:bg/>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iterate type="wd">
                                    <p:tmPct val="10000"/>
                                  </p:iterate>
                                  <p:childTnLst>
                                    <p:set>
                                      <p:cBhvr>
                                        <p:cTn id="16" dur="1" fill="hold">
                                          <p:stCondLst>
                                            <p:cond delay="0"/>
                                          </p:stCondLst>
                                        </p:cTn>
                                        <p:tgtEl>
                                          <p:spTgt spid="7">
                                            <p:txEl>
                                              <p:pRg st="1" end="1"/>
                                            </p:txEl>
                                          </p:spTgt>
                                        </p:tgtEl>
                                        <p:attrNameLst>
                                          <p:attrName>style.visibility</p:attrName>
                                        </p:attrNameLst>
                                      </p:cBhvr>
                                      <p:to>
                                        <p:strVal val="visible"/>
                                      </p:to>
                                    </p:set>
                                    <p:anim calcmode="lin" valueType="num">
                                      <p:cBhvr additive="base">
                                        <p:cTn id="1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iterate type="wd">
                                    <p:tmPct val="10000"/>
                                  </p:iterate>
                                  <p:childTnLst>
                                    <p:set>
                                      <p:cBhvr>
                                        <p:cTn id="20" dur="1" fill="hold">
                                          <p:stCondLst>
                                            <p:cond delay="0"/>
                                          </p:stCondLst>
                                        </p:cTn>
                                        <p:tgtEl>
                                          <p:spTgt spid="7">
                                            <p:txEl>
                                              <p:pRg st="2" end="2"/>
                                            </p:txEl>
                                          </p:spTgt>
                                        </p:tgtEl>
                                        <p:attrNameLst>
                                          <p:attrName>style.visibility</p:attrName>
                                        </p:attrNameLst>
                                      </p:cBhvr>
                                      <p:to>
                                        <p:strVal val="visible"/>
                                      </p:to>
                                    </p:set>
                                    <p:anim calcmode="lin" valueType="num">
                                      <p:cBhvr additive="base">
                                        <p:cTn id="21"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iterate type="wd">
                                    <p:tmPct val="10000"/>
                                  </p:iterate>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iterate type="wd">
                                    <p:tmPct val="10000"/>
                                  </p:iterate>
                                  <p:childTnLst>
                                    <p:set>
                                      <p:cBhvr>
                                        <p:cTn id="28" dur="1" fill="hold">
                                          <p:stCondLst>
                                            <p:cond delay="0"/>
                                          </p:stCondLst>
                                        </p:cTn>
                                        <p:tgtEl>
                                          <p:spTgt spid="7">
                                            <p:txEl>
                                              <p:pRg st="4" end="4"/>
                                            </p:txEl>
                                          </p:spTgt>
                                        </p:tgtEl>
                                        <p:attrNameLst>
                                          <p:attrName>style.visibility</p:attrName>
                                        </p:attrNameLst>
                                      </p:cBhvr>
                                      <p:to>
                                        <p:strVal val="visible"/>
                                      </p:to>
                                    </p:set>
                                    <p:anim calcmode="lin" valueType="num">
                                      <p:cBhvr additive="base">
                                        <p:cTn id="29"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iterate type="wd">
                                    <p:tmPct val="10000"/>
                                  </p:iterate>
                                  <p:childTnLst>
                                    <p:set>
                                      <p:cBhvr>
                                        <p:cTn id="32" dur="1" fill="hold">
                                          <p:stCondLst>
                                            <p:cond delay="0"/>
                                          </p:stCondLst>
                                        </p:cTn>
                                        <p:tgtEl>
                                          <p:spTgt spid="7">
                                            <p:txEl>
                                              <p:pRg st="5" end="5"/>
                                            </p:txEl>
                                          </p:spTgt>
                                        </p:tgtEl>
                                        <p:attrNameLst>
                                          <p:attrName>style.visibility</p:attrName>
                                        </p:attrNameLst>
                                      </p:cBhvr>
                                      <p:to>
                                        <p:strVal val="visible"/>
                                      </p:to>
                                    </p:set>
                                    <p:anim calcmode="lin" valueType="num">
                                      <p:cBhvr additive="base">
                                        <p:cTn id="33"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1026"/>
                                        </p:tgtEl>
                                        <p:attrNameLst>
                                          <p:attrName>style.visibility</p:attrName>
                                        </p:attrNameLst>
                                      </p:cBhvr>
                                      <p:to>
                                        <p:strVal val="visible"/>
                                      </p:to>
                                    </p:set>
                                    <p:animEffect transition="in" filter="circle(in)">
                                      <p:cBhvr>
                                        <p:cTn id="39"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build="allAtOnce"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400" b="1" dirty="0" err="1" smtClean="0"/>
              <a:t>বিষয়ঃ</a:t>
            </a:r>
            <a:r>
              <a:rPr lang="en-US" sz="4400" b="1" dirty="0" smtClean="0"/>
              <a:t> </a:t>
            </a:r>
            <a:r>
              <a:rPr lang="en-US" sz="4400" b="1" dirty="0" err="1" smtClean="0"/>
              <a:t>জীব</a:t>
            </a:r>
            <a:r>
              <a:rPr lang="en-US" sz="4400" b="1" dirty="0" smtClean="0"/>
              <a:t> </a:t>
            </a:r>
            <a:r>
              <a:rPr lang="en-US" sz="4400" b="1" dirty="0" err="1" smtClean="0"/>
              <a:t>বিজ্ঞান</a:t>
            </a:r>
            <a:endParaRPr lang="en-US" sz="4400" b="1" dirty="0" smtClean="0"/>
          </a:p>
          <a:p>
            <a:r>
              <a:rPr lang="en-US" sz="4400" b="1" dirty="0" err="1" smtClean="0"/>
              <a:t>প্রথম</a:t>
            </a:r>
            <a:r>
              <a:rPr lang="en-US" sz="4400" b="1" dirty="0" smtClean="0"/>
              <a:t> </a:t>
            </a:r>
            <a:r>
              <a:rPr lang="en-US" sz="4400" b="1" dirty="0" err="1" smtClean="0"/>
              <a:t>অধ্যায়</a:t>
            </a:r>
            <a:r>
              <a:rPr lang="en-US" sz="4400" b="1" dirty="0"/>
              <a:t> </a:t>
            </a:r>
            <a:r>
              <a:rPr lang="en-US" sz="4400" b="1" dirty="0" smtClean="0"/>
              <a:t>(</a:t>
            </a:r>
            <a:r>
              <a:rPr lang="en-US" sz="4400" b="1" dirty="0" err="1" smtClean="0"/>
              <a:t>জীবন</a:t>
            </a:r>
            <a:r>
              <a:rPr lang="en-US" sz="4400" b="1" dirty="0" smtClean="0"/>
              <a:t> </a:t>
            </a:r>
            <a:r>
              <a:rPr lang="en-US" sz="4400" b="1" dirty="0" err="1" smtClean="0"/>
              <a:t>পাঠ</a:t>
            </a:r>
            <a:r>
              <a:rPr lang="en-US" sz="4400" b="1" dirty="0" smtClean="0"/>
              <a:t>)</a:t>
            </a:r>
          </a:p>
          <a:p>
            <a:r>
              <a:rPr lang="en-US" sz="4400" b="1" dirty="0" err="1" smtClean="0"/>
              <a:t>আজকের</a:t>
            </a:r>
            <a:r>
              <a:rPr lang="en-US" sz="4400" b="1" dirty="0" smtClean="0"/>
              <a:t> </a:t>
            </a:r>
            <a:r>
              <a:rPr lang="en-US" sz="4400" b="1" dirty="0" err="1" smtClean="0"/>
              <a:t>পাঠঃ</a:t>
            </a:r>
            <a:r>
              <a:rPr lang="en-US" sz="4400" b="1" dirty="0" smtClean="0"/>
              <a:t> </a:t>
            </a:r>
            <a:r>
              <a:rPr lang="en-US" sz="4400" b="1" dirty="0" err="1" smtClean="0"/>
              <a:t>জীববিজ্ঞানের</a:t>
            </a:r>
            <a:r>
              <a:rPr lang="en-US" sz="4400" b="1" dirty="0" smtClean="0"/>
              <a:t> </a:t>
            </a:r>
            <a:r>
              <a:rPr lang="en-US" sz="4400" b="1" dirty="0" err="1" smtClean="0"/>
              <a:t>শাখা</a:t>
            </a:r>
            <a:r>
              <a:rPr lang="en-US" sz="4400" b="1" dirty="0" smtClean="0"/>
              <a:t> ও </a:t>
            </a:r>
            <a:r>
              <a:rPr lang="en-US" sz="4400" b="1" dirty="0" err="1" smtClean="0"/>
              <a:t>শ্রেণিবিন্যাস</a:t>
            </a:r>
            <a:r>
              <a:rPr lang="en-US" sz="4400" b="1" dirty="0" smtClean="0"/>
              <a:t>।</a:t>
            </a:r>
          </a:p>
          <a:p>
            <a:r>
              <a:rPr lang="en-US" sz="4400" b="1" dirty="0" err="1" smtClean="0"/>
              <a:t>সময়ঃ</a:t>
            </a:r>
            <a:r>
              <a:rPr lang="en-US" sz="4400" b="1" dirty="0" smtClean="0"/>
              <a:t> ৫০ </a:t>
            </a:r>
            <a:r>
              <a:rPr lang="en-US" sz="4400" b="1" dirty="0" err="1" smtClean="0"/>
              <a:t>মিনিট</a:t>
            </a:r>
            <a:endParaRPr lang="en-US" sz="4400" b="1" dirty="0" smtClean="0"/>
          </a:p>
          <a:p>
            <a:endParaRPr lang="en-US" sz="4800" dirty="0"/>
          </a:p>
        </p:txBody>
      </p:sp>
      <p:sp>
        <p:nvSpPr>
          <p:cNvPr id="2" name="Title 1"/>
          <p:cNvSpPr>
            <a:spLocks noGrp="1"/>
          </p:cNvSpPr>
          <p:nvPr>
            <p:ph type="title"/>
          </p:nvPr>
        </p:nvSpPr>
        <p:spPr/>
        <p:txBody>
          <a:bodyPr>
            <a:noAutofit/>
          </a:bodyPr>
          <a:lstStyle/>
          <a:p>
            <a:r>
              <a:rPr lang="en-US" sz="7200" b="1" dirty="0" err="1" smtClean="0"/>
              <a:t>পাঠ</a:t>
            </a:r>
            <a:r>
              <a:rPr lang="en-US" sz="7200" b="1" dirty="0" smtClean="0"/>
              <a:t> </a:t>
            </a:r>
            <a:r>
              <a:rPr lang="en-US" sz="7200" b="1" dirty="0" err="1" smtClean="0"/>
              <a:t>পরিচিতি</a:t>
            </a:r>
            <a:endParaRPr lang="en-US" sz="7200" b="1" dirty="0"/>
          </a:p>
        </p:txBody>
      </p:sp>
    </p:spTree>
    <p:extLst>
      <p:ext uri="{BB962C8B-B14F-4D97-AF65-F5344CB8AC3E}">
        <p14:creationId xmlns:p14="http://schemas.microsoft.com/office/powerpoint/2010/main" val="2143244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p:cTn id="22"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3"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4"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5" dur="10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p:cTn id="30"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1"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2"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3" dur="1000"/>
                                        <p:tgtEl>
                                          <p:spTgt spid="3">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grpId="0"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 calcmode="lin" valueType="num">
                                      <p:cBhvr>
                                        <p:cTn id="38"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9"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0"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41"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F:\Reza-c\20170103_162840-1.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41000"/>
                    </a14:imgEffect>
                  </a14:imgLayer>
                </a14:imgProps>
              </a:ext>
              <a:ext uri="{28A0092B-C50C-407E-A947-70E740481C1C}">
                <a14:useLocalDpi xmlns:a14="http://schemas.microsoft.com/office/drawing/2010/main" val="0"/>
              </a:ext>
            </a:extLst>
          </a:blip>
          <a:srcRect/>
          <a:stretch>
            <a:fillRect/>
          </a:stretch>
        </p:blipFill>
        <p:spPr bwMode="auto">
          <a:xfrm rot="16200000">
            <a:off x="5409821" y="-403481"/>
            <a:ext cx="3223260" cy="41369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Reza-c\20170103_162916-1.jpg"/>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bright="43000"/>
                    </a14:imgEffect>
                  </a14:imgLayer>
                </a14:imgProps>
              </a:ext>
              <a:ext uri="{28A0092B-C50C-407E-A947-70E740481C1C}">
                <a14:useLocalDpi xmlns:a14="http://schemas.microsoft.com/office/drawing/2010/main" val="0"/>
              </a:ext>
            </a:extLst>
          </a:blip>
          <a:srcRect/>
          <a:stretch>
            <a:fillRect/>
          </a:stretch>
        </p:blipFill>
        <p:spPr bwMode="auto">
          <a:xfrm>
            <a:off x="6096000" y="3266769"/>
            <a:ext cx="2934327" cy="2981632"/>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F:\Reza-c\20170103_162952-1.jpg"/>
          <p:cNvPicPr>
            <a:picLocks noChangeAspect="1" noChangeArrowheads="1"/>
          </p:cNvPicPr>
          <p:nvPr/>
        </p:nvPicPr>
        <p:blipFill>
          <a:blip r:embed="rId6" cstate="print">
            <a:extLst>
              <a:ext uri="{BEBA8EAE-BF5A-486C-A8C5-ECC9F3942E4B}">
                <a14:imgProps xmlns:a14="http://schemas.microsoft.com/office/drawing/2010/main">
                  <a14:imgLayer r:embed="rId7">
                    <a14:imgEffect>
                      <a14:brightnessContrast bright="33000"/>
                    </a14:imgEffect>
                  </a14:imgLayer>
                </a14:imgProps>
              </a:ext>
              <a:ext uri="{28A0092B-C50C-407E-A947-70E740481C1C}">
                <a14:useLocalDpi xmlns:a14="http://schemas.microsoft.com/office/drawing/2010/main" val="0"/>
              </a:ext>
            </a:extLst>
          </a:blip>
          <a:srcRect/>
          <a:stretch>
            <a:fillRect/>
          </a:stretch>
        </p:blipFill>
        <p:spPr bwMode="auto">
          <a:xfrm>
            <a:off x="2971800" y="3276600"/>
            <a:ext cx="3124200" cy="280956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Reza-c\20170103_163010-1.jpg"/>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rightnessContrast bright="44000"/>
                    </a14:imgEffect>
                  </a14:imgLayer>
                </a14:imgProps>
              </a:ext>
              <a:ext uri="{28A0092B-C50C-407E-A947-70E740481C1C}">
                <a14:useLocalDpi xmlns:a14="http://schemas.microsoft.com/office/drawing/2010/main" val="0"/>
              </a:ext>
            </a:extLst>
          </a:blip>
          <a:srcRect l="5591" t="5877" r="4831" b="11008"/>
          <a:stretch/>
        </p:blipFill>
        <p:spPr bwMode="auto">
          <a:xfrm>
            <a:off x="152400" y="3276600"/>
            <a:ext cx="2769890" cy="280639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Adarsha School\Documents\HT\6043171567_640f312f71_o.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9574" y="63500"/>
            <a:ext cx="4893426" cy="320326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8040" y="6214533"/>
            <a:ext cx="9021861" cy="6096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smtClean="0">
                <a:solidFill>
                  <a:schemeClr val="tx1"/>
                </a:solidFill>
              </a:rPr>
              <a:t>তোমরা</a:t>
            </a:r>
            <a:r>
              <a:rPr lang="en-US" sz="4400" b="1" dirty="0" smtClean="0">
                <a:solidFill>
                  <a:schemeClr val="tx1"/>
                </a:solidFill>
              </a:rPr>
              <a:t> </a:t>
            </a:r>
            <a:r>
              <a:rPr lang="en-US" sz="4400" b="1" dirty="0" err="1" smtClean="0">
                <a:solidFill>
                  <a:schemeClr val="tx1"/>
                </a:solidFill>
              </a:rPr>
              <a:t>এখানে</a:t>
            </a:r>
            <a:r>
              <a:rPr lang="en-US" sz="4400" b="1" dirty="0" smtClean="0">
                <a:solidFill>
                  <a:schemeClr val="tx1"/>
                </a:solidFill>
              </a:rPr>
              <a:t> </a:t>
            </a:r>
            <a:r>
              <a:rPr lang="en-US" sz="4400" b="1" dirty="0" err="1" smtClean="0">
                <a:solidFill>
                  <a:schemeClr val="tx1"/>
                </a:solidFill>
              </a:rPr>
              <a:t>কী</a:t>
            </a:r>
            <a:r>
              <a:rPr lang="en-US" sz="4400" b="1" dirty="0" smtClean="0">
                <a:solidFill>
                  <a:schemeClr val="tx1"/>
                </a:solidFill>
              </a:rPr>
              <a:t> </a:t>
            </a:r>
            <a:r>
              <a:rPr lang="en-US" sz="4400" b="1" dirty="0" err="1" smtClean="0">
                <a:solidFill>
                  <a:schemeClr val="tx1"/>
                </a:solidFill>
              </a:rPr>
              <a:t>দেখতে</a:t>
            </a:r>
            <a:r>
              <a:rPr lang="en-US" sz="4400" b="1" dirty="0" smtClean="0">
                <a:solidFill>
                  <a:schemeClr val="tx1"/>
                </a:solidFill>
              </a:rPr>
              <a:t> </a:t>
            </a:r>
            <a:r>
              <a:rPr lang="en-US" sz="4400" b="1" dirty="0" err="1" smtClean="0">
                <a:solidFill>
                  <a:schemeClr val="tx1"/>
                </a:solidFill>
              </a:rPr>
              <a:t>পাচ্ছ</a:t>
            </a:r>
            <a:r>
              <a:rPr lang="en-US" sz="4400" b="1" dirty="0" smtClean="0">
                <a:solidFill>
                  <a:schemeClr val="tx1"/>
                </a:solidFill>
              </a:rPr>
              <a:t>?</a:t>
            </a:r>
            <a:endParaRPr lang="en-US" sz="4400" b="1" dirty="0">
              <a:solidFill>
                <a:schemeClr val="tx1"/>
              </a:solidFill>
            </a:endParaRPr>
          </a:p>
        </p:txBody>
      </p:sp>
    </p:spTree>
    <p:extLst>
      <p:ext uri="{BB962C8B-B14F-4D97-AF65-F5344CB8AC3E}">
        <p14:creationId xmlns:p14="http://schemas.microsoft.com/office/powerpoint/2010/main" val="4059224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p:cTn id="7" dur="1000" fill="hold"/>
                                        <p:tgtEl>
                                          <p:spTgt spid="1027"/>
                                        </p:tgtEl>
                                        <p:attrNameLst>
                                          <p:attrName>ppt_w</p:attrName>
                                        </p:attrNameLst>
                                      </p:cBhvr>
                                      <p:tavLst>
                                        <p:tav tm="0">
                                          <p:val>
                                            <p:fltVal val="0"/>
                                          </p:val>
                                        </p:tav>
                                        <p:tav tm="100000">
                                          <p:val>
                                            <p:strVal val="#ppt_w"/>
                                          </p:val>
                                        </p:tav>
                                      </p:tavLst>
                                    </p:anim>
                                    <p:anim calcmode="lin" valueType="num">
                                      <p:cBhvr>
                                        <p:cTn id="8" dur="1000" fill="hold"/>
                                        <p:tgtEl>
                                          <p:spTgt spid="1027"/>
                                        </p:tgtEl>
                                        <p:attrNameLst>
                                          <p:attrName>ppt_h</p:attrName>
                                        </p:attrNameLst>
                                      </p:cBhvr>
                                      <p:tavLst>
                                        <p:tav tm="0">
                                          <p:val>
                                            <p:fltVal val="0"/>
                                          </p:val>
                                        </p:tav>
                                        <p:tav tm="100000">
                                          <p:val>
                                            <p:strVal val="#ppt_h"/>
                                          </p:val>
                                        </p:tav>
                                      </p:tavLst>
                                    </p:anim>
                                    <p:anim calcmode="lin" valueType="num">
                                      <p:cBhvr>
                                        <p:cTn id="9" dur="1000" fill="hold"/>
                                        <p:tgtEl>
                                          <p:spTgt spid="1027"/>
                                        </p:tgtEl>
                                        <p:attrNameLst>
                                          <p:attrName>style.rotation</p:attrName>
                                        </p:attrNameLst>
                                      </p:cBhvr>
                                      <p:tavLst>
                                        <p:tav tm="0">
                                          <p:val>
                                            <p:fltVal val="90"/>
                                          </p:val>
                                        </p:tav>
                                        <p:tav tm="100000">
                                          <p:val>
                                            <p:fltVal val="0"/>
                                          </p:val>
                                        </p:tav>
                                      </p:tavLst>
                                    </p:anim>
                                    <p:animEffect transition="in" filter="fade">
                                      <p:cBhvr>
                                        <p:cTn id="10" dur="1000"/>
                                        <p:tgtEl>
                                          <p:spTgt spid="1027"/>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030"/>
                                        </p:tgtEl>
                                        <p:attrNameLst>
                                          <p:attrName>style.visibility</p:attrName>
                                        </p:attrNameLst>
                                      </p:cBhvr>
                                      <p:to>
                                        <p:strVal val="visible"/>
                                      </p:to>
                                    </p:set>
                                    <p:anim calcmode="lin" valueType="num">
                                      <p:cBhvr>
                                        <p:cTn id="15" dur="1000" fill="hold"/>
                                        <p:tgtEl>
                                          <p:spTgt spid="1030"/>
                                        </p:tgtEl>
                                        <p:attrNameLst>
                                          <p:attrName>ppt_w</p:attrName>
                                        </p:attrNameLst>
                                      </p:cBhvr>
                                      <p:tavLst>
                                        <p:tav tm="0">
                                          <p:val>
                                            <p:fltVal val="0"/>
                                          </p:val>
                                        </p:tav>
                                        <p:tav tm="100000">
                                          <p:val>
                                            <p:strVal val="#ppt_w"/>
                                          </p:val>
                                        </p:tav>
                                      </p:tavLst>
                                    </p:anim>
                                    <p:anim calcmode="lin" valueType="num">
                                      <p:cBhvr>
                                        <p:cTn id="16" dur="1000" fill="hold"/>
                                        <p:tgtEl>
                                          <p:spTgt spid="1030"/>
                                        </p:tgtEl>
                                        <p:attrNameLst>
                                          <p:attrName>ppt_h</p:attrName>
                                        </p:attrNameLst>
                                      </p:cBhvr>
                                      <p:tavLst>
                                        <p:tav tm="0">
                                          <p:val>
                                            <p:fltVal val="0"/>
                                          </p:val>
                                        </p:tav>
                                        <p:tav tm="100000">
                                          <p:val>
                                            <p:strVal val="#ppt_h"/>
                                          </p:val>
                                        </p:tav>
                                      </p:tavLst>
                                    </p:anim>
                                    <p:anim calcmode="lin" valueType="num">
                                      <p:cBhvr>
                                        <p:cTn id="17" dur="1000" fill="hold"/>
                                        <p:tgtEl>
                                          <p:spTgt spid="1030"/>
                                        </p:tgtEl>
                                        <p:attrNameLst>
                                          <p:attrName>style.rotation</p:attrName>
                                        </p:attrNameLst>
                                      </p:cBhvr>
                                      <p:tavLst>
                                        <p:tav tm="0">
                                          <p:val>
                                            <p:fltVal val="90"/>
                                          </p:val>
                                        </p:tav>
                                        <p:tav tm="100000">
                                          <p:val>
                                            <p:fltVal val="0"/>
                                          </p:val>
                                        </p:tav>
                                      </p:tavLst>
                                    </p:anim>
                                    <p:animEffect transition="in" filter="fade">
                                      <p:cBhvr>
                                        <p:cTn id="18" dur="1000"/>
                                        <p:tgtEl>
                                          <p:spTgt spid="1030"/>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1029"/>
                                        </p:tgtEl>
                                        <p:attrNameLst>
                                          <p:attrName>style.visibility</p:attrName>
                                        </p:attrNameLst>
                                      </p:cBhvr>
                                      <p:to>
                                        <p:strVal val="visible"/>
                                      </p:to>
                                    </p:set>
                                    <p:anim calcmode="lin" valueType="num">
                                      <p:cBhvr>
                                        <p:cTn id="23" dur="1000" fill="hold"/>
                                        <p:tgtEl>
                                          <p:spTgt spid="1029"/>
                                        </p:tgtEl>
                                        <p:attrNameLst>
                                          <p:attrName>ppt_w</p:attrName>
                                        </p:attrNameLst>
                                      </p:cBhvr>
                                      <p:tavLst>
                                        <p:tav tm="0">
                                          <p:val>
                                            <p:fltVal val="0"/>
                                          </p:val>
                                        </p:tav>
                                        <p:tav tm="100000">
                                          <p:val>
                                            <p:strVal val="#ppt_w"/>
                                          </p:val>
                                        </p:tav>
                                      </p:tavLst>
                                    </p:anim>
                                    <p:anim calcmode="lin" valueType="num">
                                      <p:cBhvr>
                                        <p:cTn id="24" dur="1000" fill="hold"/>
                                        <p:tgtEl>
                                          <p:spTgt spid="1029"/>
                                        </p:tgtEl>
                                        <p:attrNameLst>
                                          <p:attrName>ppt_h</p:attrName>
                                        </p:attrNameLst>
                                      </p:cBhvr>
                                      <p:tavLst>
                                        <p:tav tm="0">
                                          <p:val>
                                            <p:fltVal val="0"/>
                                          </p:val>
                                        </p:tav>
                                        <p:tav tm="100000">
                                          <p:val>
                                            <p:strVal val="#ppt_h"/>
                                          </p:val>
                                        </p:tav>
                                      </p:tavLst>
                                    </p:anim>
                                    <p:anim calcmode="lin" valueType="num">
                                      <p:cBhvr>
                                        <p:cTn id="25" dur="1000" fill="hold"/>
                                        <p:tgtEl>
                                          <p:spTgt spid="1029"/>
                                        </p:tgtEl>
                                        <p:attrNameLst>
                                          <p:attrName>style.rotation</p:attrName>
                                        </p:attrNameLst>
                                      </p:cBhvr>
                                      <p:tavLst>
                                        <p:tav tm="0">
                                          <p:val>
                                            <p:fltVal val="90"/>
                                          </p:val>
                                        </p:tav>
                                        <p:tav tm="100000">
                                          <p:val>
                                            <p:fltVal val="0"/>
                                          </p:val>
                                        </p:tav>
                                      </p:tavLst>
                                    </p:anim>
                                    <p:animEffect transition="in" filter="fade">
                                      <p:cBhvr>
                                        <p:cTn id="26" dur="1000"/>
                                        <p:tgtEl>
                                          <p:spTgt spid="1029"/>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1028"/>
                                        </p:tgtEl>
                                        <p:attrNameLst>
                                          <p:attrName>style.visibility</p:attrName>
                                        </p:attrNameLst>
                                      </p:cBhvr>
                                      <p:to>
                                        <p:strVal val="visible"/>
                                      </p:to>
                                    </p:set>
                                    <p:anim calcmode="lin" valueType="num">
                                      <p:cBhvr>
                                        <p:cTn id="31" dur="1000" fill="hold"/>
                                        <p:tgtEl>
                                          <p:spTgt spid="1028"/>
                                        </p:tgtEl>
                                        <p:attrNameLst>
                                          <p:attrName>ppt_w</p:attrName>
                                        </p:attrNameLst>
                                      </p:cBhvr>
                                      <p:tavLst>
                                        <p:tav tm="0">
                                          <p:val>
                                            <p:fltVal val="0"/>
                                          </p:val>
                                        </p:tav>
                                        <p:tav tm="100000">
                                          <p:val>
                                            <p:strVal val="#ppt_w"/>
                                          </p:val>
                                        </p:tav>
                                      </p:tavLst>
                                    </p:anim>
                                    <p:anim calcmode="lin" valueType="num">
                                      <p:cBhvr>
                                        <p:cTn id="32" dur="1000" fill="hold"/>
                                        <p:tgtEl>
                                          <p:spTgt spid="1028"/>
                                        </p:tgtEl>
                                        <p:attrNameLst>
                                          <p:attrName>ppt_h</p:attrName>
                                        </p:attrNameLst>
                                      </p:cBhvr>
                                      <p:tavLst>
                                        <p:tav tm="0">
                                          <p:val>
                                            <p:fltVal val="0"/>
                                          </p:val>
                                        </p:tav>
                                        <p:tav tm="100000">
                                          <p:val>
                                            <p:strVal val="#ppt_h"/>
                                          </p:val>
                                        </p:tav>
                                      </p:tavLst>
                                    </p:anim>
                                    <p:anim calcmode="lin" valueType="num">
                                      <p:cBhvr>
                                        <p:cTn id="33" dur="1000" fill="hold"/>
                                        <p:tgtEl>
                                          <p:spTgt spid="1028"/>
                                        </p:tgtEl>
                                        <p:attrNameLst>
                                          <p:attrName>style.rotation</p:attrName>
                                        </p:attrNameLst>
                                      </p:cBhvr>
                                      <p:tavLst>
                                        <p:tav tm="0">
                                          <p:val>
                                            <p:fltVal val="90"/>
                                          </p:val>
                                        </p:tav>
                                        <p:tav tm="100000">
                                          <p:val>
                                            <p:fltVal val="0"/>
                                          </p:val>
                                        </p:tav>
                                      </p:tavLst>
                                    </p:anim>
                                    <p:animEffect transition="in" filter="fade">
                                      <p:cBhvr>
                                        <p:cTn id="34" dur="1000"/>
                                        <p:tgtEl>
                                          <p:spTgt spid="1028"/>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 calcmode="lin" valueType="num">
                                      <p:cBhvr>
                                        <p:cTn id="41" dur="1000" fill="hold"/>
                                        <p:tgtEl>
                                          <p:spTgt spid="7"/>
                                        </p:tgtEl>
                                        <p:attrNameLst>
                                          <p:attrName>style.rotation</p:attrName>
                                        </p:attrNameLst>
                                      </p:cBhvr>
                                      <p:tavLst>
                                        <p:tav tm="0">
                                          <p:val>
                                            <p:fltVal val="90"/>
                                          </p:val>
                                        </p:tav>
                                        <p:tav tm="100000">
                                          <p:val>
                                            <p:fltVal val="0"/>
                                          </p:val>
                                        </p:tav>
                                      </p:tavLst>
                                    </p:anim>
                                    <p:animEffect transition="in" filter="fade">
                                      <p:cBhvr>
                                        <p:cTn id="42" dur="10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26" presetClass="entr" presetSubtype="0"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wipe(down)">
                                      <p:cBhvr>
                                        <p:cTn id="47" dur="580">
                                          <p:stCondLst>
                                            <p:cond delay="0"/>
                                          </p:stCondLst>
                                        </p:cTn>
                                        <p:tgtEl>
                                          <p:spTgt spid="2"/>
                                        </p:tgtEl>
                                      </p:cBhvr>
                                    </p:animEffect>
                                    <p:anim calcmode="lin" valueType="num">
                                      <p:cBhvr>
                                        <p:cTn id="4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53" dur="26">
                                          <p:stCondLst>
                                            <p:cond delay="650"/>
                                          </p:stCondLst>
                                        </p:cTn>
                                        <p:tgtEl>
                                          <p:spTgt spid="2"/>
                                        </p:tgtEl>
                                      </p:cBhvr>
                                      <p:to x="100000" y="60000"/>
                                    </p:animScale>
                                    <p:animScale>
                                      <p:cBhvr>
                                        <p:cTn id="54" dur="166" decel="50000">
                                          <p:stCondLst>
                                            <p:cond delay="676"/>
                                          </p:stCondLst>
                                        </p:cTn>
                                        <p:tgtEl>
                                          <p:spTgt spid="2"/>
                                        </p:tgtEl>
                                      </p:cBhvr>
                                      <p:to x="100000" y="100000"/>
                                    </p:animScale>
                                    <p:animScale>
                                      <p:cBhvr>
                                        <p:cTn id="55" dur="26">
                                          <p:stCondLst>
                                            <p:cond delay="1312"/>
                                          </p:stCondLst>
                                        </p:cTn>
                                        <p:tgtEl>
                                          <p:spTgt spid="2"/>
                                        </p:tgtEl>
                                      </p:cBhvr>
                                      <p:to x="100000" y="80000"/>
                                    </p:animScale>
                                    <p:animScale>
                                      <p:cBhvr>
                                        <p:cTn id="56" dur="166" decel="50000">
                                          <p:stCondLst>
                                            <p:cond delay="1338"/>
                                          </p:stCondLst>
                                        </p:cTn>
                                        <p:tgtEl>
                                          <p:spTgt spid="2"/>
                                        </p:tgtEl>
                                      </p:cBhvr>
                                      <p:to x="100000" y="100000"/>
                                    </p:animScale>
                                    <p:animScale>
                                      <p:cBhvr>
                                        <p:cTn id="57" dur="26">
                                          <p:stCondLst>
                                            <p:cond delay="1642"/>
                                          </p:stCondLst>
                                        </p:cTn>
                                        <p:tgtEl>
                                          <p:spTgt spid="2"/>
                                        </p:tgtEl>
                                      </p:cBhvr>
                                      <p:to x="100000" y="90000"/>
                                    </p:animScale>
                                    <p:animScale>
                                      <p:cBhvr>
                                        <p:cTn id="58" dur="166" decel="50000">
                                          <p:stCondLst>
                                            <p:cond delay="1668"/>
                                          </p:stCondLst>
                                        </p:cTn>
                                        <p:tgtEl>
                                          <p:spTgt spid="2"/>
                                        </p:tgtEl>
                                      </p:cBhvr>
                                      <p:to x="100000" y="100000"/>
                                    </p:animScale>
                                    <p:animScale>
                                      <p:cBhvr>
                                        <p:cTn id="59" dur="26">
                                          <p:stCondLst>
                                            <p:cond delay="1808"/>
                                          </p:stCondLst>
                                        </p:cTn>
                                        <p:tgtEl>
                                          <p:spTgt spid="2"/>
                                        </p:tgtEl>
                                      </p:cBhvr>
                                      <p:to x="100000" y="95000"/>
                                    </p:animScale>
                                    <p:animScale>
                                      <p:cBhvr>
                                        <p:cTn id="6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8839200" cy="28956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b="1" dirty="0" err="1" smtClean="0">
                <a:solidFill>
                  <a:schemeClr val="tx1"/>
                </a:solidFill>
              </a:rPr>
              <a:t>আজকের</a:t>
            </a:r>
            <a:r>
              <a:rPr lang="en-US" sz="9600" b="1" dirty="0" smtClean="0">
                <a:solidFill>
                  <a:schemeClr val="tx1"/>
                </a:solidFill>
              </a:rPr>
              <a:t> </a:t>
            </a:r>
            <a:r>
              <a:rPr lang="en-US" sz="9600" b="1" dirty="0" err="1" smtClean="0">
                <a:solidFill>
                  <a:schemeClr val="tx1"/>
                </a:solidFill>
              </a:rPr>
              <a:t>পাঠ</a:t>
            </a:r>
            <a:endParaRPr lang="en-US" sz="9600" b="1" dirty="0">
              <a:solidFill>
                <a:schemeClr val="tx1"/>
              </a:solidFill>
            </a:endParaRPr>
          </a:p>
        </p:txBody>
      </p:sp>
      <p:sp>
        <p:nvSpPr>
          <p:cNvPr id="3" name="Oval 2"/>
          <p:cNvSpPr/>
          <p:nvPr/>
        </p:nvSpPr>
        <p:spPr>
          <a:xfrm>
            <a:off x="0" y="3200400"/>
            <a:ext cx="9144000" cy="3505199"/>
          </a:xfrm>
          <a:prstGeom prst="ellipse">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err="1">
                <a:solidFill>
                  <a:schemeClr val="tx1"/>
                </a:solidFill>
              </a:rPr>
              <a:t>জীববিজ্ঞানের</a:t>
            </a:r>
            <a:r>
              <a:rPr lang="en-US" sz="6000" b="1" dirty="0">
                <a:solidFill>
                  <a:schemeClr val="tx1"/>
                </a:solidFill>
              </a:rPr>
              <a:t> </a:t>
            </a:r>
            <a:r>
              <a:rPr lang="en-US" sz="6000" b="1" dirty="0" err="1">
                <a:solidFill>
                  <a:schemeClr val="tx1"/>
                </a:solidFill>
              </a:rPr>
              <a:t>শাখা</a:t>
            </a:r>
            <a:r>
              <a:rPr lang="en-US" sz="6000" b="1" dirty="0">
                <a:solidFill>
                  <a:schemeClr val="tx1"/>
                </a:solidFill>
              </a:rPr>
              <a:t> ও </a:t>
            </a:r>
            <a:r>
              <a:rPr lang="en-US" sz="6000" b="1" dirty="0" err="1">
                <a:solidFill>
                  <a:schemeClr val="tx1"/>
                </a:solidFill>
              </a:rPr>
              <a:t>শ্রেণিবিন্যাস</a:t>
            </a:r>
            <a:r>
              <a:rPr lang="en-US" sz="6000" b="1" dirty="0"/>
              <a:t>।</a:t>
            </a:r>
            <a:endParaRPr lang="en-US" sz="6000" dirty="0"/>
          </a:p>
        </p:txBody>
      </p:sp>
    </p:spTree>
    <p:extLst>
      <p:ext uri="{BB962C8B-B14F-4D97-AF65-F5344CB8AC3E}">
        <p14:creationId xmlns:p14="http://schemas.microsoft.com/office/powerpoint/2010/main" val="429331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620000" cy="1143000"/>
          </a:xfrm>
        </p:spPr>
        <p:txBody>
          <a:bodyPr>
            <a:noAutofit/>
          </a:bodyPr>
          <a:lstStyle/>
          <a:p>
            <a:r>
              <a:rPr lang="en-US" sz="8000" b="1" dirty="0" err="1" smtClean="0"/>
              <a:t>শিখন</a:t>
            </a:r>
            <a:r>
              <a:rPr lang="en-US" sz="8000" b="1" dirty="0" smtClean="0"/>
              <a:t> </a:t>
            </a:r>
            <a:r>
              <a:rPr lang="en-US" sz="8000" b="1" dirty="0" err="1" smtClean="0"/>
              <a:t>ফল</a:t>
            </a:r>
            <a:endParaRPr lang="en-US" sz="8000" b="1" dirty="0"/>
          </a:p>
        </p:txBody>
      </p:sp>
      <p:sp>
        <p:nvSpPr>
          <p:cNvPr id="3" name="Content Placeholder 2"/>
          <p:cNvSpPr>
            <a:spLocks noGrp="1"/>
          </p:cNvSpPr>
          <p:nvPr>
            <p:ph idx="1"/>
          </p:nvPr>
        </p:nvSpPr>
        <p:spPr>
          <a:xfrm>
            <a:off x="0" y="1981200"/>
            <a:ext cx="9144000" cy="4525963"/>
          </a:xfrm>
          <a:solidFill>
            <a:schemeClr val="accent5">
              <a:lumMod val="60000"/>
              <a:lumOff val="40000"/>
            </a:schemeClr>
          </a:solidFill>
        </p:spPr>
        <p:txBody>
          <a:bodyPr>
            <a:noAutofit/>
          </a:bodyPr>
          <a:lstStyle/>
          <a:p>
            <a:pPr marL="0" indent="0">
              <a:buNone/>
            </a:pPr>
            <a:r>
              <a:rPr lang="en-US" sz="3600" b="1" dirty="0" smtClean="0"/>
              <a:t>১।জীব </a:t>
            </a:r>
            <a:r>
              <a:rPr lang="en-US" sz="3600" b="1" dirty="0" err="1" smtClean="0"/>
              <a:t>বিজ্ঞানের</a:t>
            </a:r>
            <a:r>
              <a:rPr lang="en-US" sz="3600" b="1" dirty="0" smtClean="0"/>
              <a:t> </a:t>
            </a:r>
            <a:r>
              <a:rPr lang="en-US" sz="3600" b="1" dirty="0" err="1" smtClean="0"/>
              <a:t>শাখাগুলো</a:t>
            </a:r>
            <a:r>
              <a:rPr lang="en-US" sz="3600" b="1" dirty="0" smtClean="0"/>
              <a:t> </a:t>
            </a:r>
            <a:r>
              <a:rPr lang="en-US" sz="3600" b="1" dirty="0" err="1" smtClean="0"/>
              <a:t>কী</a:t>
            </a:r>
            <a:r>
              <a:rPr lang="en-US" sz="3600" b="1" dirty="0" smtClean="0"/>
              <a:t> </a:t>
            </a:r>
            <a:r>
              <a:rPr lang="en-US" sz="3600" b="1" dirty="0" err="1" smtClean="0"/>
              <a:t>কী</a:t>
            </a:r>
            <a:r>
              <a:rPr lang="en-US" sz="3600" b="1" dirty="0" smtClean="0"/>
              <a:t> </a:t>
            </a:r>
            <a:r>
              <a:rPr lang="en-US" sz="3600" b="1" dirty="0" err="1" smtClean="0"/>
              <a:t>বলতে</a:t>
            </a:r>
            <a:r>
              <a:rPr lang="en-US" sz="3600" b="1" dirty="0" smtClean="0"/>
              <a:t> </a:t>
            </a:r>
            <a:r>
              <a:rPr lang="en-US" sz="3600" b="1" dirty="0" err="1" smtClean="0"/>
              <a:t>পারবে</a:t>
            </a:r>
            <a:r>
              <a:rPr lang="en-US" sz="3600" b="1" dirty="0" smtClean="0"/>
              <a:t>।</a:t>
            </a:r>
          </a:p>
          <a:p>
            <a:pPr marL="0" indent="0">
              <a:buNone/>
            </a:pPr>
            <a:r>
              <a:rPr lang="en-US" sz="3600" b="1" dirty="0" smtClean="0"/>
              <a:t>২।জীবজগৎ </a:t>
            </a:r>
            <a:r>
              <a:rPr lang="en-US" sz="3600" b="1" dirty="0" err="1" smtClean="0"/>
              <a:t>এর</a:t>
            </a:r>
            <a:r>
              <a:rPr lang="en-US" sz="3600" b="1" dirty="0" smtClean="0"/>
              <a:t> </a:t>
            </a:r>
            <a:r>
              <a:rPr lang="en-US" sz="3600" b="1" dirty="0" err="1" smtClean="0"/>
              <a:t>শ্রেণিবিন্যাস</a:t>
            </a:r>
            <a:r>
              <a:rPr lang="en-US" sz="3600" b="1" dirty="0" smtClean="0"/>
              <a:t> </a:t>
            </a:r>
            <a:r>
              <a:rPr lang="en-US" sz="3600" b="1" dirty="0" err="1" smtClean="0"/>
              <a:t>করতে</a:t>
            </a:r>
            <a:r>
              <a:rPr lang="en-US" sz="3600" b="1" dirty="0" smtClean="0"/>
              <a:t> </a:t>
            </a:r>
            <a:r>
              <a:rPr lang="en-US" sz="3600" b="1" dirty="0" err="1" smtClean="0"/>
              <a:t>পারবে</a:t>
            </a:r>
            <a:r>
              <a:rPr lang="en-US" sz="3600" b="1" dirty="0" smtClean="0"/>
              <a:t>।</a:t>
            </a:r>
          </a:p>
          <a:p>
            <a:pPr marL="0" indent="0">
              <a:buNone/>
            </a:pPr>
            <a:r>
              <a:rPr lang="en-US" sz="3600" b="1" dirty="0" smtClean="0"/>
              <a:t>৩।সুপার </a:t>
            </a:r>
            <a:r>
              <a:rPr lang="en-US" sz="3600" b="1" dirty="0"/>
              <a:t>কিংডম-১ </a:t>
            </a:r>
            <a:r>
              <a:rPr lang="en-US" sz="3600" b="1" dirty="0" err="1" smtClean="0"/>
              <a:t>ব্যাখ্যা</a:t>
            </a:r>
            <a:r>
              <a:rPr lang="en-US" sz="3600" b="1" dirty="0" smtClean="0"/>
              <a:t> </a:t>
            </a:r>
            <a:r>
              <a:rPr lang="en-US" sz="3600" b="1" dirty="0" err="1" smtClean="0"/>
              <a:t>করতে</a:t>
            </a:r>
            <a:r>
              <a:rPr lang="en-US" sz="3600" b="1" dirty="0" smtClean="0"/>
              <a:t> </a:t>
            </a:r>
            <a:r>
              <a:rPr lang="en-US" sz="3600" b="1" dirty="0" err="1" smtClean="0"/>
              <a:t>পারবে</a:t>
            </a:r>
            <a:r>
              <a:rPr lang="en-US" sz="3600" b="1" dirty="0" smtClean="0"/>
              <a:t>।</a:t>
            </a:r>
          </a:p>
          <a:p>
            <a:pPr marL="0" indent="0">
              <a:buNone/>
            </a:pPr>
            <a:r>
              <a:rPr lang="en-US" sz="3600" b="1" dirty="0" smtClean="0"/>
              <a:t>৪।সুপার কিংডম-২ </a:t>
            </a:r>
            <a:r>
              <a:rPr lang="en-US" sz="3600" b="1" dirty="0" err="1" smtClean="0"/>
              <a:t>এর</a:t>
            </a:r>
            <a:r>
              <a:rPr lang="en-US" sz="3600" b="1" dirty="0" smtClean="0"/>
              <a:t> </a:t>
            </a:r>
            <a:r>
              <a:rPr lang="en-US" sz="3600" b="1" dirty="0" err="1" smtClean="0"/>
              <a:t>রাজ্য</a:t>
            </a:r>
            <a:r>
              <a:rPr lang="en-US" sz="3600" b="1" dirty="0" smtClean="0"/>
              <a:t> </a:t>
            </a:r>
            <a:r>
              <a:rPr lang="en-US" sz="3600" b="1" dirty="0" err="1" smtClean="0"/>
              <a:t>গুলো</a:t>
            </a:r>
            <a:r>
              <a:rPr lang="en-US" sz="3600" b="1" dirty="0" smtClean="0"/>
              <a:t> </a:t>
            </a:r>
            <a:r>
              <a:rPr lang="en-US" sz="3600" b="1" dirty="0" err="1" smtClean="0"/>
              <a:t>বিশ্লেষণ</a:t>
            </a:r>
            <a:r>
              <a:rPr lang="en-US" sz="3600" b="1" dirty="0" smtClean="0"/>
              <a:t> </a:t>
            </a:r>
            <a:r>
              <a:rPr lang="en-US" sz="3600" b="1" dirty="0" err="1" smtClean="0"/>
              <a:t>করতে</a:t>
            </a:r>
            <a:r>
              <a:rPr lang="en-US" sz="3600" b="1" dirty="0" smtClean="0"/>
              <a:t> </a:t>
            </a:r>
            <a:r>
              <a:rPr lang="en-US" sz="3600" b="1" dirty="0" err="1" smtClean="0"/>
              <a:t>পারবে</a:t>
            </a:r>
            <a:r>
              <a:rPr lang="en-US" sz="3600" b="1" dirty="0" smtClean="0"/>
              <a:t>।</a:t>
            </a:r>
            <a:endParaRPr lang="en-US" sz="3600" b="1" dirty="0"/>
          </a:p>
        </p:txBody>
      </p:sp>
    </p:spTree>
    <p:extLst>
      <p:ext uri="{BB962C8B-B14F-4D97-AF65-F5344CB8AC3E}">
        <p14:creationId xmlns:p14="http://schemas.microsoft.com/office/powerpoint/2010/main" val="3512726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bg/>
                                          </p:spTgt>
                                        </p:tgtEl>
                                        <p:attrNameLst>
                                          <p:attrName>style.visibility</p:attrName>
                                        </p:attrNameLst>
                                      </p:cBhvr>
                                      <p:to>
                                        <p:strVal val="visible"/>
                                      </p:to>
                                    </p:set>
                                    <p:anim calcmode="lin" valueType="num">
                                      <p:cBhvr>
                                        <p:cTn id="15" dur="1000" fill="hold"/>
                                        <p:tgtEl>
                                          <p:spTgt spid="3">
                                            <p:bg/>
                                          </p:spTgt>
                                        </p:tgtEl>
                                        <p:attrNameLst>
                                          <p:attrName>ppt_w</p:attrName>
                                        </p:attrNameLst>
                                      </p:cBhvr>
                                      <p:tavLst>
                                        <p:tav tm="0">
                                          <p:val>
                                            <p:fltVal val="0"/>
                                          </p:val>
                                        </p:tav>
                                        <p:tav tm="100000">
                                          <p:val>
                                            <p:strVal val="#ppt_w"/>
                                          </p:val>
                                        </p:tav>
                                      </p:tavLst>
                                    </p:anim>
                                    <p:anim calcmode="lin" valueType="num">
                                      <p:cBhvr>
                                        <p:cTn id="16" dur="1000" fill="hold"/>
                                        <p:tgtEl>
                                          <p:spTgt spid="3">
                                            <p:bg/>
                                          </p:spTgt>
                                        </p:tgtEl>
                                        <p:attrNameLst>
                                          <p:attrName>ppt_h</p:attrName>
                                        </p:attrNameLst>
                                      </p:cBhvr>
                                      <p:tavLst>
                                        <p:tav tm="0">
                                          <p:val>
                                            <p:fltVal val="0"/>
                                          </p:val>
                                        </p:tav>
                                        <p:tav tm="100000">
                                          <p:val>
                                            <p:strVal val="#ppt_h"/>
                                          </p:val>
                                        </p:tav>
                                      </p:tavLst>
                                    </p:anim>
                                    <p:anim calcmode="lin" valueType="num">
                                      <p:cBhvr>
                                        <p:cTn id="17" dur="1000" fill="hold"/>
                                        <p:tgtEl>
                                          <p:spTgt spid="3">
                                            <p:bg/>
                                          </p:spTgt>
                                        </p:tgtEl>
                                        <p:attrNameLst>
                                          <p:attrName>style.rotation</p:attrName>
                                        </p:attrNameLst>
                                      </p:cBhvr>
                                      <p:tavLst>
                                        <p:tav tm="0">
                                          <p:val>
                                            <p:fltVal val="90"/>
                                          </p:val>
                                        </p:tav>
                                        <p:tav tm="100000">
                                          <p:val>
                                            <p:fltVal val="0"/>
                                          </p:val>
                                        </p:tav>
                                      </p:tavLst>
                                    </p:anim>
                                    <p:animEffect transition="in" filter="fade">
                                      <p:cBhvr>
                                        <p:cTn id="18" dur="1000"/>
                                        <p:tgtEl>
                                          <p:spTgt spid="3">
                                            <p:bg/>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p:cTn id="2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p:cTn id="31"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 calcmode="lin" valueType="num">
                                      <p:cBhvr>
                                        <p:cTn id="3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
                                            <p:txEl>
                                              <p:pRg st="3" end="3"/>
                                            </p:txEl>
                                          </p:spTgt>
                                        </p:tgtEl>
                                        <p:attrNameLst>
                                          <p:attrName>style.visibility</p:attrName>
                                        </p:attrNameLst>
                                      </p:cBhvr>
                                      <p:to>
                                        <p:strVal val="visible"/>
                                      </p:to>
                                    </p:set>
                                    <p:anim calcmode="lin" valueType="num">
                                      <p:cBhvr>
                                        <p:cTn id="47"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763000" cy="914400"/>
          </a:xfrm>
          <a:solidFill>
            <a:schemeClr val="accent2">
              <a:lumMod val="40000"/>
              <a:lumOff val="60000"/>
            </a:schemeClr>
          </a:solidFill>
        </p:spPr>
        <p:txBody>
          <a:bodyPr>
            <a:noAutofit/>
          </a:bodyPr>
          <a:lstStyle/>
          <a:p>
            <a:r>
              <a:rPr lang="en-US" sz="5400" b="1" dirty="0" err="1" smtClean="0"/>
              <a:t>জীববিজ্ঞানের</a:t>
            </a:r>
            <a:r>
              <a:rPr lang="en-US" sz="5400" b="1" dirty="0" smtClean="0"/>
              <a:t> </a:t>
            </a:r>
            <a:r>
              <a:rPr lang="en-US" sz="5400" b="1" dirty="0" err="1" smtClean="0"/>
              <a:t>শাখাসমূহঃ</a:t>
            </a:r>
            <a:endParaRPr lang="en-US" sz="5400" b="1" dirty="0"/>
          </a:p>
        </p:txBody>
      </p:sp>
      <p:sp>
        <p:nvSpPr>
          <p:cNvPr id="3" name="Content Placeholder 2"/>
          <p:cNvSpPr>
            <a:spLocks noGrp="1"/>
          </p:cNvSpPr>
          <p:nvPr>
            <p:ph idx="1"/>
          </p:nvPr>
        </p:nvSpPr>
        <p:spPr>
          <a:xfrm>
            <a:off x="228600" y="990600"/>
            <a:ext cx="8763000" cy="5791200"/>
          </a:xfrm>
          <a:solidFill>
            <a:schemeClr val="accent6">
              <a:lumMod val="40000"/>
              <a:lumOff val="60000"/>
            </a:schemeClr>
          </a:solidFill>
        </p:spPr>
        <p:txBody>
          <a:bodyPr>
            <a:normAutofit fontScale="85000" lnSpcReduction="10000"/>
          </a:bodyPr>
          <a:lstStyle/>
          <a:p>
            <a:pPr marL="0" indent="0">
              <a:buNone/>
            </a:pPr>
            <a:r>
              <a:rPr lang="en-US" sz="4200" b="1" dirty="0" err="1" smtClean="0"/>
              <a:t>জীববিজ্ঞানের</a:t>
            </a:r>
            <a:r>
              <a:rPr lang="en-US" sz="4200" b="1" dirty="0" smtClean="0"/>
              <a:t> </a:t>
            </a:r>
            <a:r>
              <a:rPr lang="en-US" sz="4200" b="1" dirty="0" err="1" smtClean="0"/>
              <a:t>শাখাসমূহ</a:t>
            </a:r>
            <a:r>
              <a:rPr lang="en-US" sz="4200" b="1" dirty="0" smtClean="0"/>
              <a:t> </a:t>
            </a:r>
            <a:r>
              <a:rPr lang="en-US" sz="4200" b="1" dirty="0" err="1" smtClean="0"/>
              <a:t>দুটি</a:t>
            </a:r>
            <a:r>
              <a:rPr lang="en-US" sz="4200" b="1" dirty="0" smtClean="0"/>
              <a:t> </a:t>
            </a:r>
            <a:r>
              <a:rPr lang="en-US" sz="4200" b="1" dirty="0" err="1" smtClean="0"/>
              <a:t>যথা</a:t>
            </a:r>
            <a:r>
              <a:rPr lang="en-US" sz="4200" b="1" dirty="0" smtClean="0"/>
              <a:t>-</a:t>
            </a:r>
          </a:p>
          <a:p>
            <a:r>
              <a:rPr lang="en-US" sz="4200" b="1" dirty="0" smtClean="0"/>
              <a:t>(১) </a:t>
            </a:r>
            <a:r>
              <a:rPr lang="en-US" sz="4200" b="1" dirty="0" err="1" smtClean="0"/>
              <a:t>ভৌত</a:t>
            </a:r>
            <a:r>
              <a:rPr lang="en-US" sz="4200" b="1" dirty="0" smtClean="0"/>
              <a:t> </a:t>
            </a:r>
            <a:r>
              <a:rPr lang="en-US" sz="4200" b="1" dirty="0" err="1" smtClean="0"/>
              <a:t>জীববিজ্ঞান</a:t>
            </a:r>
            <a:r>
              <a:rPr lang="en-US" sz="4200" b="1" dirty="0" smtClean="0"/>
              <a:t> (২) </a:t>
            </a:r>
            <a:r>
              <a:rPr lang="en-US" sz="4200" b="1" dirty="0" err="1" smtClean="0"/>
              <a:t>ফলিত</a:t>
            </a:r>
            <a:r>
              <a:rPr lang="en-US" sz="4200" b="1" dirty="0" smtClean="0"/>
              <a:t> </a:t>
            </a:r>
            <a:r>
              <a:rPr lang="en-US" sz="4200" b="1" dirty="0" err="1"/>
              <a:t>জীববিজ্ঞান</a:t>
            </a:r>
            <a:r>
              <a:rPr lang="en-US" sz="4200" b="1" dirty="0"/>
              <a:t> </a:t>
            </a:r>
            <a:endParaRPr lang="en-US" sz="4200" b="1" dirty="0" smtClean="0"/>
          </a:p>
          <a:p>
            <a:r>
              <a:rPr lang="en-US" sz="4200" b="1" dirty="0" err="1" smtClean="0"/>
              <a:t>জীবজগৎকে</a:t>
            </a:r>
            <a:r>
              <a:rPr lang="en-US" sz="4200" b="1" dirty="0" smtClean="0"/>
              <a:t> </a:t>
            </a:r>
            <a:r>
              <a:rPr lang="en-US" sz="4200" b="1" dirty="0" err="1" smtClean="0"/>
              <a:t>দুটি</a:t>
            </a:r>
            <a:r>
              <a:rPr lang="en-US" sz="4200" b="1" dirty="0" smtClean="0"/>
              <a:t> </a:t>
            </a:r>
            <a:r>
              <a:rPr lang="en-US" sz="4200" b="1" dirty="0" err="1" smtClean="0"/>
              <a:t>সুপার</a:t>
            </a:r>
            <a:r>
              <a:rPr lang="en-US" sz="4200" b="1" dirty="0" smtClean="0"/>
              <a:t> </a:t>
            </a:r>
            <a:r>
              <a:rPr lang="en-US" sz="4200" b="1" dirty="0" err="1" smtClean="0"/>
              <a:t>কিংডমে</a:t>
            </a:r>
            <a:r>
              <a:rPr lang="en-US" sz="4200" b="1" dirty="0" smtClean="0"/>
              <a:t> </a:t>
            </a:r>
            <a:r>
              <a:rPr lang="en-US" sz="4200" b="1" dirty="0" err="1" smtClean="0"/>
              <a:t>বিভক্ত</a:t>
            </a:r>
            <a:r>
              <a:rPr lang="en-US" sz="4200" b="1" dirty="0" smtClean="0"/>
              <a:t> </a:t>
            </a:r>
            <a:r>
              <a:rPr lang="en-US" sz="4200" b="1" dirty="0" err="1" smtClean="0"/>
              <a:t>যথা</a:t>
            </a:r>
            <a:r>
              <a:rPr lang="en-US" sz="4200" b="1" dirty="0" smtClean="0"/>
              <a:t>-</a:t>
            </a:r>
          </a:p>
          <a:p>
            <a:r>
              <a:rPr lang="en-US" sz="4200" b="1" dirty="0" err="1" smtClean="0"/>
              <a:t>সুপার</a:t>
            </a:r>
            <a:r>
              <a:rPr lang="en-US" sz="4200" b="1" dirty="0" smtClean="0"/>
              <a:t> কিংডম-১ ( </a:t>
            </a:r>
            <a:r>
              <a:rPr lang="en-US" sz="4200" b="1" dirty="0" err="1" smtClean="0"/>
              <a:t>প্রোক্যারিওটা</a:t>
            </a:r>
            <a:r>
              <a:rPr lang="en-US" sz="4200" b="1" dirty="0" smtClean="0"/>
              <a:t> ) রাজ্য-১ </a:t>
            </a:r>
            <a:r>
              <a:rPr lang="en-US" sz="4200" b="1" dirty="0" err="1" smtClean="0"/>
              <a:t>মনেরা</a:t>
            </a:r>
            <a:r>
              <a:rPr lang="en-US" sz="4200" b="1" dirty="0" smtClean="0"/>
              <a:t> </a:t>
            </a:r>
          </a:p>
          <a:p>
            <a:r>
              <a:rPr lang="en-US" sz="4200" b="1" dirty="0" err="1" smtClean="0"/>
              <a:t>সুপার</a:t>
            </a:r>
            <a:r>
              <a:rPr lang="en-US" sz="4200" b="1" dirty="0" smtClean="0"/>
              <a:t> কিংডম-২</a:t>
            </a:r>
            <a:r>
              <a:rPr lang="en-US" sz="4200" b="1" dirty="0"/>
              <a:t> </a:t>
            </a:r>
            <a:r>
              <a:rPr lang="en-US" sz="4200" b="1" dirty="0" smtClean="0"/>
              <a:t>(</a:t>
            </a:r>
            <a:r>
              <a:rPr lang="en-US" sz="4200" b="1" dirty="0" err="1" smtClean="0"/>
              <a:t>ইউক্যারিওটা</a:t>
            </a:r>
            <a:r>
              <a:rPr lang="en-US" sz="4200" b="1" dirty="0"/>
              <a:t>) </a:t>
            </a:r>
            <a:r>
              <a:rPr lang="en-US" sz="4200" b="1" dirty="0" smtClean="0"/>
              <a:t>রাজ্য-2 </a:t>
            </a:r>
            <a:r>
              <a:rPr lang="en-US" sz="4200" b="1" dirty="0" err="1" smtClean="0"/>
              <a:t>প্রোটিস্টা</a:t>
            </a:r>
            <a:r>
              <a:rPr lang="en-US" sz="4200" b="1" dirty="0" smtClean="0"/>
              <a:t>, রাজ্য-৩ </a:t>
            </a:r>
            <a:r>
              <a:rPr lang="en-US" sz="4200" b="1" dirty="0" err="1" smtClean="0"/>
              <a:t>ফানজাই</a:t>
            </a:r>
            <a:r>
              <a:rPr lang="en-US" sz="4200" b="1" dirty="0" smtClean="0"/>
              <a:t>,</a:t>
            </a:r>
            <a:r>
              <a:rPr lang="en-US" sz="4200" b="1" dirty="0"/>
              <a:t> </a:t>
            </a:r>
            <a:r>
              <a:rPr lang="en-US" sz="4200" b="1" dirty="0" smtClean="0"/>
              <a:t>রাজ্য-৪ </a:t>
            </a:r>
            <a:r>
              <a:rPr lang="en-US" sz="4200" b="1" dirty="0" err="1" smtClean="0"/>
              <a:t>প্লানটি</a:t>
            </a:r>
            <a:r>
              <a:rPr lang="en-US" sz="4200" b="1" dirty="0" smtClean="0"/>
              <a:t>, রাজ্য-৫ </a:t>
            </a:r>
            <a:r>
              <a:rPr lang="en-US" sz="4200" b="1" dirty="0" err="1" smtClean="0"/>
              <a:t>অ্যানিমেলিয়া</a:t>
            </a:r>
            <a:r>
              <a:rPr lang="en-US" sz="4200" b="1" dirty="0" smtClean="0"/>
              <a:t>।</a:t>
            </a:r>
          </a:p>
          <a:p>
            <a:endParaRPr lang="en-US" dirty="0"/>
          </a:p>
        </p:txBody>
      </p:sp>
    </p:spTree>
    <p:extLst>
      <p:ext uri="{BB962C8B-B14F-4D97-AF65-F5344CB8AC3E}">
        <p14:creationId xmlns:p14="http://schemas.microsoft.com/office/powerpoint/2010/main" val="59678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
                                            <p:bg/>
                                          </p:spTgt>
                                        </p:tgtEl>
                                        <p:attrNameLst>
                                          <p:attrName>style.visibility</p:attrName>
                                        </p:attrNameLst>
                                      </p:cBhvr>
                                      <p:to>
                                        <p:strVal val="visible"/>
                                      </p:to>
                                    </p:set>
                                    <p:anim calcmode="lin" valueType="num">
                                      <p:cBhvr additive="base">
                                        <p:cTn id="15"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6"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additive="base">
                                        <p:cTn id="2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 calcmode="lin" valueType="num">
                                      <p:cBhvr additive="base">
                                        <p:cTn id="2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 calcmode="lin" valueType="num">
                                      <p:cBhvr additive="base">
                                        <p:cTn id="3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additive="base">
                                        <p:cTn id="3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anim calcmode="lin" valueType="num">
                                      <p:cBhvr additive="base">
                                        <p:cTn id="4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89468"/>
            <a:ext cx="5638800" cy="1143000"/>
          </a:xfrm>
        </p:spPr>
        <p:txBody>
          <a:bodyPr>
            <a:normAutofit/>
          </a:bodyPr>
          <a:lstStyle/>
          <a:p>
            <a:r>
              <a:rPr lang="en-US" sz="6600" b="1" dirty="0" err="1" smtClean="0"/>
              <a:t>একক</a:t>
            </a:r>
            <a:r>
              <a:rPr lang="en-US" sz="6600" b="1" dirty="0" smtClean="0"/>
              <a:t> </a:t>
            </a:r>
            <a:r>
              <a:rPr lang="en-US" sz="6600" b="1" dirty="0" err="1" smtClean="0"/>
              <a:t>কাজ</a:t>
            </a:r>
            <a:endParaRPr lang="en-US" sz="6600" b="1" dirty="0"/>
          </a:p>
        </p:txBody>
      </p:sp>
      <p:sp>
        <p:nvSpPr>
          <p:cNvPr id="5" name="Rectangle 4"/>
          <p:cNvSpPr/>
          <p:nvPr/>
        </p:nvSpPr>
        <p:spPr>
          <a:xfrm>
            <a:off x="76200" y="1583267"/>
            <a:ext cx="9050867" cy="9144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chemeClr val="tx1"/>
                </a:solidFill>
              </a:rPr>
              <a:t>জীব</a:t>
            </a:r>
            <a:r>
              <a:rPr lang="en-US" sz="4400" b="1" dirty="0">
                <a:solidFill>
                  <a:schemeClr val="tx1"/>
                </a:solidFill>
              </a:rPr>
              <a:t> </a:t>
            </a:r>
            <a:r>
              <a:rPr lang="en-US" sz="4400" b="1" dirty="0" err="1">
                <a:solidFill>
                  <a:schemeClr val="tx1"/>
                </a:solidFill>
              </a:rPr>
              <a:t>বিজ্ঞানের</a:t>
            </a:r>
            <a:r>
              <a:rPr lang="en-US" sz="4400" b="1" dirty="0">
                <a:solidFill>
                  <a:schemeClr val="tx1"/>
                </a:solidFill>
              </a:rPr>
              <a:t> </a:t>
            </a:r>
            <a:r>
              <a:rPr lang="en-US" sz="4400" b="1" dirty="0" err="1">
                <a:solidFill>
                  <a:schemeClr val="tx1"/>
                </a:solidFill>
              </a:rPr>
              <a:t>শাখাগুলো</a:t>
            </a:r>
            <a:r>
              <a:rPr lang="en-US" sz="4400" b="1" dirty="0">
                <a:solidFill>
                  <a:schemeClr val="tx1"/>
                </a:solidFill>
              </a:rPr>
              <a:t> </a:t>
            </a:r>
            <a:r>
              <a:rPr lang="en-US" sz="4400" b="1" dirty="0" err="1">
                <a:solidFill>
                  <a:schemeClr val="tx1"/>
                </a:solidFill>
              </a:rPr>
              <a:t>কী</a:t>
            </a:r>
            <a:r>
              <a:rPr lang="en-US" sz="4400" b="1" dirty="0">
                <a:solidFill>
                  <a:schemeClr val="tx1"/>
                </a:solidFill>
              </a:rPr>
              <a:t> </a:t>
            </a:r>
            <a:r>
              <a:rPr lang="en-US" sz="4400" b="1" dirty="0" err="1">
                <a:solidFill>
                  <a:schemeClr val="tx1"/>
                </a:solidFill>
              </a:rPr>
              <a:t>কী</a:t>
            </a:r>
            <a:r>
              <a:rPr lang="en-US" sz="4400" b="1" dirty="0">
                <a:solidFill>
                  <a:schemeClr val="tx1"/>
                </a:solidFill>
              </a:rPr>
              <a:t> </a:t>
            </a:r>
            <a:r>
              <a:rPr lang="en-US" sz="4400" b="1" dirty="0" smtClean="0">
                <a:solidFill>
                  <a:schemeClr val="tx1"/>
                </a:solidFill>
              </a:rPr>
              <a:t>?</a:t>
            </a:r>
            <a:endParaRPr lang="en-US" sz="4400" dirty="0">
              <a:solidFill>
                <a:schemeClr val="tx1"/>
              </a:solidFill>
            </a:endParaRPr>
          </a:p>
        </p:txBody>
      </p:sp>
      <p:sp>
        <p:nvSpPr>
          <p:cNvPr id="6" name="Rectangle 5"/>
          <p:cNvSpPr/>
          <p:nvPr/>
        </p:nvSpPr>
        <p:spPr>
          <a:xfrm>
            <a:off x="228600" y="2819400"/>
            <a:ext cx="8763000" cy="2438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dirty="0" err="1"/>
              <a:t>জীববিজ্ঞানের</a:t>
            </a:r>
            <a:r>
              <a:rPr lang="en-US" sz="4400" b="1" dirty="0"/>
              <a:t> </a:t>
            </a:r>
            <a:r>
              <a:rPr lang="en-US" sz="4400" b="1" dirty="0" err="1"/>
              <a:t>শাখাসমূহ</a:t>
            </a:r>
            <a:r>
              <a:rPr lang="en-US" sz="4400" b="1" dirty="0"/>
              <a:t> </a:t>
            </a:r>
            <a:r>
              <a:rPr lang="en-US" sz="4400" b="1" dirty="0" err="1"/>
              <a:t>দুটি</a:t>
            </a:r>
            <a:r>
              <a:rPr lang="en-US" sz="4400" b="1" dirty="0"/>
              <a:t> </a:t>
            </a:r>
            <a:r>
              <a:rPr lang="en-US" sz="4400" b="1" dirty="0" err="1"/>
              <a:t>যথা</a:t>
            </a:r>
            <a:r>
              <a:rPr lang="en-US" sz="4400" b="1" dirty="0"/>
              <a:t>-</a:t>
            </a:r>
          </a:p>
          <a:p>
            <a:r>
              <a:rPr lang="en-US" sz="4400" b="1" dirty="0"/>
              <a:t>(১) </a:t>
            </a:r>
            <a:r>
              <a:rPr lang="en-US" sz="4400" b="1" dirty="0" err="1"/>
              <a:t>ভৌত</a:t>
            </a:r>
            <a:r>
              <a:rPr lang="en-US" sz="4400" b="1" dirty="0"/>
              <a:t> </a:t>
            </a:r>
            <a:r>
              <a:rPr lang="en-US" sz="4400" b="1" dirty="0" err="1"/>
              <a:t>জীববিজ্ঞান</a:t>
            </a:r>
            <a:r>
              <a:rPr lang="en-US" sz="4400" b="1" dirty="0"/>
              <a:t> (২) </a:t>
            </a:r>
            <a:r>
              <a:rPr lang="en-US" sz="4400" b="1" dirty="0" err="1"/>
              <a:t>ফলিত</a:t>
            </a:r>
            <a:r>
              <a:rPr lang="en-US" sz="4400" b="1" dirty="0"/>
              <a:t> </a:t>
            </a:r>
            <a:r>
              <a:rPr lang="en-US" sz="4400" b="1" dirty="0" err="1"/>
              <a:t>জীববিজ্ঞান</a:t>
            </a:r>
            <a:r>
              <a:rPr lang="en-US" sz="3600" b="1" dirty="0"/>
              <a:t> </a:t>
            </a:r>
          </a:p>
        </p:txBody>
      </p:sp>
    </p:spTree>
    <p:extLst>
      <p:ext uri="{BB962C8B-B14F-4D97-AF65-F5344CB8AC3E}">
        <p14:creationId xmlns:p14="http://schemas.microsoft.com/office/powerpoint/2010/main" val="2659397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80">
                                          <p:stCondLst>
                                            <p:cond delay="0"/>
                                          </p:stCondLst>
                                        </p:cTn>
                                        <p:tgtEl>
                                          <p:spTgt spid="5"/>
                                        </p:tgtEl>
                                      </p:cBhvr>
                                    </p:animEffect>
                                    <p:anim calcmode="lin" valueType="num">
                                      <p:cBhvr>
                                        <p:cTn id="2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gtEl>
                                      </p:cBhvr>
                                      <p:to x="100000" y="60000"/>
                                    </p:animScale>
                                    <p:animScale>
                                      <p:cBhvr>
                                        <p:cTn id="32" dur="166" decel="50000">
                                          <p:stCondLst>
                                            <p:cond delay="676"/>
                                          </p:stCondLst>
                                        </p:cTn>
                                        <p:tgtEl>
                                          <p:spTgt spid="5"/>
                                        </p:tgtEl>
                                      </p:cBhvr>
                                      <p:to x="100000" y="100000"/>
                                    </p:animScale>
                                    <p:animScale>
                                      <p:cBhvr>
                                        <p:cTn id="33" dur="26">
                                          <p:stCondLst>
                                            <p:cond delay="1312"/>
                                          </p:stCondLst>
                                        </p:cTn>
                                        <p:tgtEl>
                                          <p:spTgt spid="5"/>
                                        </p:tgtEl>
                                      </p:cBhvr>
                                      <p:to x="100000" y="80000"/>
                                    </p:animScale>
                                    <p:animScale>
                                      <p:cBhvr>
                                        <p:cTn id="34" dur="166" decel="50000">
                                          <p:stCondLst>
                                            <p:cond delay="1338"/>
                                          </p:stCondLst>
                                        </p:cTn>
                                        <p:tgtEl>
                                          <p:spTgt spid="5"/>
                                        </p:tgtEl>
                                      </p:cBhvr>
                                      <p:to x="100000" y="100000"/>
                                    </p:animScale>
                                    <p:animScale>
                                      <p:cBhvr>
                                        <p:cTn id="35" dur="26">
                                          <p:stCondLst>
                                            <p:cond delay="1642"/>
                                          </p:stCondLst>
                                        </p:cTn>
                                        <p:tgtEl>
                                          <p:spTgt spid="5"/>
                                        </p:tgtEl>
                                      </p:cBhvr>
                                      <p:to x="100000" y="90000"/>
                                    </p:animScale>
                                    <p:animScale>
                                      <p:cBhvr>
                                        <p:cTn id="36" dur="166" decel="50000">
                                          <p:stCondLst>
                                            <p:cond delay="1668"/>
                                          </p:stCondLst>
                                        </p:cTn>
                                        <p:tgtEl>
                                          <p:spTgt spid="5"/>
                                        </p:tgtEl>
                                      </p:cBhvr>
                                      <p:to x="100000" y="100000"/>
                                    </p:animScale>
                                    <p:animScale>
                                      <p:cBhvr>
                                        <p:cTn id="37" dur="26">
                                          <p:stCondLst>
                                            <p:cond delay="1808"/>
                                          </p:stCondLst>
                                        </p:cTn>
                                        <p:tgtEl>
                                          <p:spTgt spid="5"/>
                                        </p:tgtEl>
                                      </p:cBhvr>
                                      <p:to x="100000" y="95000"/>
                                    </p:animScale>
                                    <p:animScale>
                                      <p:cBhvr>
                                        <p:cTn id="38" dur="166" decel="50000">
                                          <p:stCondLst>
                                            <p:cond delay="1834"/>
                                          </p:stCondLst>
                                        </p:cTn>
                                        <p:tgtEl>
                                          <p:spTgt spid="5"/>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down)">
                                      <p:cBhvr>
                                        <p:cTn id="43" dur="580">
                                          <p:stCondLst>
                                            <p:cond delay="0"/>
                                          </p:stCondLst>
                                        </p:cTn>
                                        <p:tgtEl>
                                          <p:spTgt spid="6"/>
                                        </p:tgtEl>
                                      </p:cBhvr>
                                    </p:animEffect>
                                    <p:anim calcmode="lin" valueType="num">
                                      <p:cBhvr>
                                        <p:cTn id="4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9" dur="26">
                                          <p:stCondLst>
                                            <p:cond delay="650"/>
                                          </p:stCondLst>
                                        </p:cTn>
                                        <p:tgtEl>
                                          <p:spTgt spid="6"/>
                                        </p:tgtEl>
                                      </p:cBhvr>
                                      <p:to x="100000" y="60000"/>
                                    </p:animScale>
                                    <p:animScale>
                                      <p:cBhvr>
                                        <p:cTn id="50" dur="166" decel="50000">
                                          <p:stCondLst>
                                            <p:cond delay="676"/>
                                          </p:stCondLst>
                                        </p:cTn>
                                        <p:tgtEl>
                                          <p:spTgt spid="6"/>
                                        </p:tgtEl>
                                      </p:cBhvr>
                                      <p:to x="100000" y="100000"/>
                                    </p:animScale>
                                    <p:animScale>
                                      <p:cBhvr>
                                        <p:cTn id="51" dur="26">
                                          <p:stCondLst>
                                            <p:cond delay="1312"/>
                                          </p:stCondLst>
                                        </p:cTn>
                                        <p:tgtEl>
                                          <p:spTgt spid="6"/>
                                        </p:tgtEl>
                                      </p:cBhvr>
                                      <p:to x="100000" y="80000"/>
                                    </p:animScale>
                                    <p:animScale>
                                      <p:cBhvr>
                                        <p:cTn id="52" dur="166" decel="50000">
                                          <p:stCondLst>
                                            <p:cond delay="1338"/>
                                          </p:stCondLst>
                                        </p:cTn>
                                        <p:tgtEl>
                                          <p:spTgt spid="6"/>
                                        </p:tgtEl>
                                      </p:cBhvr>
                                      <p:to x="100000" y="100000"/>
                                    </p:animScale>
                                    <p:animScale>
                                      <p:cBhvr>
                                        <p:cTn id="53" dur="26">
                                          <p:stCondLst>
                                            <p:cond delay="1642"/>
                                          </p:stCondLst>
                                        </p:cTn>
                                        <p:tgtEl>
                                          <p:spTgt spid="6"/>
                                        </p:tgtEl>
                                      </p:cBhvr>
                                      <p:to x="100000" y="90000"/>
                                    </p:animScale>
                                    <p:animScale>
                                      <p:cBhvr>
                                        <p:cTn id="54" dur="166" decel="50000">
                                          <p:stCondLst>
                                            <p:cond delay="1668"/>
                                          </p:stCondLst>
                                        </p:cTn>
                                        <p:tgtEl>
                                          <p:spTgt spid="6"/>
                                        </p:tgtEl>
                                      </p:cBhvr>
                                      <p:to x="100000" y="100000"/>
                                    </p:animScale>
                                    <p:animScale>
                                      <p:cBhvr>
                                        <p:cTn id="55" dur="26">
                                          <p:stCondLst>
                                            <p:cond delay="1808"/>
                                          </p:stCondLst>
                                        </p:cTn>
                                        <p:tgtEl>
                                          <p:spTgt spid="6"/>
                                        </p:tgtEl>
                                      </p:cBhvr>
                                      <p:to x="100000" y="95000"/>
                                    </p:animScale>
                                    <p:animScale>
                                      <p:cBhvr>
                                        <p:cTn id="56"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Reza-c\20170103_162840-1.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58000"/>
                    </a14:imgEffect>
                  </a14:imgLayer>
                </a14:imgProps>
              </a:ext>
              <a:ext uri="{28A0092B-C50C-407E-A947-70E740481C1C}">
                <a14:useLocalDpi xmlns:a14="http://schemas.microsoft.com/office/drawing/2010/main" val="0"/>
              </a:ext>
            </a:extLst>
          </a:blip>
          <a:srcRect/>
          <a:stretch>
            <a:fillRect/>
          </a:stretch>
        </p:blipFill>
        <p:spPr bwMode="auto">
          <a:xfrm rot="16200000">
            <a:off x="3135788" y="-2526188"/>
            <a:ext cx="2819399" cy="848137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2" name="Title 1"/>
          <p:cNvSpPr>
            <a:spLocks noGrp="1"/>
          </p:cNvSpPr>
          <p:nvPr>
            <p:ph type="title"/>
          </p:nvPr>
        </p:nvSpPr>
        <p:spPr>
          <a:xfrm>
            <a:off x="0" y="3352800"/>
            <a:ext cx="9144000" cy="3429000"/>
          </a:xfrm>
          <a:blipFill>
            <a:blip r:embed="rId4" cstate="print"/>
            <a:tile tx="0" ty="0" sx="100000" sy="100000" flip="none" algn="tl"/>
          </a:blipFill>
        </p:spPr>
        <p:txBody>
          <a:bodyPr>
            <a:normAutofit fontScale="90000"/>
          </a:bodyPr>
          <a:lstStyle/>
          <a:p>
            <a:pPr algn="l"/>
            <a:r>
              <a:rPr lang="en-US" dirty="0" smtClean="0"/>
              <a:t/>
            </a:r>
            <a:br>
              <a:rPr lang="en-US" dirty="0" smtClean="0"/>
            </a:br>
            <a:r>
              <a:rPr lang="en-US" dirty="0" smtClean="0"/>
              <a:t/>
            </a:r>
            <a:br>
              <a:rPr lang="en-US" dirty="0" smtClean="0"/>
            </a:br>
            <a:r>
              <a:rPr lang="en-US" sz="3600" b="1" dirty="0" err="1" smtClean="0"/>
              <a:t>সুপার</a:t>
            </a:r>
            <a:r>
              <a:rPr lang="en-US" sz="3600" b="1" dirty="0" smtClean="0"/>
              <a:t> </a:t>
            </a:r>
            <a:r>
              <a:rPr lang="en-US" sz="3600" b="1" dirty="0"/>
              <a:t>কিংডম-১ ( </a:t>
            </a:r>
            <a:r>
              <a:rPr lang="en-US" sz="3600" b="1" dirty="0" err="1"/>
              <a:t>প্রোক্যারিওটা</a:t>
            </a:r>
            <a:r>
              <a:rPr lang="en-US" sz="3600" b="1" dirty="0"/>
              <a:t> ) রাজ্য-১ </a:t>
            </a:r>
            <a:r>
              <a:rPr lang="en-US" sz="3600" b="1" dirty="0" err="1" smtClean="0"/>
              <a:t>মনেরা</a:t>
            </a:r>
            <a:r>
              <a:rPr lang="en-US" sz="3600" b="1" dirty="0" smtClean="0"/>
              <a:t/>
            </a:r>
            <a:br>
              <a:rPr lang="en-US" sz="3600" b="1" dirty="0" smtClean="0"/>
            </a:br>
            <a:r>
              <a:rPr lang="en-US" sz="3600" b="1" dirty="0" err="1" smtClean="0"/>
              <a:t>বৈশিষ্ট্যঃ</a:t>
            </a:r>
            <a:r>
              <a:rPr lang="en-US" sz="3600" b="1" dirty="0" smtClean="0"/>
              <a:t> </a:t>
            </a:r>
            <a:r>
              <a:rPr lang="en-US" sz="2800" b="1" dirty="0" err="1" smtClean="0"/>
              <a:t>এরা</a:t>
            </a:r>
            <a:r>
              <a:rPr lang="en-US" sz="2800" b="1" dirty="0" smtClean="0"/>
              <a:t>  </a:t>
            </a:r>
            <a:r>
              <a:rPr lang="en-US" sz="2800" b="1" dirty="0" err="1" smtClean="0"/>
              <a:t>আদিকোষ</a:t>
            </a:r>
            <a:r>
              <a:rPr lang="en-US" sz="2800" b="1" dirty="0" smtClean="0"/>
              <a:t>  </a:t>
            </a:r>
            <a:r>
              <a:rPr lang="en-US" sz="2800" b="1" dirty="0" err="1" smtClean="0"/>
              <a:t>বিশিষ্ট</a:t>
            </a:r>
            <a:r>
              <a:rPr lang="en-US" sz="2800" b="1" dirty="0" smtClean="0"/>
              <a:t> </a:t>
            </a:r>
            <a:r>
              <a:rPr lang="en-US" sz="2800" b="1" dirty="0" err="1" smtClean="0"/>
              <a:t>এককোষী</a:t>
            </a:r>
            <a:r>
              <a:rPr lang="en-US" sz="2800" b="1" dirty="0" smtClean="0"/>
              <a:t>, </a:t>
            </a:r>
            <a:r>
              <a:rPr lang="en-US" sz="2800" b="1" dirty="0" err="1" smtClean="0"/>
              <a:t>নিউক্লিয়াস</a:t>
            </a:r>
            <a:r>
              <a:rPr lang="en-US" sz="2800" b="1" dirty="0" smtClean="0"/>
              <a:t> </a:t>
            </a:r>
            <a:r>
              <a:rPr lang="en-US" sz="2800" b="1" dirty="0" err="1" smtClean="0"/>
              <a:t>সুগঠিত</a:t>
            </a:r>
            <a:r>
              <a:rPr lang="en-US" sz="2800" b="1" dirty="0" smtClean="0"/>
              <a:t> </a:t>
            </a:r>
            <a:r>
              <a:rPr lang="en-US" sz="2800" b="1" dirty="0" err="1" smtClean="0"/>
              <a:t>নয়</a:t>
            </a:r>
            <a:r>
              <a:rPr lang="en-US" sz="2800" b="1" dirty="0" smtClean="0"/>
              <a:t>, </a:t>
            </a:r>
            <a:r>
              <a:rPr lang="en-US" sz="2800" b="1" dirty="0" err="1" smtClean="0"/>
              <a:t>অণুবিক্ষণিক</a:t>
            </a:r>
            <a:r>
              <a:rPr lang="en-US" sz="2800" b="1" dirty="0" smtClean="0"/>
              <a:t>  </a:t>
            </a:r>
            <a:r>
              <a:rPr lang="en-US" sz="2800" b="1" dirty="0" err="1" smtClean="0"/>
              <a:t>জীব</a:t>
            </a:r>
            <a:r>
              <a:rPr lang="en-US" sz="2800" b="1" dirty="0" smtClean="0"/>
              <a:t>, </a:t>
            </a:r>
            <a:r>
              <a:rPr lang="en-US" sz="2800" b="1" dirty="0" err="1" smtClean="0"/>
              <a:t>কোষে</a:t>
            </a:r>
            <a:r>
              <a:rPr lang="en-US" sz="2800" b="1" dirty="0" smtClean="0"/>
              <a:t> </a:t>
            </a:r>
            <a:r>
              <a:rPr lang="en-US" sz="2800" b="1" dirty="0" err="1" smtClean="0"/>
              <a:t>ক্রোমাটিন</a:t>
            </a:r>
            <a:r>
              <a:rPr lang="en-US" sz="2800" b="1" dirty="0" smtClean="0"/>
              <a:t> </a:t>
            </a:r>
            <a:r>
              <a:rPr lang="en-US" sz="2800" b="1" dirty="0" err="1" smtClean="0"/>
              <a:t>বস্তু</a:t>
            </a:r>
            <a:r>
              <a:rPr lang="en-US" sz="2800" b="1" dirty="0" smtClean="0"/>
              <a:t> </a:t>
            </a:r>
            <a:r>
              <a:rPr lang="en-US" sz="2800" b="1" dirty="0" err="1" smtClean="0"/>
              <a:t>এবং</a:t>
            </a:r>
            <a:r>
              <a:rPr lang="en-US" sz="2800" b="1" dirty="0" smtClean="0"/>
              <a:t> </a:t>
            </a:r>
            <a:r>
              <a:rPr lang="en-US" sz="2800" b="1" dirty="0" err="1" smtClean="0"/>
              <a:t>রাইবোসোম</a:t>
            </a:r>
            <a:r>
              <a:rPr lang="en-US" sz="2800" b="1" dirty="0" smtClean="0"/>
              <a:t>  </a:t>
            </a:r>
            <a:r>
              <a:rPr lang="en-US" sz="2800" b="1" dirty="0" err="1" smtClean="0"/>
              <a:t>থাকে</a:t>
            </a:r>
            <a:r>
              <a:rPr lang="en-US" sz="2800" b="1" dirty="0" smtClean="0"/>
              <a:t> </a:t>
            </a:r>
            <a:r>
              <a:rPr lang="en-US" sz="2800" b="1" dirty="0" err="1" smtClean="0"/>
              <a:t>কিন্তু</a:t>
            </a:r>
            <a:r>
              <a:rPr lang="en-US" sz="2800" b="1" dirty="0" smtClean="0"/>
              <a:t>  </a:t>
            </a:r>
            <a:r>
              <a:rPr lang="en-US" sz="2800" b="1" dirty="0" err="1" smtClean="0"/>
              <a:t>নিউক্লিওলাস</a:t>
            </a:r>
            <a:r>
              <a:rPr lang="en-US" sz="2800" b="1" dirty="0" smtClean="0"/>
              <a:t>, </a:t>
            </a:r>
            <a:r>
              <a:rPr lang="en-US" sz="2800" b="1" dirty="0" err="1" smtClean="0"/>
              <a:t>প্লাস্টিড</a:t>
            </a:r>
            <a:r>
              <a:rPr lang="en-US" sz="2800" b="1" dirty="0" smtClean="0"/>
              <a:t>, </a:t>
            </a:r>
            <a:r>
              <a:rPr lang="en-US" sz="2800" b="1" dirty="0" err="1" smtClean="0"/>
              <a:t>মাইটোকণ্ডিয়া</a:t>
            </a:r>
            <a:r>
              <a:rPr lang="en-US" sz="2800" b="1" dirty="0"/>
              <a:t>, </a:t>
            </a:r>
            <a:r>
              <a:rPr lang="en-US" sz="2800" b="1" dirty="0" err="1"/>
              <a:t>এণ্ডোপ্লাজমিক</a:t>
            </a:r>
            <a:r>
              <a:rPr lang="en-US" sz="2800" b="1" dirty="0"/>
              <a:t> </a:t>
            </a:r>
            <a:r>
              <a:rPr lang="en-US" sz="2800" b="1" dirty="0" smtClean="0"/>
              <a:t> </a:t>
            </a:r>
            <a:r>
              <a:rPr lang="en-US" sz="2800" b="1" dirty="0" err="1" smtClean="0"/>
              <a:t>জালিকা</a:t>
            </a:r>
            <a:r>
              <a:rPr lang="en-US" sz="2800" b="1" dirty="0" smtClean="0"/>
              <a:t>  </a:t>
            </a:r>
            <a:r>
              <a:rPr lang="en-US" sz="2800" b="1" dirty="0" err="1"/>
              <a:t>নাই</a:t>
            </a:r>
            <a:r>
              <a:rPr lang="en-US" sz="2800" b="1" dirty="0" smtClean="0"/>
              <a:t>। </a:t>
            </a:r>
            <a:r>
              <a:rPr lang="en-US" sz="2800" b="1" dirty="0" err="1" smtClean="0"/>
              <a:t>এরা</a:t>
            </a:r>
            <a:r>
              <a:rPr lang="en-US" sz="2800" b="1" dirty="0" smtClean="0"/>
              <a:t>  </a:t>
            </a:r>
            <a:r>
              <a:rPr lang="en-US" sz="2800" b="1" dirty="0" err="1" smtClean="0"/>
              <a:t>শোষণ</a:t>
            </a:r>
            <a:r>
              <a:rPr lang="en-US" sz="2800" b="1" dirty="0" smtClean="0"/>
              <a:t> </a:t>
            </a:r>
            <a:r>
              <a:rPr lang="en-US" sz="2800" b="1" dirty="0" err="1" smtClean="0"/>
              <a:t>পদ্ধতিতে</a:t>
            </a:r>
            <a:r>
              <a:rPr lang="en-US" sz="2800" b="1" dirty="0"/>
              <a:t> </a:t>
            </a:r>
            <a:r>
              <a:rPr lang="en-US" sz="2800" b="1" dirty="0" err="1" smtClean="0"/>
              <a:t>খাদ্যগ্রহণ</a:t>
            </a:r>
            <a:r>
              <a:rPr lang="en-US" sz="2800" b="1" dirty="0" smtClean="0"/>
              <a:t>  </a:t>
            </a:r>
            <a:r>
              <a:rPr lang="en-US" sz="2800" b="1" dirty="0" err="1" smtClean="0"/>
              <a:t>করে</a:t>
            </a:r>
            <a:r>
              <a:rPr lang="en-US" sz="2800" b="1" dirty="0" smtClean="0"/>
              <a:t>।</a:t>
            </a:r>
            <a:br>
              <a:rPr lang="en-US" sz="2800" b="1" dirty="0" smtClean="0"/>
            </a:br>
            <a:r>
              <a:rPr lang="en-US" sz="2800" b="1" dirty="0" err="1" smtClean="0"/>
              <a:t>উদাহরণঃ</a:t>
            </a:r>
            <a:r>
              <a:rPr lang="en-US" sz="2800" b="1" dirty="0" smtClean="0"/>
              <a:t> </a:t>
            </a:r>
            <a:r>
              <a:rPr lang="en-US" sz="2800" b="1" dirty="0" err="1" smtClean="0"/>
              <a:t>নীলাভ</a:t>
            </a:r>
            <a:r>
              <a:rPr lang="en-US" sz="2800" b="1" dirty="0" smtClean="0"/>
              <a:t> </a:t>
            </a:r>
            <a:r>
              <a:rPr lang="en-US" sz="2800" b="1" dirty="0" err="1" smtClean="0"/>
              <a:t>সবুজ</a:t>
            </a:r>
            <a:r>
              <a:rPr lang="en-US" sz="2800" b="1" dirty="0" smtClean="0"/>
              <a:t> </a:t>
            </a:r>
            <a:r>
              <a:rPr lang="en-US" sz="2800" b="1" dirty="0" err="1" smtClean="0"/>
              <a:t>শৈবাল</a:t>
            </a:r>
            <a:r>
              <a:rPr lang="en-US" sz="2800" b="1" dirty="0" smtClean="0"/>
              <a:t>, </a:t>
            </a:r>
            <a:r>
              <a:rPr lang="en-US" sz="2800" b="1" dirty="0" err="1" smtClean="0"/>
              <a:t>ব্যাকটেরিয়া</a:t>
            </a:r>
            <a:r>
              <a:rPr lang="en-US" sz="2800" b="1" dirty="0" smtClean="0"/>
              <a:t>।</a:t>
            </a:r>
            <a:r>
              <a:rPr lang="en-US" sz="2800" b="1" dirty="0"/>
              <a:t/>
            </a:r>
            <a:br>
              <a:rPr lang="en-US" sz="2800" b="1" dirty="0"/>
            </a:br>
            <a:r>
              <a:rPr lang="en-US" sz="2400" dirty="0"/>
              <a:t> </a:t>
            </a:r>
            <a:br>
              <a:rPr lang="en-US" sz="2400" dirty="0"/>
            </a:br>
            <a:r>
              <a:rPr lang="en-US" sz="2800" dirty="0" smtClean="0"/>
              <a:t/>
            </a:r>
            <a:br>
              <a:rPr lang="en-US" sz="2800" dirty="0" smtClean="0"/>
            </a:br>
            <a:endParaRPr lang="en-US" dirty="0"/>
          </a:p>
        </p:txBody>
      </p:sp>
    </p:spTree>
    <p:extLst>
      <p:ext uri="{BB962C8B-B14F-4D97-AF65-F5344CB8AC3E}">
        <p14:creationId xmlns:p14="http://schemas.microsoft.com/office/powerpoint/2010/main" val="271392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fltVal val="0"/>
                                          </p:val>
                                        </p:tav>
                                        <p:tav tm="100000">
                                          <p:val>
                                            <p:strVal val="#ppt_w"/>
                                          </p:val>
                                        </p:tav>
                                      </p:tavLst>
                                    </p:anim>
                                    <p:anim calcmode="lin" valueType="num">
                                      <p:cBhvr>
                                        <p:cTn id="8" dur="1000" fill="hold"/>
                                        <p:tgtEl>
                                          <p:spTgt spid="2050"/>
                                        </p:tgtEl>
                                        <p:attrNameLst>
                                          <p:attrName>ppt_h</p:attrName>
                                        </p:attrNameLst>
                                      </p:cBhvr>
                                      <p:tavLst>
                                        <p:tav tm="0">
                                          <p:val>
                                            <p:fltVal val="0"/>
                                          </p:val>
                                        </p:tav>
                                        <p:tav tm="100000">
                                          <p:val>
                                            <p:strVal val="#ppt_h"/>
                                          </p:val>
                                        </p:tav>
                                      </p:tavLst>
                                    </p:anim>
                                    <p:anim calcmode="lin" valueType="num">
                                      <p:cBhvr>
                                        <p:cTn id="9" dur="1000" fill="hold"/>
                                        <p:tgtEl>
                                          <p:spTgt spid="2050"/>
                                        </p:tgtEl>
                                        <p:attrNameLst>
                                          <p:attrName>style.rotation</p:attrName>
                                        </p:attrNameLst>
                                      </p:cBhvr>
                                      <p:tavLst>
                                        <p:tav tm="0">
                                          <p:val>
                                            <p:fltVal val="90"/>
                                          </p:val>
                                        </p:tav>
                                        <p:tav tm="100000">
                                          <p:val>
                                            <p:fltVal val="0"/>
                                          </p:val>
                                        </p:tav>
                                      </p:tavLst>
                                    </p:anim>
                                    <p:animEffect transition="in" filter="fade">
                                      <p:cBhvr>
                                        <p:cTn id="10" dur="10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 calcmode="lin" valueType="num">
                                      <p:cBhvr>
                                        <p:cTn id="17" dur="1000" fill="hold"/>
                                        <p:tgtEl>
                                          <p:spTgt spid="2"/>
                                        </p:tgtEl>
                                        <p:attrNameLst>
                                          <p:attrName>style.rotation</p:attrName>
                                        </p:attrNameLst>
                                      </p:cBhvr>
                                      <p:tavLst>
                                        <p:tav tm="0">
                                          <p:val>
                                            <p:fltVal val="90"/>
                                          </p:val>
                                        </p:tav>
                                        <p:tav tm="100000">
                                          <p:val>
                                            <p:fltVal val="0"/>
                                          </p:val>
                                        </p:tav>
                                      </p:tavLst>
                                    </p:anim>
                                    <p:animEffect transition="in" filter="fade">
                                      <p:cBhvr>
                                        <p:cTn id="18"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1085</TotalTime>
  <Words>482</Words>
  <Application>Microsoft Office PowerPoint</Application>
  <PresentationFormat>On-screen Show (4:3)</PresentationFormat>
  <Paragraphs>72</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NikoshBAN</vt:lpstr>
      <vt:lpstr>Office Theme</vt:lpstr>
      <vt:lpstr>PowerPoint Presentation</vt:lpstr>
      <vt:lpstr>শিক্ষক পরিচিতি</vt:lpstr>
      <vt:lpstr>পাঠ পরিচিতি</vt:lpstr>
      <vt:lpstr>PowerPoint Presentation</vt:lpstr>
      <vt:lpstr>PowerPoint Presentation</vt:lpstr>
      <vt:lpstr>শিখন ফল</vt:lpstr>
      <vt:lpstr>জীববিজ্ঞানের শাখাসমূহঃ</vt:lpstr>
      <vt:lpstr>একক কাজ</vt:lpstr>
      <vt:lpstr>  সুপার কিংডম-১ ( প্রোক্যারিওটা ) রাজ্য-১ মনেরা বৈশিষ্ট্যঃ এরা  আদিকোষ  বিশিষ্ট এককোষী, নিউক্লিয়াস সুগঠিত নয়, অণুবিক্ষণিক  জীব, কোষে ক্রোমাটিন বস্তু এবং রাইবোসোম  থাকে কিন্তু  নিউক্লিওলাস, প্লাস্টিড, মাইটোকণ্ডিয়া, এণ্ডোপ্লাজমিক  জালিকা  নাই। এরা  শোষণ পদ্ধতিতে খাদ্যগ্রহণ  করে। উদাহরণঃ নীলাভ সবুজ শৈবাল, ব্যাকটেরিয়া।    </vt:lpstr>
      <vt:lpstr>জোড়য় কাজ</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পাঠ্যপুস্তক </dc:title>
  <dc:creator>USER</dc:creator>
  <cp:lastModifiedBy>cc</cp:lastModifiedBy>
  <cp:revision>157</cp:revision>
  <dcterms:created xsi:type="dcterms:W3CDTF">2006-08-16T00:00:00Z</dcterms:created>
  <dcterms:modified xsi:type="dcterms:W3CDTF">2019-10-28T04:14:08Z</dcterms:modified>
</cp:coreProperties>
</file>