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76" r:id="rId3"/>
    <p:sldId id="263" r:id="rId4"/>
    <p:sldId id="274" r:id="rId5"/>
    <p:sldId id="278" r:id="rId6"/>
    <p:sldId id="275" r:id="rId7"/>
    <p:sldId id="256" r:id="rId8"/>
    <p:sldId id="259" r:id="rId9"/>
    <p:sldId id="258" r:id="rId10"/>
    <p:sldId id="261" r:id="rId11"/>
    <p:sldId id="273" r:id="rId12"/>
    <p:sldId id="260" r:id="rId13"/>
    <p:sldId id="267" r:id="rId14"/>
    <p:sldId id="270" r:id="rId15"/>
    <p:sldId id="271" r:id="rId16"/>
    <p:sldId id="265" r:id="rId17"/>
    <p:sldId id="268" r:id="rId18"/>
    <p:sldId id="269" r:id="rId19"/>
    <p:sldId id="272" r:id="rId20"/>
    <p:sldId id="266" r:id="rId21"/>
    <p:sldId id="262" r:id="rId22"/>
    <p:sldId id="279" r:id="rId23"/>
  </p:sldIdLst>
  <p:sldSz cx="128016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7" d="100"/>
          <a:sy n="57" d="100"/>
        </p:scale>
        <p:origin x="-1074" y="-252"/>
      </p:cViewPr>
      <p:guideLst>
        <p:guide orient="horz" pos="2160"/>
        <p:guide pos="4032"/>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B5545E-8E4E-496D-B29A-EC113E33C36C}" type="datetimeFigureOut">
              <a:rPr lang="en-US" smtClean="0"/>
              <a:pPr/>
              <a:t>29-Oct-19</a:t>
            </a:fld>
            <a:endParaRPr lang="en-US"/>
          </a:p>
        </p:txBody>
      </p:sp>
      <p:sp>
        <p:nvSpPr>
          <p:cNvPr id="4" name="Slide Image Placeholder 3"/>
          <p:cNvSpPr>
            <a:spLocks noGrp="1" noRot="1" noChangeAspect="1"/>
          </p:cNvSpPr>
          <p:nvPr>
            <p:ph type="sldImg" idx="2"/>
          </p:nvPr>
        </p:nvSpPr>
        <p:spPr>
          <a:xfrm>
            <a:off x="228600" y="685800"/>
            <a:ext cx="64008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F1D8EB-72FC-4837-9447-0EAEE443610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F1D8EB-72FC-4837-9447-0EAEE4436106}"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F1D8EB-72FC-4837-9447-0EAEE4436106}"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2130426"/>
            <a:ext cx="1088136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920240" y="3886200"/>
            <a:ext cx="896112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1238" y="4406901"/>
            <a:ext cx="1088136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11238" y="2906713"/>
            <a:ext cx="1088136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29-Oct-19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40080" y="1600201"/>
            <a:ext cx="56540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07480" y="1600201"/>
            <a:ext cx="56540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29-Oct-19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40080" y="1535113"/>
            <a:ext cx="56562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40080" y="2174875"/>
            <a:ext cx="56562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503036" y="1535113"/>
            <a:ext cx="565848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03036" y="2174875"/>
            <a:ext cx="565848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29-Oct-19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29-Oct-19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29-Oct-19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0081" y="273050"/>
            <a:ext cx="421163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05070" y="273051"/>
            <a:ext cx="71564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40081" y="1435101"/>
            <a:ext cx="42116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09203" y="4800600"/>
            <a:ext cx="768096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09203" y="612775"/>
            <a:ext cx="768096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09203" y="5367338"/>
            <a:ext cx="768096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29-Oct-19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81160" y="274639"/>
            <a:ext cx="288036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40080" y="274639"/>
            <a:ext cx="842772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29-Oct-19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22000" b="-2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0080" y="274638"/>
            <a:ext cx="1152144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40080" y="1600201"/>
            <a:ext cx="1152144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0080" y="6356351"/>
            <a:ext cx="298704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29-Oct-19</a:t>
            </a:fld>
            <a:endParaRPr lang="en-US"/>
          </a:p>
        </p:txBody>
      </p:sp>
      <p:sp>
        <p:nvSpPr>
          <p:cNvPr id="5" name="Footer Placeholder 4"/>
          <p:cNvSpPr>
            <a:spLocks noGrp="1"/>
          </p:cNvSpPr>
          <p:nvPr>
            <p:ph type="ftr" sz="quarter" idx="3"/>
          </p:nvPr>
        </p:nvSpPr>
        <p:spPr>
          <a:xfrm>
            <a:off x="4373880" y="6356351"/>
            <a:ext cx="405384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74480" y="6356351"/>
            <a:ext cx="298704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angladeshlib-1525674374.jpg"/>
          <p:cNvPicPr>
            <a:picLocks noChangeAspect="1"/>
          </p:cNvPicPr>
          <p:nvPr/>
        </p:nvPicPr>
        <p:blipFill>
          <a:blip r:embed="rId2"/>
          <a:stretch>
            <a:fillRect/>
          </a:stretch>
        </p:blipFill>
        <p:spPr>
          <a:xfrm>
            <a:off x="1752600" y="838200"/>
            <a:ext cx="9525000" cy="5410200"/>
          </a:xfrm>
          <a:prstGeom prst="rect">
            <a:avLst/>
          </a:prstGeom>
        </p:spPr>
      </p:pic>
      <p:sp>
        <p:nvSpPr>
          <p:cNvPr id="8" name="TextBox 7"/>
          <p:cNvSpPr txBox="1"/>
          <p:nvPr/>
        </p:nvSpPr>
        <p:spPr>
          <a:xfrm>
            <a:off x="4572000" y="0"/>
            <a:ext cx="4038600" cy="923330"/>
          </a:xfrm>
          <a:prstGeom prst="rect">
            <a:avLst/>
          </a:prstGeom>
          <a:noFill/>
        </p:spPr>
        <p:txBody>
          <a:bodyPr wrap="square" rtlCol="0">
            <a:spAutoFit/>
          </a:bodyPr>
          <a:lstStyle/>
          <a:p>
            <a:r>
              <a:rPr lang="en-US" sz="5400" b="1" dirty="0" smtClean="0">
                <a:solidFill>
                  <a:srgbClr val="C00000"/>
                </a:solidFill>
                <a:latin typeface="Times New Roman" pitchFamily="18" charset="0"/>
                <a:cs typeface="Times New Roman" pitchFamily="18" charset="0"/>
              </a:rPr>
              <a:t>WELCOME</a:t>
            </a:r>
            <a:endParaRPr lang="en-US" sz="5400" b="1" dirty="0">
              <a:solidFill>
                <a:srgbClr val="C00000"/>
              </a:solidFill>
              <a:latin typeface="Times New Roman" pitchFamily="18" charset="0"/>
              <a:cs typeface="Times New Roman" pitchFamily="18" charset="0"/>
            </a:endParaRPr>
          </a:p>
        </p:txBody>
      </p:sp>
      <p:sp>
        <p:nvSpPr>
          <p:cNvPr id="9" name="Rectangle 8"/>
          <p:cNvSpPr/>
          <p:nvPr/>
        </p:nvSpPr>
        <p:spPr>
          <a:xfrm>
            <a:off x="0" y="0"/>
            <a:ext cx="6324600" cy="6858000"/>
          </a:xfrm>
          <a:prstGeom prst="rect">
            <a:avLst/>
          </a:prstGeom>
          <a:gradFill>
            <a:gsLst>
              <a:gs pos="0">
                <a:srgbClr val="7030A0">
                  <a:alpha val="49000"/>
                </a:srgbClr>
              </a:gs>
              <a:gs pos="50000">
                <a:schemeClr val="accent2">
                  <a:lumMod val="60000"/>
                  <a:lumOff val="40000"/>
                </a:schemeClr>
              </a:gs>
              <a:gs pos="100000">
                <a:srgbClr val="92D050">
                  <a:alpha val="35000"/>
                </a:srgb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324600" y="0"/>
            <a:ext cx="6477000" cy="6858000"/>
          </a:xfrm>
          <a:prstGeom prst="rect">
            <a:avLst/>
          </a:prstGeom>
          <a:gradFill>
            <a:gsLst>
              <a:gs pos="0">
                <a:srgbClr val="7030A0">
                  <a:alpha val="49000"/>
                </a:srgbClr>
              </a:gs>
              <a:gs pos="50000">
                <a:schemeClr val="accent2">
                  <a:lumMod val="60000"/>
                  <a:lumOff val="40000"/>
                </a:schemeClr>
              </a:gs>
              <a:gs pos="100000">
                <a:srgbClr val="92D050">
                  <a:alpha val="35000"/>
                </a:srgb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3000" fill="hold"/>
                                        <p:tgtEl>
                                          <p:spTgt spid="8"/>
                                        </p:tgtEl>
                                        <p:attrNameLst>
                                          <p:attrName>ppt_w</p:attrName>
                                        </p:attrNameLst>
                                      </p:cBhvr>
                                      <p:tavLst>
                                        <p:tav tm="0">
                                          <p:val>
                                            <p:fltVal val="0"/>
                                          </p:val>
                                        </p:tav>
                                        <p:tav tm="100000">
                                          <p:val>
                                            <p:strVal val="#ppt_w"/>
                                          </p:val>
                                        </p:tav>
                                      </p:tavLst>
                                    </p:anim>
                                    <p:anim calcmode="lin" valueType="num">
                                      <p:cBhvr>
                                        <p:cTn id="8" dur="3000" fill="hold"/>
                                        <p:tgtEl>
                                          <p:spTgt spid="8"/>
                                        </p:tgtEl>
                                        <p:attrNameLst>
                                          <p:attrName>ppt_h</p:attrName>
                                        </p:attrNameLst>
                                      </p:cBhvr>
                                      <p:tavLst>
                                        <p:tav tm="0">
                                          <p:val>
                                            <p:fltVal val="0"/>
                                          </p:val>
                                        </p:tav>
                                        <p:tav tm="100000">
                                          <p:val>
                                            <p:strVal val="#ppt_h"/>
                                          </p:val>
                                        </p:tav>
                                      </p:tavLst>
                                    </p:anim>
                                    <p:animEffect transition="in" filter="fade">
                                      <p:cBhvr>
                                        <p:cTn id="9" dur="3000"/>
                                        <p:tgtEl>
                                          <p:spTgt spid="8"/>
                                        </p:tgtEl>
                                      </p:cBhvr>
                                    </p:animEffect>
                                  </p:childTnLst>
                                </p:cTn>
                              </p:par>
                              <p:par>
                                <p:cTn id="10" presetID="53"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3000" fill="hold"/>
                                        <p:tgtEl>
                                          <p:spTgt spid="7"/>
                                        </p:tgtEl>
                                        <p:attrNameLst>
                                          <p:attrName>ppt_w</p:attrName>
                                        </p:attrNameLst>
                                      </p:cBhvr>
                                      <p:tavLst>
                                        <p:tav tm="0">
                                          <p:val>
                                            <p:fltVal val="0"/>
                                          </p:val>
                                        </p:tav>
                                        <p:tav tm="100000">
                                          <p:val>
                                            <p:strVal val="#ppt_w"/>
                                          </p:val>
                                        </p:tav>
                                      </p:tavLst>
                                    </p:anim>
                                    <p:anim calcmode="lin" valueType="num">
                                      <p:cBhvr>
                                        <p:cTn id="13" dur="3000" fill="hold"/>
                                        <p:tgtEl>
                                          <p:spTgt spid="7"/>
                                        </p:tgtEl>
                                        <p:attrNameLst>
                                          <p:attrName>ppt_h</p:attrName>
                                        </p:attrNameLst>
                                      </p:cBhvr>
                                      <p:tavLst>
                                        <p:tav tm="0">
                                          <p:val>
                                            <p:fltVal val="0"/>
                                          </p:val>
                                        </p:tav>
                                        <p:tav tm="100000">
                                          <p:val>
                                            <p:strVal val="#ppt_h"/>
                                          </p:val>
                                        </p:tav>
                                      </p:tavLst>
                                    </p:anim>
                                    <p:animEffect transition="in" filter="fade">
                                      <p:cBhvr>
                                        <p:cTn id="14" dur="3000"/>
                                        <p:tgtEl>
                                          <p:spTgt spid="7"/>
                                        </p:tgtEl>
                                      </p:cBhvr>
                                    </p:animEffect>
                                  </p:childTnLst>
                                </p:cTn>
                              </p:par>
                              <p:par>
                                <p:cTn id="15" presetID="63" presetClass="path" presetSubtype="0" accel="50000" decel="50000" fill="hold" grpId="0" nodeType="withEffect">
                                  <p:stCondLst>
                                    <p:cond delay="0"/>
                                  </p:stCondLst>
                                  <p:childTnLst>
                                    <p:animMotion origin="layout" path="M 0.12798 0.0111 L 0.37798 0.0111 " pathEditMode="relative" rAng="0" ptsTypes="AA">
                                      <p:cBhvr>
                                        <p:cTn id="16" dur="2000" fill="hold"/>
                                        <p:tgtEl>
                                          <p:spTgt spid="10"/>
                                        </p:tgtEl>
                                        <p:attrNameLst>
                                          <p:attrName>ppt_x</p:attrName>
                                          <p:attrName>ppt_y</p:attrName>
                                        </p:attrNameLst>
                                      </p:cBhvr>
                                      <p:rCtr x="125" y="0"/>
                                    </p:animMotion>
                                  </p:childTnLst>
                                </p:cTn>
                              </p:par>
                              <p:par>
                                <p:cTn id="17" presetID="63" presetClass="path" presetSubtype="0" accel="50000" decel="50000" fill="hold" grpId="0" nodeType="withEffect">
                                  <p:stCondLst>
                                    <p:cond delay="0"/>
                                  </p:stCondLst>
                                  <p:childTnLst>
                                    <p:animMotion origin="layout" path="M -0.11309 -1.96532E-6 L -0.34226 -1.96532E-6 " pathEditMode="relative" rAng="0" ptsTypes="AA">
                                      <p:cBhvr>
                                        <p:cTn id="18" dur="3000" fill="hold"/>
                                        <p:tgtEl>
                                          <p:spTgt spid="9"/>
                                        </p:tgtEl>
                                        <p:attrNameLst>
                                          <p:attrName>ppt_x</p:attrName>
                                          <p:attrName>ppt_y</p:attrName>
                                        </p:attrNameLst>
                                      </p:cBhvr>
                                      <p:rCtr x="-11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 Single Corner Rectangle 5"/>
          <p:cNvSpPr/>
          <p:nvPr/>
        </p:nvSpPr>
        <p:spPr>
          <a:xfrm>
            <a:off x="609600" y="1143000"/>
            <a:ext cx="4648200" cy="4419600"/>
          </a:xfrm>
          <a:prstGeom prst="round1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err="1"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Mst.Hosneara</a:t>
            </a: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 </a:t>
            </a:r>
            <a:r>
              <a:rPr lang="en-US" sz="3200" b="1" dirty="0" err="1"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Parvin</a:t>
            </a:r>
            <a:endPar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endParaRPr>
          </a:p>
          <a:p>
            <a:pPr algn="ct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Head Teacher</a:t>
            </a:r>
          </a:p>
          <a:p>
            <a:pPr algn="ctr"/>
            <a:r>
              <a:rPr lang="en-US" sz="3200" b="1" dirty="0" err="1"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Sholotaka</a:t>
            </a: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 </a:t>
            </a:r>
            <a:r>
              <a:rPr lang="en-US" sz="3200" b="1" dirty="0" err="1"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Govt.Primary</a:t>
            </a: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 School.</a:t>
            </a:r>
          </a:p>
          <a:p>
            <a:pPr algn="ctr"/>
            <a:r>
              <a:rPr lang="en-US" sz="3200" b="1" dirty="0" err="1"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Gangni</a:t>
            </a: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 </a:t>
            </a:r>
            <a:r>
              <a:rPr lang="en-US" sz="3200" b="1" dirty="0" err="1"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Meherpur</a:t>
            </a: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a:t>
            </a:r>
          </a:p>
          <a:p>
            <a:pPr algn="ctr"/>
            <a:endParaRPr lang="en-US" sz="3200" b="1" dirty="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7" name="Round Single Corner Rectangle 6"/>
          <p:cNvSpPr/>
          <p:nvPr/>
        </p:nvSpPr>
        <p:spPr>
          <a:xfrm>
            <a:off x="5867400" y="1143000"/>
            <a:ext cx="6629400" cy="4419600"/>
          </a:xfrm>
          <a:prstGeom prst="round1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endParaRPr>
          </a:p>
          <a:p>
            <a:pPr algn="ct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Class: Five</a:t>
            </a:r>
          </a:p>
          <a:p>
            <a:pPr algn="ct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Sub: English</a:t>
            </a:r>
          </a:p>
          <a:p>
            <a:pPr algn="ctr"/>
            <a:r>
              <a:rPr lang="en-US" sz="3200" b="1" dirty="0" err="1"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Caption:The</a:t>
            </a: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 Liberation War Museum</a:t>
            </a:r>
          </a:p>
          <a:p>
            <a:pPr algn="ct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Part of Lesson: A. (On 14……independence)</a:t>
            </a:r>
          </a:p>
          <a:p>
            <a:pPr algn="ct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Unit: 19</a:t>
            </a:r>
          </a:p>
          <a:p>
            <a:pPr algn="ct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Time: 55 Min</a:t>
            </a:r>
          </a:p>
          <a:p>
            <a:pPr algn="ct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Date:</a:t>
            </a:r>
          </a:p>
          <a:p>
            <a:pPr algn="ctr"/>
            <a:endParaRPr lang="en-US" sz="3200" b="1" dirty="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8" name="TextBox 7"/>
          <p:cNvSpPr txBox="1"/>
          <p:nvPr/>
        </p:nvSpPr>
        <p:spPr>
          <a:xfrm>
            <a:off x="4876800" y="228600"/>
            <a:ext cx="2362200" cy="838200"/>
          </a:xfrm>
          <a:prstGeom prst="rect">
            <a:avLst/>
          </a:prstGeom>
          <a:noFill/>
        </p:spPr>
        <p:txBody>
          <a:bodyPr wrap="square" rtlCol="0">
            <a:prstTxWarp prst="textWave2">
              <a:avLst>
                <a:gd name="adj1" fmla="val 0"/>
                <a:gd name="adj2" fmla="val -8889"/>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Identity</a:t>
            </a:r>
            <a:endPar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
        <p:nvSpPr>
          <p:cNvPr id="9" name="Diagonal Stripe 8"/>
          <p:cNvSpPr/>
          <p:nvPr/>
        </p:nvSpPr>
        <p:spPr>
          <a:xfrm rot="20877250">
            <a:off x="5257800" y="1752600"/>
            <a:ext cx="609600" cy="2819400"/>
          </a:xfrm>
          <a:prstGeom prst="diagStripe">
            <a:avLst>
              <a:gd name="adj" fmla="val 78304"/>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09600"/>
            <a:ext cx="11049000" cy="563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pPr algn="ctr"/>
            <a:r>
              <a:rPr lang="en-US" sz="36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Learning Outcomes: Students will be able to</a:t>
            </a:r>
          </a:p>
          <a:p>
            <a:pPr algn="ctr"/>
            <a:r>
              <a:rPr lang="en-US" sz="40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Listening:</a:t>
            </a: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4.2.1 understand and enjoy simple  stories.</a:t>
            </a:r>
          </a:p>
          <a:p>
            <a:pPr algn="ctr"/>
            <a:endPar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endParaRPr>
          </a:p>
          <a:p>
            <a:pPr algn="ct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    </a:t>
            </a:r>
            <a:r>
              <a:rPr lang="en-US" sz="36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Speaking: </a:t>
            </a: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1.1.1 say words, phrases and sentences with proper sounds and stress.</a:t>
            </a:r>
          </a:p>
          <a:p>
            <a:pPr algn="ct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                        6.2.1 talk about people, objects, events etc.</a:t>
            </a:r>
          </a:p>
          <a:p>
            <a:pPr algn="ctr"/>
            <a:endPar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endParaRPr>
          </a:p>
          <a:p>
            <a:pPr algn="ct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 </a:t>
            </a:r>
            <a:r>
              <a:rPr lang="en-US" sz="36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Reading:</a:t>
            </a:r>
            <a:r>
              <a:rPr lang="en-US" sz="3200" b="1" dirty="0" smtClean="0">
                <a:ln w="11430"/>
                <a:solidFill>
                  <a:schemeClr val="accent2">
                    <a:lumMod val="75000"/>
                  </a:schemeClr>
                </a:solidFill>
                <a:effectLst>
                  <a:outerShdw blurRad="50800" dist="39000" dir="5460000" algn="tl">
                    <a:srgbClr val="000000">
                      <a:alpha val="38000"/>
                    </a:srgbClr>
                  </a:outerShdw>
                </a:effectLst>
                <a:latin typeface="Times New Roman" pitchFamily="18" charset="0"/>
                <a:cs typeface="Times New Roman" pitchFamily="18" charset="0"/>
              </a:rPr>
              <a:t>1.5.1 read words, phrases and sentences in the text with proper pronunciation, stress and intonation</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t>
            </a:r>
          </a:p>
          <a:p>
            <a:pPr algn="ctr"/>
            <a:endPar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a:p>
            <a:pPr algn="ct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86200" y="381000"/>
            <a:ext cx="5029200" cy="1752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chemeClr val="tx1"/>
                </a:solidFill>
                <a:latin typeface="Times New Roman" pitchFamily="18" charset="0"/>
                <a:cs typeface="Times New Roman" pitchFamily="18" charset="0"/>
              </a:rPr>
              <a:t>Previous Lesson discuss</a:t>
            </a:r>
            <a:endParaRPr lang="en-US" sz="5400" dirty="0">
              <a:solidFill>
                <a:schemeClr val="tx1"/>
              </a:solidFill>
              <a:latin typeface="Times New Roman" pitchFamily="18" charset="0"/>
              <a:cs typeface="Times New Roman" pitchFamily="18" charset="0"/>
            </a:endParaRPr>
          </a:p>
        </p:txBody>
      </p:sp>
      <p:sp>
        <p:nvSpPr>
          <p:cNvPr id="3" name="Bevel 2"/>
          <p:cNvSpPr/>
          <p:nvPr/>
        </p:nvSpPr>
        <p:spPr>
          <a:xfrm>
            <a:off x="1600200" y="3276600"/>
            <a:ext cx="10058400" cy="2057400"/>
          </a:xfrm>
          <a:prstGeom prst="bevel">
            <a:avLst>
              <a:gd name="adj" fmla="val 4419"/>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Wingdings" pitchFamily="2" charset="2"/>
              <a:buChar char="v"/>
            </a:pPr>
            <a:r>
              <a:rPr lang="en-US" sz="4400" dirty="0" smtClean="0">
                <a:solidFill>
                  <a:schemeClr val="tx1"/>
                </a:solidFill>
                <a:latin typeface="Times New Roman" pitchFamily="18" charset="0"/>
                <a:cs typeface="Times New Roman" pitchFamily="18" charset="0"/>
              </a:rPr>
              <a:t>What does liberation war?</a:t>
            </a:r>
          </a:p>
          <a:p>
            <a:pPr algn="ctr">
              <a:buFont typeface="Wingdings" pitchFamily="2" charset="2"/>
              <a:buChar char="v"/>
            </a:pPr>
            <a:r>
              <a:rPr lang="en-US" sz="4400" dirty="0" smtClean="0">
                <a:solidFill>
                  <a:schemeClr val="tx1"/>
                </a:solidFill>
                <a:latin typeface="Times New Roman" pitchFamily="18" charset="0"/>
                <a:cs typeface="Times New Roman" pitchFamily="18" charset="0"/>
              </a:rPr>
              <a:t>Can you tell what is the </a:t>
            </a:r>
            <a:r>
              <a:rPr lang="en-US" sz="4400" dirty="0" err="1" smtClean="0">
                <a:solidFill>
                  <a:schemeClr val="tx1"/>
                </a:solidFill>
                <a:latin typeface="Times New Roman" pitchFamily="18" charset="0"/>
                <a:cs typeface="Times New Roman" pitchFamily="18" charset="0"/>
              </a:rPr>
              <a:t>Bangla</a:t>
            </a:r>
            <a:r>
              <a:rPr lang="en-US" sz="4400" dirty="0" smtClean="0">
                <a:solidFill>
                  <a:schemeClr val="tx1"/>
                </a:solidFill>
                <a:latin typeface="Times New Roman" pitchFamily="18" charset="0"/>
                <a:cs typeface="Times New Roman" pitchFamily="18" charset="0"/>
              </a:rPr>
              <a:t> meaning of </a:t>
            </a:r>
            <a:r>
              <a:rPr lang="en-US" sz="4400" dirty="0" smtClean="0">
                <a:solidFill>
                  <a:srgbClr val="C00000"/>
                </a:solidFill>
                <a:latin typeface="Times New Roman" pitchFamily="18" charset="0"/>
                <a:cs typeface="Times New Roman" pitchFamily="18" charset="0"/>
              </a:rPr>
              <a:t>Liberation War Museum</a:t>
            </a:r>
            <a:r>
              <a:rPr lang="en-US" sz="4400" dirty="0" smtClean="0">
                <a:solidFill>
                  <a:schemeClr val="tx1"/>
                </a:solidFill>
                <a:latin typeface="Times New Roman" pitchFamily="18" charset="0"/>
                <a:cs typeface="Times New Roman" pitchFamily="18" charset="0"/>
              </a:rPr>
              <a:t>?</a:t>
            </a:r>
            <a:endParaRPr lang="en-US" sz="44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76600" y="228600"/>
            <a:ext cx="5181600"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latin typeface="Times New Roman" pitchFamily="18" charset="0"/>
                <a:cs typeface="Times New Roman" pitchFamily="18" charset="0"/>
              </a:rPr>
              <a:t>Let’s see the picture. </a:t>
            </a:r>
            <a:endParaRPr lang="en-US" sz="4400" b="1" dirty="0">
              <a:solidFill>
                <a:schemeClr val="tx1"/>
              </a:solidFill>
              <a:latin typeface="Times New Roman" pitchFamily="18" charset="0"/>
              <a:cs typeface="Times New Roman" pitchFamily="18" charset="0"/>
            </a:endParaRPr>
          </a:p>
        </p:txBody>
      </p:sp>
      <p:sp>
        <p:nvSpPr>
          <p:cNvPr id="5" name="Round Same Side Corner Rectangle 4"/>
          <p:cNvSpPr/>
          <p:nvPr/>
        </p:nvSpPr>
        <p:spPr>
          <a:xfrm>
            <a:off x="1752600" y="5334000"/>
            <a:ext cx="7924800" cy="1295400"/>
          </a:xfrm>
          <a:prstGeom prst="round2SameRect">
            <a:avLst>
              <a:gd name="adj1" fmla="val 50000"/>
              <a:gd name="adj2"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chemeClr val="tx1"/>
                </a:solidFill>
                <a:latin typeface="Times New Roman" pitchFamily="18" charset="0"/>
                <a:cs typeface="Times New Roman" pitchFamily="18" charset="0"/>
              </a:rPr>
              <a:t>Today’s Lesson</a:t>
            </a:r>
          </a:p>
          <a:p>
            <a:pPr algn="ctr"/>
            <a:r>
              <a:rPr lang="en-US" sz="4400" b="1" dirty="0" smtClean="0">
                <a:solidFill>
                  <a:schemeClr val="tx1"/>
                </a:solidFill>
                <a:latin typeface="Times New Roman" pitchFamily="18" charset="0"/>
                <a:cs typeface="Times New Roman" pitchFamily="18" charset="0"/>
              </a:rPr>
              <a:t>The Liberation War Museum</a:t>
            </a:r>
            <a:endParaRPr lang="en-US" sz="4400" b="1" dirty="0">
              <a:solidFill>
                <a:schemeClr val="tx1"/>
              </a:solidFill>
              <a:latin typeface="Times New Roman" pitchFamily="18" charset="0"/>
              <a:cs typeface="Times New Roman" pitchFamily="18" charset="0"/>
            </a:endParaRPr>
          </a:p>
        </p:txBody>
      </p:sp>
      <p:pic>
        <p:nvPicPr>
          <p:cNvPr id="17412" name="Picture 4" descr="C:\Users\Hi\Desktop\re-visiting_the_liberation_war_museum.jpg"/>
          <p:cNvPicPr>
            <a:picLocks noChangeAspect="1" noChangeArrowheads="1"/>
          </p:cNvPicPr>
          <p:nvPr/>
        </p:nvPicPr>
        <p:blipFill>
          <a:blip r:embed="rId2"/>
          <a:srcRect/>
          <a:stretch>
            <a:fillRect/>
          </a:stretch>
        </p:blipFill>
        <p:spPr bwMode="auto">
          <a:xfrm>
            <a:off x="1752600" y="838200"/>
            <a:ext cx="8549368" cy="46482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7412"/>
                                        </p:tgtEl>
                                        <p:attrNameLst>
                                          <p:attrName>style.visibility</p:attrName>
                                        </p:attrNameLst>
                                      </p:cBhvr>
                                      <p:to>
                                        <p:strVal val="visible"/>
                                      </p:to>
                                    </p:set>
                                    <p:animEffect transition="in" filter="wipe(up)">
                                      <p:cBhvr>
                                        <p:cTn id="12" dur="2000"/>
                                        <p:tgtEl>
                                          <p:spTgt spid="174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85800"/>
            <a:ext cx="6858000" cy="8382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latin typeface="Times New Roman" pitchFamily="18" charset="0"/>
                <a:cs typeface="Times New Roman" pitchFamily="18" charset="0"/>
              </a:rPr>
              <a:t>Do you know? What is Magazine?</a:t>
            </a:r>
            <a:endParaRPr lang="en-US" sz="3600" b="1" dirty="0">
              <a:solidFill>
                <a:schemeClr val="tx1"/>
              </a:solidFill>
              <a:latin typeface="Times New Roman" pitchFamily="18" charset="0"/>
              <a:cs typeface="Times New Roman" pitchFamily="18" charset="0"/>
            </a:endParaRPr>
          </a:p>
        </p:txBody>
      </p:sp>
      <p:sp>
        <p:nvSpPr>
          <p:cNvPr id="3" name="Rectangle 2"/>
          <p:cNvSpPr/>
          <p:nvPr/>
        </p:nvSpPr>
        <p:spPr>
          <a:xfrm>
            <a:off x="914400" y="1981200"/>
            <a:ext cx="4038600" cy="838200"/>
          </a:xfrm>
          <a:prstGeom prst="rect">
            <a:avLst/>
          </a:prstGeom>
          <a:noFill/>
          <a:ln w="31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itchFamily="18" charset="0"/>
                <a:cs typeface="Times New Roman" pitchFamily="18" charset="0"/>
              </a:rPr>
              <a:t>Look at the picture.</a:t>
            </a:r>
            <a:endParaRPr lang="en-US" sz="3600" dirty="0">
              <a:solidFill>
                <a:schemeClr val="tx1"/>
              </a:solidFill>
              <a:latin typeface="Times New Roman" pitchFamily="18" charset="0"/>
              <a:cs typeface="Times New Roman" pitchFamily="18" charset="0"/>
            </a:endParaRPr>
          </a:p>
        </p:txBody>
      </p:sp>
      <p:sp>
        <p:nvSpPr>
          <p:cNvPr id="4" name="Rectangle 3"/>
          <p:cNvSpPr/>
          <p:nvPr/>
        </p:nvSpPr>
        <p:spPr>
          <a:xfrm>
            <a:off x="533400" y="4724400"/>
            <a:ext cx="11963400" cy="1905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smtClean="0">
              <a:solidFill>
                <a:schemeClr val="tx1"/>
              </a:solidFill>
              <a:latin typeface="Times New Roman" pitchFamily="18" charset="0"/>
              <a:cs typeface="Times New Roman" pitchFamily="18" charset="0"/>
            </a:endParaRPr>
          </a:p>
          <a:p>
            <a:pPr algn="ctr"/>
            <a:r>
              <a:rPr lang="en-US" sz="3600" dirty="0" smtClean="0">
                <a:solidFill>
                  <a:schemeClr val="tx1"/>
                </a:solidFill>
                <a:latin typeface="Times New Roman" pitchFamily="18" charset="0"/>
                <a:cs typeface="Times New Roman" pitchFamily="18" charset="0"/>
              </a:rPr>
              <a:t>Magazine is a large thin book with a paper cover that is published every week or monthly containing article, photographs etc. on a particular topic. </a:t>
            </a:r>
          </a:p>
          <a:p>
            <a:pPr algn="ctr"/>
            <a:endParaRPr lang="en-US" sz="3600" dirty="0">
              <a:solidFill>
                <a:schemeClr val="tx1"/>
              </a:solidFill>
              <a:latin typeface="Times New Roman" pitchFamily="18" charset="0"/>
              <a:cs typeface="Times New Roman" pitchFamily="18" charset="0"/>
            </a:endParaRPr>
          </a:p>
        </p:txBody>
      </p:sp>
      <p:pic>
        <p:nvPicPr>
          <p:cNvPr id="5" name="Picture 4" descr="image-88525-1568531106.jpg"/>
          <p:cNvPicPr>
            <a:picLocks noChangeAspect="1"/>
          </p:cNvPicPr>
          <p:nvPr/>
        </p:nvPicPr>
        <p:blipFill>
          <a:blip r:embed="rId2"/>
          <a:srcRect l="26800" r="22000" b="2000"/>
          <a:stretch>
            <a:fillRect/>
          </a:stretch>
        </p:blipFill>
        <p:spPr>
          <a:xfrm>
            <a:off x="7620000" y="609600"/>
            <a:ext cx="3886200" cy="3962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1447800" y="3200400"/>
            <a:ext cx="3886200" cy="6858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rgbClr val="C00000"/>
                </a:solidFill>
                <a:latin typeface="Times New Roman" pitchFamily="18" charset="0"/>
                <a:cs typeface="Times New Roman" pitchFamily="18" charset="0"/>
              </a:rPr>
              <a:t>This is a Magazine</a:t>
            </a:r>
            <a:endParaRPr lang="en-US" sz="3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ppt_x</p:attrName>
                                        </p:attrNameLst>
                                      </p:cBhvr>
                                      <p:tavLst>
                                        <p:tav tm="0">
                                          <p:val>
                                            <p:strVal val="#ppt_x-.2"/>
                                          </p:val>
                                        </p:tav>
                                        <p:tav tm="100000">
                                          <p:val>
                                            <p:strVal val="#ppt_x"/>
                                          </p:val>
                                        </p:tav>
                                      </p:tavLst>
                                    </p:anim>
                                    <p:anim calcmode="lin" valueType="num">
                                      <p:cBhvr>
                                        <p:cTn id="23"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4" dur="1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ppt_w</p:attrName>
                                        </p:attrNameLst>
                                      </p:cBhvr>
                                      <p:tavLst>
                                        <p:tav tm="0">
                                          <p:val>
                                            <p:strVal val="#ppt_w*0.70"/>
                                          </p:val>
                                        </p:tav>
                                        <p:tav tm="100000">
                                          <p:val>
                                            <p:strVal val="#ppt_w"/>
                                          </p:val>
                                        </p:tav>
                                      </p:tavLst>
                                    </p:anim>
                                    <p:anim calcmode="lin" valueType="num">
                                      <p:cBhvr>
                                        <p:cTn id="30" dur="1000" fill="hold"/>
                                        <p:tgtEl>
                                          <p:spTgt spid="4"/>
                                        </p:tgtEl>
                                        <p:attrNameLst>
                                          <p:attrName>ppt_h</p:attrName>
                                        </p:attrNameLst>
                                      </p:cBhvr>
                                      <p:tavLst>
                                        <p:tav tm="0">
                                          <p:val>
                                            <p:strVal val="#ppt_h"/>
                                          </p:val>
                                        </p:tav>
                                        <p:tav tm="100000">
                                          <p:val>
                                            <p:strVal val="#ppt_h"/>
                                          </p:val>
                                        </p:tav>
                                      </p:tavLst>
                                    </p:anim>
                                    <p:animEffect transition="in" filter="fade">
                                      <p:cBhvr>
                                        <p:cTn id="3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1ZTnC3jOeL._SL500_SX355_BO1,204,203,200_.jpg"/>
          <p:cNvPicPr>
            <a:picLocks noChangeAspect="1"/>
          </p:cNvPicPr>
          <p:nvPr/>
        </p:nvPicPr>
        <p:blipFill>
          <a:blip r:embed="rId2"/>
          <a:stretch>
            <a:fillRect/>
          </a:stretch>
        </p:blipFill>
        <p:spPr>
          <a:xfrm>
            <a:off x="5638800" y="762000"/>
            <a:ext cx="4801615" cy="4267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3124200" y="0"/>
            <a:ext cx="6324600" cy="646331"/>
          </a:xfrm>
          <a:prstGeom prst="rect">
            <a:avLst/>
          </a:prstGeom>
          <a:noFill/>
        </p:spPr>
        <p:txBody>
          <a:bodyPr wrap="square" rtlCol="0">
            <a:spAutoFit/>
          </a:bodyPr>
          <a:lstStyle/>
          <a:p>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Let’s see the following pictures.</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457200" y="5257800"/>
            <a:ext cx="118872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Times New Roman" pitchFamily="18" charset="0"/>
                <a:cs typeface="Times New Roman" pitchFamily="18" charset="0"/>
              </a:rPr>
              <a:t>The Sunshine is a wall magazine. A wall magazine is a hand writing magazine posted on a </a:t>
            </a:r>
            <a:r>
              <a:rPr lang="en-US" sz="3200" b="1" dirty="0" err="1" smtClean="0">
                <a:solidFill>
                  <a:schemeClr val="tx1"/>
                </a:solidFill>
                <a:latin typeface="Times New Roman" pitchFamily="18" charset="0"/>
                <a:cs typeface="Times New Roman" pitchFamily="18" charset="0"/>
              </a:rPr>
              <a:t>wall.People</a:t>
            </a:r>
            <a:r>
              <a:rPr lang="en-US" sz="3200" b="1" dirty="0" smtClean="0">
                <a:solidFill>
                  <a:schemeClr val="tx1"/>
                </a:solidFill>
                <a:latin typeface="Times New Roman" pitchFamily="18" charset="0"/>
                <a:cs typeface="Times New Roman" pitchFamily="18" charset="0"/>
              </a:rPr>
              <a:t> can read standing before wall.</a:t>
            </a:r>
            <a:endParaRPr lang="en-US" sz="3200" dirty="0">
              <a:solidFill>
                <a:schemeClr val="tx1"/>
              </a:solidFill>
              <a:latin typeface="Times New Roman" pitchFamily="18" charset="0"/>
              <a:cs typeface="Times New Roman" pitchFamily="18" charset="0"/>
            </a:endParaRPr>
          </a:p>
        </p:txBody>
      </p:sp>
      <p:pic>
        <p:nvPicPr>
          <p:cNvPr id="9" name="Picture 8" descr="OmXdtxFF (1).jpeg"/>
          <p:cNvPicPr>
            <a:picLocks noChangeAspect="1"/>
          </p:cNvPicPr>
          <p:nvPr/>
        </p:nvPicPr>
        <p:blipFill>
          <a:blip r:embed="rId3"/>
          <a:stretch>
            <a:fillRect/>
          </a:stretch>
        </p:blipFill>
        <p:spPr>
          <a:xfrm>
            <a:off x="457200" y="762000"/>
            <a:ext cx="4876800" cy="4343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Flowchart: Alternate Process 6"/>
          <p:cNvSpPr/>
          <p:nvPr/>
        </p:nvSpPr>
        <p:spPr>
          <a:xfrm>
            <a:off x="10515600" y="914400"/>
            <a:ext cx="2057400" cy="1371600"/>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C00000"/>
                </a:solidFill>
                <a:latin typeface="Times New Roman" pitchFamily="18" charset="0"/>
                <a:cs typeface="Times New Roman" pitchFamily="18" charset="0"/>
              </a:rPr>
              <a:t>Sunshine Magazine</a:t>
            </a:r>
            <a:endParaRPr lang="en-US" sz="32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ppt_x</p:attrName>
                                        </p:attrNameLst>
                                      </p:cBhvr>
                                      <p:tavLst>
                                        <p:tav tm="0">
                                          <p:val>
                                            <p:strVal val="#ppt_x-.2"/>
                                          </p:val>
                                        </p:tav>
                                        <p:tav tm="100000">
                                          <p:val>
                                            <p:strVal val="#ppt_x"/>
                                          </p:val>
                                        </p:tav>
                                      </p:tavLst>
                                    </p:anim>
                                    <p:anim calcmode="lin" valueType="num">
                                      <p:cBhvr>
                                        <p:cTn id="1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strVal val="#ppt_w*0.70"/>
                                          </p:val>
                                        </p:tav>
                                        <p:tav tm="100000">
                                          <p:val>
                                            <p:strVal val="#ppt_w"/>
                                          </p:val>
                                        </p:tav>
                                      </p:tavLst>
                                    </p:anim>
                                    <p:anim calcmode="lin" valueType="num">
                                      <p:cBhvr>
                                        <p:cTn id="23" dur="1000" fill="hold"/>
                                        <p:tgtEl>
                                          <p:spTgt spid="7"/>
                                        </p:tgtEl>
                                        <p:attrNameLst>
                                          <p:attrName>ppt_h</p:attrName>
                                        </p:attrNameLst>
                                      </p:cBhvr>
                                      <p:tavLst>
                                        <p:tav tm="0">
                                          <p:val>
                                            <p:strVal val="#ppt_h"/>
                                          </p:val>
                                        </p:tav>
                                        <p:tav tm="100000">
                                          <p:val>
                                            <p:strVal val="#ppt_h"/>
                                          </p:val>
                                        </p:tav>
                                      </p:tavLst>
                                    </p:anim>
                                    <p:animEffect transition="in" filter="fade">
                                      <p:cBhvr>
                                        <p:cTn id="24" dur="1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1000" fill="hold"/>
                                        <p:tgtEl>
                                          <p:spTgt spid="6"/>
                                        </p:tgtEl>
                                        <p:attrNameLst>
                                          <p:attrName>ppt_x</p:attrName>
                                        </p:attrNameLst>
                                      </p:cBhvr>
                                      <p:tavLst>
                                        <p:tav tm="0">
                                          <p:val>
                                            <p:strVal val="#ppt_x-.2"/>
                                          </p:val>
                                        </p:tav>
                                        <p:tav tm="100000">
                                          <p:val>
                                            <p:strVal val="#ppt_x"/>
                                          </p:val>
                                        </p:tav>
                                      </p:tavLst>
                                    </p:anim>
                                    <p:anim calcmode="lin" valueType="num">
                                      <p:cBhvr>
                                        <p:cTn id="30"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lass IV trip to Liberation War Museum (Senior Campus, Uttara).jpg"/>
          <p:cNvPicPr>
            <a:picLocks noChangeAspect="1"/>
          </p:cNvPicPr>
          <p:nvPr/>
        </p:nvPicPr>
        <p:blipFill>
          <a:blip r:embed="rId2"/>
          <a:stretch>
            <a:fillRect/>
          </a:stretch>
        </p:blipFill>
        <p:spPr>
          <a:xfrm>
            <a:off x="6858000" y="990600"/>
            <a:ext cx="5029200" cy="4114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dt6burg7it301.png"/>
          <p:cNvPicPr>
            <a:picLocks noChangeAspect="1"/>
          </p:cNvPicPr>
          <p:nvPr/>
        </p:nvPicPr>
        <p:blipFill>
          <a:blip r:embed="rId3"/>
          <a:stretch>
            <a:fillRect/>
          </a:stretch>
        </p:blipFill>
        <p:spPr>
          <a:xfrm>
            <a:off x="10287000" y="838200"/>
            <a:ext cx="1879600" cy="1127760"/>
          </a:xfrm>
          <a:prstGeom prst="rect">
            <a:avLst/>
          </a:prstGeom>
        </p:spPr>
      </p:pic>
      <p:sp>
        <p:nvSpPr>
          <p:cNvPr id="12" name="TextBox 11"/>
          <p:cNvSpPr txBox="1"/>
          <p:nvPr/>
        </p:nvSpPr>
        <p:spPr>
          <a:xfrm>
            <a:off x="3200400" y="228600"/>
            <a:ext cx="6477000" cy="707886"/>
          </a:xfrm>
          <a:prstGeom prst="rect">
            <a:avLst/>
          </a:prstGeom>
          <a:noFill/>
        </p:spPr>
        <p:txBody>
          <a:bodyPr wrap="square" rtlCol="0">
            <a:spAutoFit/>
            <a:scene3d>
              <a:camera prst="perspectiveFront"/>
              <a:lightRig rig="soft" dir="tl">
                <a:rot lat="0" lon="0" rev="0"/>
              </a:lightRig>
            </a:scene3d>
            <a:sp3d contourW="25400" prstMaterial="matte">
              <a:bevelT w="25400" h="55880" prst="artDeco"/>
              <a:contourClr>
                <a:schemeClr val="accent2">
                  <a:tint val="20000"/>
                </a:schemeClr>
              </a:contourClr>
            </a:sp3d>
          </a:bodyPr>
          <a:lstStyle/>
          <a:p>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See the pictures </a:t>
            </a:r>
            <a:r>
              <a:rPr lang="en-US" sz="40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attendtively</a:t>
            </a:r>
            <a:r>
              <a:rPr lang="en-US" sz="4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endPar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
        <p:nvSpPr>
          <p:cNvPr id="13" name="Rectangle 12"/>
          <p:cNvSpPr/>
          <p:nvPr/>
        </p:nvSpPr>
        <p:spPr>
          <a:xfrm>
            <a:off x="914400" y="5257800"/>
            <a:ext cx="10820400" cy="1219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itchFamily="18" charset="0"/>
                <a:cs typeface="Times New Roman" pitchFamily="18" charset="0"/>
              </a:rPr>
              <a:t>On 14 December, our class went on a field trip to the liberation war museum at </a:t>
            </a:r>
            <a:r>
              <a:rPr lang="en-US" sz="3600" dirty="0" err="1" smtClean="0">
                <a:solidFill>
                  <a:schemeClr val="tx1"/>
                </a:solidFill>
                <a:latin typeface="Times New Roman" pitchFamily="18" charset="0"/>
                <a:cs typeface="Times New Roman" pitchFamily="18" charset="0"/>
              </a:rPr>
              <a:t>Agargaon</a:t>
            </a:r>
            <a:r>
              <a:rPr lang="en-US" sz="3600" dirty="0" smtClean="0">
                <a:solidFill>
                  <a:schemeClr val="tx1"/>
                </a:solidFill>
                <a:latin typeface="Times New Roman" pitchFamily="18" charset="0"/>
                <a:cs typeface="Times New Roman" pitchFamily="18" charset="0"/>
              </a:rPr>
              <a:t>, Dhaka.</a:t>
            </a:r>
            <a:endParaRPr lang="en-US" sz="3600" dirty="0">
              <a:solidFill>
                <a:schemeClr val="tx1"/>
              </a:solidFill>
              <a:latin typeface="Times New Roman" pitchFamily="18" charset="0"/>
              <a:cs typeface="Times New Roman" pitchFamily="18" charset="0"/>
            </a:endParaRPr>
          </a:p>
        </p:txBody>
      </p:sp>
      <p:pic>
        <p:nvPicPr>
          <p:cNvPr id="8" name="Picture 7" descr="taking.jpg"/>
          <p:cNvPicPr>
            <a:picLocks noChangeAspect="1"/>
          </p:cNvPicPr>
          <p:nvPr/>
        </p:nvPicPr>
        <p:blipFill>
          <a:blip r:embed="rId4"/>
          <a:stretch>
            <a:fillRect/>
          </a:stretch>
        </p:blipFill>
        <p:spPr>
          <a:xfrm>
            <a:off x="685800" y="1066800"/>
            <a:ext cx="5638800" cy="3962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descr="dt6burg7it301.png"/>
          <p:cNvPicPr>
            <a:picLocks noChangeAspect="1"/>
          </p:cNvPicPr>
          <p:nvPr/>
        </p:nvPicPr>
        <p:blipFill>
          <a:blip r:embed="rId3"/>
          <a:stretch>
            <a:fillRect/>
          </a:stretch>
        </p:blipFill>
        <p:spPr>
          <a:xfrm>
            <a:off x="533400" y="609600"/>
            <a:ext cx="1905000" cy="1143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2000"/>
                                        <p:tgtEl>
                                          <p:spTgt spid="8"/>
                                        </p:tgtEl>
                                      </p:cBhvr>
                                    </p:animEffect>
                                  </p:childTnLst>
                                </p:cTn>
                              </p:par>
                              <p:par>
                                <p:cTn id="11" presetID="22" presetClass="entr" presetSubtype="2"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right)">
                                      <p:cBhvr>
                                        <p:cTn id="13" dur="2000"/>
                                        <p:tgtEl>
                                          <p:spTgt spid="11"/>
                                        </p:tgtEl>
                                      </p:cBhvr>
                                    </p:animEffect>
                                  </p:childTnLst>
                                </p:cTn>
                              </p:par>
                              <p:par>
                                <p:cTn id="14" presetID="22" presetClass="entr" presetSubtype="2"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2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ppt_x</p:attrName>
                                        </p:attrNameLst>
                                      </p:cBhvr>
                                      <p:tavLst>
                                        <p:tav tm="0">
                                          <p:val>
                                            <p:strVal val="#ppt_x-.2"/>
                                          </p:val>
                                        </p:tav>
                                        <p:tav tm="100000">
                                          <p:val>
                                            <p:strVal val="#ppt_x"/>
                                          </p:val>
                                        </p:tav>
                                      </p:tavLst>
                                    </p:anim>
                                    <p:anim calcmode="lin" valueType="num">
                                      <p:cBhvr>
                                        <p:cTn id="22"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23" dur="10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BG.JPG"/>
          <p:cNvPicPr>
            <a:picLocks noChangeAspect="1"/>
          </p:cNvPicPr>
          <p:nvPr/>
        </p:nvPicPr>
        <p:blipFill>
          <a:blip r:embed="rId2"/>
          <a:stretch>
            <a:fillRect/>
          </a:stretch>
        </p:blipFill>
        <p:spPr>
          <a:xfrm>
            <a:off x="1828800" y="838200"/>
            <a:ext cx="4876800" cy="5029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Rectangle 2"/>
          <p:cNvSpPr/>
          <p:nvPr/>
        </p:nvSpPr>
        <p:spPr>
          <a:xfrm>
            <a:off x="7543800" y="1295400"/>
            <a:ext cx="4267200" cy="3276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Times New Roman" pitchFamily="18" charset="0"/>
                <a:cs typeface="Times New Roman" pitchFamily="18" charset="0"/>
              </a:rPr>
              <a:t>The </a:t>
            </a:r>
            <a:r>
              <a:rPr lang="en-US" sz="4000" dirty="0" err="1" smtClean="0">
                <a:solidFill>
                  <a:schemeClr val="tx1"/>
                </a:solidFill>
                <a:latin typeface="Times New Roman" pitchFamily="18" charset="0"/>
                <a:cs typeface="Times New Roman" pitchFamily="18" charset="0"/>
              </a:rPr>
              <a:t>the</a:t>
            </a:r>
            <a:r>
              <a:rPr lang="en-US" sz="4000" dirty="0" smtClean="0">
                <a:solidFill>
                  <a:schemeClr val="tx1"/>
                </a:solidFill>
                <a:latin typeface="Times New Roman" pitchFamily="18" charset="0"/>
                <a:cs typeface="Times New Roman" pitchFamily="18" charset="0"/>
              </a:rPr>
              <a:t> trip was planned as part of our </a:t>
            </a:r>
            <a:r>
              <a:rPr lang="en-US" sz="4000" b="1" dirty="0" smtClean="0">
                <a:solidFill>
                  <a:srgbClr val="C00000"/>
                </a:solidFill>
                <a:latin typeface="Times New Roman" pitchFamily="18" charset="0"/>
                <a:cs typeface="Times New Roman" pitchFamily="18" charset="0"/>
              </a:rPr>
              <a:t>Bangladesh and Global studies course.</a:t>
            </a:r>
            <a:endParaRPr lang="en-US" sz="4000" b="1" dirty="0">
              <a:solidFill>
                <a:srgbClr val="C00000"/>
              </a:solidFill>
              <a:latin typeface="Times New Roman" pitchFamily="18" charset="0"/>
              <a:cs typeface="Times New Roman" pitchFamily="18" charset="0"/>
            </a:endParaRPr>
          </a:p>
        </p:txBody>
      </p:sp>
      <p:sp>
        <p:nvSpPr>
          <p:cNvPr id="4" name="TextBox 3"/>
          <p:cNvSpPr txBox="1"/>
          <p:nvPr/>
        </p:nvSpPr>
        <p:spPr>
          <a:xfrm>
            <a:off x="2057400" y="228600"/>
            <a:ext cx="4267200" cy="646331"/>
          </a:xfrm>
          <a:prstGeom prst="rect">
            <a:avLst/>
          </a:prstGeom>
          <a:noFill/>
        </p:spPr>
        <p:txBody>
          <a:bodyPr wrap="square" rtlCol="0">
            <a:spAutoFit/>
          </a:bodyPr>
          <a:lstStyle/>
          <a:p>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What is the picture?</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5" name="TextBox 4"/>
          <p:cNvSpPr txBox="1"/>
          <p:nvPr/>
        </p:nvSpPr>
        <p:spPr>
          <a:xfrm>
            <a:off x="3200400" y="5867400"/>
            <a:ext cx="1600200" cy="646331"/>
          </a:xfrm>
          <a:prstGeom prst="rect">
            <a:avLst/>
          </a:prstGeom>
          <a:noFill/>
        </p:spPr>
        <p:txBody>
          <a:bodyPr wrap="square" rtlCol="0">
            <a:spAutoFit/>
          </a:bodyPr>
          <a:lstStyle/>
          <a:p>
            <a:r>
              <a:rPr lang="en-US" sz="3600" dirty="0" smtClean="0">
                <a:latin typeface="Times New Roman" pitchFamily="18" charset="0"/>
                <a:cs typeface="Times New Roman" pitchFamily="18" charset="0"/>
              </a:rPr>
              <a:t>A book</a:t>
            </a:r>
            <a:endParaRPr lang="en-US" sz="3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ppt_x</p:attrName>
                                        </p:attrNameLst>
                                      </p:cBhvr>
                                      <p:tavLst>
                                        <p:tav tm="0">
                                          <p:val>
                                            <p:strVal val="#ppt_x-.2"/>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ppt_x</p:attrName>
                                        </p:attrNameLst>
                                      </p:cBhvr>
                                      <p:tavLst>
                                        <p:tav tm="0">
                                          <p:val>
                                            <p:strVal val="#ppt_x-.2"/>
                                          </p:val>
                                        </p:tav>
                                        <p:tav tm="100000">
                                          <p:val>
                                            <p:strVal val="#ppt_x"/>
                                          </p:val>
                                        </p:tav>
                                      </p:tavLst>
                                    </p:anim>
                                    <p:anim calcmode="lin" valueType="num">
                                      <p:cBhvr>
                                        <p:cTn id="22"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1000" fill="hold"/>
                                        <p:tgtEl>
                                          <p:spTgt spid="3"/>
                                        </p:tgtEl>
                                        <p:attrNameLst>
                                          <p:attrName>ppt_w</p:attrName>
                                        </p:attrNameLst>
                                      </p:cBhvr>
                                      <p:tavLst>
                                        <p:tav tm="0">
                                          <p:val>
                                            <p:strVal val="#ppt_w*0.70"/>
                                          </p:val>
                                        </p:tav>
                                        <p:tav tm="100000">
                                          <p:val>
                                            <p:strVal val="#ppt_w"/>
                                          </p:val>
                                        </p:tav>
                                      </p:tavLst>
                                    </p:anim>
                                    <p:anim calcmode="lin" valueType="num">
                                      <p:cBhvr>
                                        <p:cTn id="29" dur="1000" fill="hold"/>
                                        <p:tgtEl>
                                          <p:spTgt spid="3"/>
                                        </p:tgtEl>
                                        <p:attrNameLst>
                                          <p:attrName>ppt_h</p:attrName>
                                        </p:attrNameLst>
                                      </p:cBhvr>
                                      <p:tavLst>
                                        <p:tav tm="0">
                                          <p:val>
                                            <p:strVal val="#ppt_h"/>
                                          </p:val>
                                        </p:tav>
                                        <p:tav tm="100000">
                                          <p:val>
                                            <p:strVal val="#ppt_h"/>
                                          </p:val>
                                        </p:tav>
                                      </p:tavLst>
                                    </p:anim>
                                    <p:animEffect transition="in" filter="fade">
                                      <p:cBhvr>
                                        <p:cTn id="3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wall-clock-set-at-10-o-clock-vector-15992088.jpg"/>
          <p:cNvPicPr>
            <a:picLocks noChangeAspect="1"/>
          </p:cNvPicPr>
          <p:nvPr/>
        </p:nvPicPr>
        <p:blipFill>
          <a:blip r:embed="rId2"/>
          <a:srcRect l="800" t="1708" r="800" b="7778"/>
          <a:stretch>
            <a:fillRect/>
          </a:stretch>
        </p:blipFill>
        <p:spPr>
          <a:xfrm>
            <a:off x="6629400" y="1143000"/>
            <a:ext cx="5257800" cy="4191000"/>
          </a:xfrm>
          <a:prstGeom prst="rect">
            <a:avLst/>
          </a:prstGeom>
          <a:ln>
            <a:noFill/>
          </a:ln>
          <a:effectLst>
            <a:softEdge rad="112500"/>
          </a:effectLst>
        </p:spPr>
      </p:pic>
      <p:sp>
        <p:nvSpPr>
          <p:cNvPr id="4" name="Rectangle 3"/>
          <p:cNvSpPr/>
          <p:nvPr/>
        </p:nvSpPr>
        <p:spPr>
          <a:xfrm>
            <a:off x="2590800" y="6019800"/>
            <a:ext cx="70104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C00000"/>
                </a:solidFill>
                <a:latin typeface="Times New Roman" pitchFamily="18" charset="0"/>
                <a:cs typeface="Times New Roman" pitchFamily="18" charset="0"/>
              </a:rPr>
              <a:t>Our bus reached the museum at 10 a.m.</a:t>
            </a:r>
            <a:endParaRPr lang="en-US" sz="3200" dirty="0">
              <a:solidFill>
                <a:srgbClr val="C00000"/>
              </a:solidFill>
              <a:latin typeface="Times New Roman" pitchFamily="18" charset="0"/>
              <a:cs typeface="Times New Roman" pitchFamily="18" charset="0"/>
            </a:endParaRPr>
          </a:p>
        </p:txBody>
      </p:sp>
      <p:sp>
        <p:nvSpPr>
          <p:cNvPr id="7" name="TextBox 6"/>
          <p:cNvSpPr txBox="1"/>
          <p:nvPr/>
        </p:nvSpPr>
        <p:spPr>
          <a:xfrm>
            <a:off x="2971800" y="228600"/>
            <a:ext cx="7162800" cy="707886"/>
          </a:xfrm>
          <a:prstGeom prst="rect">
            <a:avLst/>
          </a:prstGeom>
          <a:noFill/>
        </p:spPr>
        <p:txBody>
          <a:bodyPr wrap="square" rtlCol="0">
            <a:spAutoFit/>
            <a:scene3d>
              <a:camera prst="orthographicFront"/>
              <a:lightRig rig="threePt" dir="t"/>
            </a:scene3d>
            <a:sp3d extrusionH="57150">
              <a:bevelT w="38100" h="38100" prst="angle"/>
            </a:sp3d>
          </a:bodyPr>
          <a:lstStyle/>
          <a:p>
            <a:r>
              <a:rPr lang="en-US" sz="4000" dirty="0" smtClean="0">
                <a:ln w="19050">
                  <a:solidFill>
                    <a:schemeClr val="tx1"/>
                  </a:solidFill>
                </a:ln>
                <a:effectLst>
                  <a:outerShdw blurRad="50800" dist="38100" dir="18900000" algn="bl" rotWithShape="0">
                    <a:prstClr val="black">
                      <a:alpha val="40000"/>
                    </a:prstClr>
                  </a:outerShdw>
                </a:effectLst>
                <a:latin typeface="Times New Roman" pitchFamily="18" charset="0"/>
                <a:cs typeface="Times New Roman" pitchFamily="18" charset="0"/>
              </a:rPr>
              <a:t>What can you see in the pictures?</a:t>
            </a:r>
            <a:endParaRPr lang="en-US" sz="4000" dirty="0">
              <a:ln w="19050">
                <a:solidFill>
                  <a:schemeClr val="tx1"/>
                </a:solidFill>
              </a:ln>
              <a:effectLst>
                <a:outerShdw blurRad="50800" dist="38100" dir="18900000" algn="bl" rotWithShape="0">
                  <a:prstClr val="black">
                    <a:alpha val="40000"/>
                  </a:prstClr>
                </a:outerShdw>
              </a:effectLst>
              <a:latin typeface="Times New Roman" pitchFamily="18" charset="0"/>
              <a:cs typeface="Times New Roman" pitchFamily="18" charset="0"/>
            </a:endParaRPr>
          </a:p>
        </p:txBody>
      </p:sp>
      <p:sp>
        <p:nvSpPr>
          <p:cNvPr id="8" name="TextBox 7"/>
          <p:cNvSpPr txBox="1"/>
          <p:nvPr/>
        </p:nvSpPr>
        <p:spPr>
          <a:xfrm>
            <a:off x="4800600" y="5334000"/>
            <a:ext cx="2895600" cy="584775"/>
          </a:xfrm>
          <a:prstGeom prst="rect">
            <a:avLst/>
          </a:prstGeom>
          <a:noFill/>
        </p:spPr>
        <p:txBody>
          <a:bodyPr wrap="square" rtlCol="0">
            <a:spAutoFit/>
            <a:scene3d>
              <a:camera prst="perspectiveFront"/>
              <a:lightRig rig="threePt" dir="t"/>
            </a:scene3d>
          </a:bodyPr>
          <a:lstStyle/>
          <a:p>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Bus and watch</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9" name="Picture 8" descr="235747Kalerkantho_2017-08-24-39.jpg"/>
          <p:cNvPicPr>
            <a:picLocks noChangeAspect="1"/>
          </p:cNvPicPr>
          <p:nvPr/>
        </p:nvPicPr>
        <p:blipFill>
          <a:blip r:embed="rId3"/>
          <a:stretch>
            <a:fillRect/>
          </a:stretch>
        </p:blipFill>
        <p:spPr>
          <a:xfrm>
            <a:off x="609600" y="1143000"/>
            <a:ext cx="5410200" cy="42672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2000"/>
                                        <p:tgtEl>
                                          <p:spTgt spid="9"/>
                                        </p:tgtEl>
                                      </p:cBhvr>
                                    </p:animEffect>
                                  </p:childTnLst>
                                </p:cTn>
                              </p:par>
                              <p:par>
                                <p:cTn id="8" presetID="22"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ppt_x</p:attrName>
                                        </p:attrNameLst>
                                      </p:cBhvr>
                                      <p:tavLst>
                                        <p:tav tm="0">
                                          <p:val>
                                            <p:strVal val="#ppt_x-.2"/>
                                          </p:val>
                                        </p:tav>
                                        <p:tav tm="100000">
                                          <p:val>
                                            <p:strVal val="#ppt_x"/>
                                          </p:val>
                                        </p:tav>
                                      </p:tavLst>
                                    </p:anim>
                                    <p:anim calcmode="lin" valueType="num">
                                      <p:cBhvr>
                                        <p:cTn id="16"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ppt_x</p:attrName>
                                        </p:attrNameLst>
                                      </p:cBhvr>
                                      <p:tavLst>
                                        <p:tav tm="0">
                                          <p:val>
                                            <p:strVal val="#ppt_x-.2"/>
                                          </p:val>
                                        </p:tav>
                                        <p:tav tm="100000">
                                          <p:val>
                                            <p:strVal val="#ppt_x"/>
                                          </p:val>
                                        </p:tav>
                                      </p:tavLst>
                                    </p:anim>
                                    <p:anim calcmode="lin" valueType="num">
                                      <p:cBhvr>
                                        <p:cTn id="23"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4" dur="1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down)">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xresdefault (1).jpg"/>
          <p:cNvPicPr>
            <a:picLocks noChangeAspect="1"/>
          </p:cNvPicPr>
          <p:nvPr/>
        </p:nvPicPr>
        <p:blipFill>
          <a:blip r:embed="rId3"/>
          <a:stretch>
            <a:fillRect/>
          </a:stretch>
        </p:blipFill>
        <p:spPr>
          <a:xfrm>
            <a:off x="533400" y="838200"/>
            <a:ext cx="3657600" cy="4114800"/>
          </a:xfrm>
          <a:prstGeom prst="rect">
            <a:avLst/>
          </a:prstGeom>
        </p:spPr>
      </p:pic>
      <p:grpSp>
        <p:nvGrpSpPr>
          <p:cNvPr id="8" name="Group 7"/>
          <p:cNvGrpSpPr/>
          <p:nvPr/>
        </p:nvGrpSpPr>
        <p:grpSpPr>
          <a:xfrm>
            <a:off x="4572000" y="914400"/>
            <a:ext cx="3810000" cy="4038600"/>
            <a:chOff x="457200" y="1905000"/>
            <a:chExt cx="9957613" cy="3812400"/>
          </a:xfrm>
        </p:grpSpPr>
        <p:pic>
          <p:nvPicPr>
            <p:cNvPr id="6" name="Picture 5" descr="MJ_4.jpg"/>
            <p:cNvPicPr>
              <a:picLocks noChangeAspect="1"/>
            </p:cNvPicPr>
            <p:nvPr/>
          </p:nvPicPr>
          <p:blipFill>
            <a:blip r:embed="rId4"/>
            <a:stretch>
              <a:fillRect/>
            </a:stretch>
          </p:blipFill>
          <p:spPr>
            <a:xfrm>
              <a:off x="5334813" y="1907400"/>
              <a:ext cx="5080000" cy="3810000"/>
            </a:xfrm>
            <a:prstGeom prst="rect">
              <a:avLst/>
            </a:prstGeom>
          </p:spPr>
        </p:pic>
        <p:pic>
          <p:nvPicPr>
            <p:cNvPr id="7" name="Picture 6" descr="p140191.jpg"/>
            <p:cNvPicPr>
              <a:picLocks noChangeAspect="1"/>
            </p:cNvPicPr>
            <p:nvPr/>
          </p:nvPicPr>
          <p:blipFill>
            <a:blip r:embed="rId5"/>
            <a:stretch>
              <a:fillRect/>
            </a:stretch>
          </p:blipFill>
          <p:spPr>
            <a:xfrm>
              <a:off x="457200" y="1905000"/>
              <a:ext cx="5076825" cy="3810000"/>
            </a:xfrm>
            <a:prstGeom prst="rect">
              <a:avLst/>
            </a:prstGeom>
          </p:spPr>
        </p:pic>
      </p:grpSp>
      <p:grpSp>
        <p:nvGrpSpPr>
          <p:cNvPr id="11" name="Group 10"/>
          <p:cNvGrpSpPr/>
          <p:nvPr/>
        </p:nvGrpSpPr>
        <p:grpSpPr>
          <a:xfrm>
            <a:off x="8686800" y="838200"/>
            <a:ext cx="3613917" cy="4114800"/>
            <a:chOff x="7543800" y="838201"/>
            <a:chExt cx="4147317" cy="3581400"/>
          </a:xfrm>
        </p:grpSpPr>
        <p:pic>
          <p:nvPicPr>
            <p:cNvPr id="9" name="Picture 8" descr="bangabandhu_36.jpg"/>
            <p:cNvPicPr>
              <a:picLocks noChangeAspect="1"/>
            </p:cNvPicPr>
            <p:nvPr/>
          </p:nvPicPr>
          <p:blipFill>
            <a:blip r:embed="rId6"/>
            <a:stretch>
              <a:fillRect/>
            </a:stretch>
          </p:blipFill>
          <p:spPr>
            <a:xfrm>
              <a:off x="7564106" y="838201"/>
              <a:ext cx="4127011" cy="3581400"/>
            </a:xfrm>
            <a:prstGeom prst="rect">
              <a:avLst/>
            </a:prstGeom>
          </p:spPr>
        </p:pic>
        <p:pic>
          <p:nvPicPr>
            <p:cNvPr id="10" name="Picture 9" descr="bangabandhu_in_exhibition.jpg"/>
            <p:cNvPicPr>
              <a:picLocks noChangeAspect="1"/>
            </p:cNvPicPr>
            <p:nvPr/>
          </p:nvPicPr>
          <p:blipFill>
            <a:blip r:embed="rId7"/>
            <a:stretch>
              <a:fillRect/>
            </a:stretch>
          </p:blipFill>
          <p:spPr>
            <a:xfrm>
              <a:off x="7543800" y="3429000"/>
              <a:ext cx="1715717" cy="964425"/>
            </a:xfrm>
            <a:prstGeom prst="rect">
              <a:avLst/>
            </a:prstGeom>
          </p:spPr>
        </p:pic>
      </p:grpSp>
      <p:sp>
        <p:nvSpPr>
          <p:cNvPr id="13" name="TextBox 12"/>
          <p:cNvSpPr txBox="1"/>
          <p:nvPr/>
        </p:nvSpPr>
        <p:spPr>
          <a:xfrm>
            <a:off x="1524000" y="228600"/>
            <a:ext cx="9688743" cy="646331"/>
          </a:xfrm>
          <a:prstGeom prst="rect">
            <a:avLst/>
          </a:prstGeom>
          <a:noFill/>
        </p:spPr>
        <p:txBody>
          <a:bodyPr wrap="none" rtlCol="0">
            <a:spAutoFit/>
          </a:bodyPr>
          <a:lstStyle/>
          <a:p>
            <a:r>
              <a:rPr lang="en-US" sz="3600" dirty="0" smtClean="0">
                <a:latin typeface="Times New Roman" pitchFamily="18" charset="0"/>
                <a:cs typeface="Times New Roman" pitchFamily="18" charset="0"/>
              </a:rPr>
              <a:t>Watch the following pictures and think about these.</a:t>
            </a:r>
            <a:endParaRPr lang="en-US" sz="3600" dirty="0">
              <a:latin typeface="Times New Roman" pitchFamily="18" charset="0"/>
              <a:cs typeface="Times New Roman" pitchFamily="18" charset="0"/>
            </a:endParaRPr>
          </a:p>
        </p:txBody>
      </p:sp>
      <p:sp>
        <p:nvSpPr>
          <p:cNvPr id="14" name="Rectangle 13"/>
          <p:cNvSpPr/>
          <p:nvPr/>
        </p:nvSpPr>
        <p:spPr>
          <a:xfrm>
            <a:off x="533400" y="5029200"/>
            <a:ext cx="11811000" cy="15240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itchFamily="18" charset="0"/>
                <a:cs typeface="Times New Roman" pitchFamily="18" charset="0"/>
              </a:rPr>
              <a:t>A guide was waiting for us. He welcomed us warmly and took us on a quick tour of the different galleries and exhibits of the museum.</a:t>
            </a:r>
            <a:endParaRPr lang="en-US" sz="36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par>
                                <p:cTn id="15" presetID="55"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0.7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1000" fill="hold"/>
                                        <p:tgtEl>
                                          <p:spTgt spid="13"/>
                                        </p:tgtEl>
                                        <p:attrNameLst>
                                          <p:attrName>ppt_x</p:attrName>
                                        </p:attrNameLst>
                                      </p:cBhvr>
                                      <p:tavLst>
                                        <p:tav tm="0">
                                          <p:val>
                                            <p:strVal val="#ppt_x-.2"/>
                                          </p:val>
                                        </p:tav>
                                        <p:tav tm="100000">
                                          <p:val>
                                            <p:strVal val="#ppt_x"/>
                                          </p:val>
                                        </p:tav>
                                      </p:tavLst>
                                    </p:anim>
                                    <p:anim calcmode="lin" valueType="num">
                                      <p:cBhvr>
                                        <p:cTn id="25"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26" dur="1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752600" y="914400"/>
            <a:ext cx="6451170" cy="4287308"/>
            <a:chOff x="2971800" y="914400"/>
            <a:chExt cx="5231970" cy="4287308"/>
          </a:xfrm>
        </p:grpSpPr>
        <p:pic>
          <p:nvPicPr>
            <p:cNvPr id="3" name="Picture 2" descr="independent1.jpg"/>
            <p:cNvPicPr>
              <a:picLocks noChangeAspect="1"/>
            </p:cNvPicPr>
            <p:nvPr/>
          </p:nvPicPr>
          <p:blipFill>
            <a:blip r:embed="rId3"/>
            <a:stretch>
              <a:fillRect/>
            </a:stretch>
          </p:blipFill>
          <p:spPr>
            <a:xfrm>
              <a:off x="2971800" y="914400"/>
              <a:ext cx="5231970" cy="42873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Picture 1" descr="images.jpg"/>
            <p:cNvPicPr>
              <a:picLocks noChangeAspect="1"/>
            </p:cNvPicPr>
            <p:nvPr/>
          </p:nvPicPr>
          <p:blipFill>
            <a:blip r:embed="rId4"/>
            <a:stretch>
              <a:fillRect/>
            </a:stretch>
          </p:blipFill>
          <p:spPr>
            <a:xfrm flipH="1">
              <a:off x="2971800" y="914400"/>
              <a:ext cx="2209800" cy="2504440"/>
            </a:xfrm>
            <a:prstGeom prst="rect">
              <a:avLst/>
            </a:prstGeom>
            <a:ln>
              <a:noFill/>
            </a:ln>
            <a:effectLst>
              <a:softEdge rad="112500"/>
            </a:effectLst>
          </p:spPr>
        </p:pic>
      </p:grpSp>
      <p:sp>
        <p:nvSpPr>
          <p:cNvPr id="4" name="Rectangle 3"/>
          <p:cNvSpPr/>
          <p:nvPr/>
        </p:nvSpPr>
        <p:spPr>
          <a:xfrm>
            <a:off x="838200" y="5257800"/>
            <a:ext cx="108204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itchFamily="18" charset="0"/>
                <a:cs typeface="Times New Roman" pitchFamily="18" charset="0"/>
              </a:rPr>
              <a:t>We watched a video clip on our liberation war and our independence. </a:t>
            </a:r>
            <a:endParaRPr lang="en-US" sz="3600" dirty="0">
              <a:solidFill>
                <a:schemeClr val="tx1"/>
              </a:solidFill>
              <a:latin typeface="Times New Roman" pitchFamily="18" charset="0"/>
              <a:cs typeface="Times New Roman" pitchFamily="18" charset="0"/>
            </a:endParaRPr>
          </a:p>
        </p:txBody>
      </p:sp>
      <p:sp>
        <p:nvSpPr>
          <p:cNvPr id="5" name="TextBox 4"/>
          <p:cNvSpPr txBox="1"/>
          <p:nvPr/>
        </p:nvSpPr>
        <p:spPr>
          <a:xfrm>
            <a:off x="2590800" y="228600"/>
            <a:ext cx="6553200" cy="646331"/>
          </a:xfrm>
          <a:prstGeom prst="rect">
            <a:avLst/>
          </a:prstGeom>
          <a:noFill/>
        </p:spPr>
        <p:txBody>
          <a:bodyPr wrap="square" rtlCol="0">
            <a:spAutoFit/>
          </a:bodyPr>
          <a:lstStyle/>
          <a:p>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What do you see in the pictures?</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graphicFrame>
        <p:nvGraphicFramePr>
          <p:cNvPr id="8" name="Object 7">
            <a:hlinkClick r:id="" action="ppaction://ole?verb=0"/>
          </p:cNvPr>
          <p:cNvGraphicFramePr>
            <a:graphicFrameLocks noChangeAspect="1"/>
          </p:cNvGraphicFramePr>
          <p:nvPr/>
        </p:nvGraphicFramePr>
        <p:xfrm>
          <a:off x="9829800" y="2895600"/>
          <a:ext cx="914400" cy="771525"/>
        </p:xfrm>
        <a:graphic>
          <a:graphicData uri="http://schemas.openxmlformats.org/presentationml/2006/ole">
            <p:oleObj spid="_x0000_s1028" name="Packager Shell Object" showAsIcon="1" r:id="rId5" imgW="914400" imgH="771480" progId="Package">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2000"/>
                                        <p:tgtEl>
                                          <p:spTgt spid="9"/>
                                        </p:tgtEl>
                                      </p:cBhvr>
                                    </p:animEffect>
                                  </p:childTnLst>
                                </p:cTn>
                              </p:par>
                              <p:par>
                                <p:cTn id="13" presetID="2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dependence1.jpg"/>
          <p:cNvPicPr>
            <a:picLocks noChangeAspect="1"/>
          </p:cNvPicPr>
          <p:nvPr/>
        </p:nvPicPr>
        <p:blipFill>
          <a:blip r:embed="rId2"/>
          <a:stretch>
            <a:fillRect/>
          </a:stretch>
        </p:blipFill>
        <p:spPr>
          <a:xfrm>
            <a:off x="6781800" y="914400"/>
            <a:ext cx="5257800" cy="4349750"/>
          </a:xfrm>
          <a:prstGeom prst="rect">
            <a:avLst/>
          </a:prstGeom>
          <a:ln>
            <a:noFill/>
          </a:ln>
          <a:effectLst>
            <a:softEdge rad="112500"/>
          </a:effectLst>
        </p:spPr>
      </p:pic>
      <p:sp>
        <p:nvSpPr>
          <p:cNvPr id="3" name="TextBox 2"/>
          <p:cNvSpPr txBox="1"/>
          <p:nvPr/>
        </p:nvSpPr>
        <p:spPr>
          <a:xfrm>
            <a:off x="7772400" y="228600"/>
            <a:ext cx="2819400" cy="646331"/>
          </a:xfrm>
          <a:prstGeom prst="rect">
            <a:avLst/>
          </a:prstGeom>
          <a:noFill/>
        </p:spPr>
        <p:txBody>
          <a:bodyPr wrap="square" rtlCol="0">
            <a:spAutoFit/>
          </a:bodyPr>
          <a:lstStyle/>
          <a:p>
            <a:r>
              <a:rPr lang="en-US" sz="3600" dirty="0" smtClean="0">
                <a:latin typeface="Times New Roman" pitchFamily="18" charset="0"/>
                <a:cs typeface="Times New Roman" pitchFamily="18" charset="0"/>
              </a:rPr>
              <a:t>Independence</a:t>
            </a:r>
            <a:endParaRPr lang="en-US" sz="3600" dirty="0">
              <a:latin typeface="Times New Roman" pitchFamily="18" charset="0"/>
              <a:cs typeface="Times New Roman" pitchFamily="18" charset="0"/>
            </a:endParaRPr>
          </a:p>
        </p:txBody>
      </p:sp>
      <p:sp>
        <p:nvSpPr>
          <p:cNvPr id="6" name="TextBox 5"/>
          <p:cNvSpPr txBox="1"/>
          <p:nvPr/>
        </p:nvSpPr>
        <p:spPr>
          <a:xfrm>
            <a:off x="2057400" y="304800"/>
            <a:ext cx="1676400" cy="646331"/>
          </a:xfrm>
          <a:prstGeom prst="rect">
            <a:avLst/>
          </a:prstGeom>
          <a:noFill/>
        </p:spPr>
        <p:txBody>
          <a:bodyPr wrap="square" rtlCol="0">
            <a:spAutoFit/>
          </a:bodyPr>
          <a:lstStyle/>
          <a:p>
            <a:r>
              <a:rPr lang="en-US" sz="3600" dirty="0" smtClean="0">
                <a:latin typeface="Times New Roman" pitchFamily="18" charset="0"/>
                <a:cs typeface="Times New Roman" pitchFamily="18" charset="0"/>
              </a:rPr>
              <a:t>Exhibit</a:t>
            </a:r>
            <a:endParaRPr lang="en-US" sz="3600" dirty="0">
              <a:latin typeface="Times New Roman" pitchFamily="18" charset="0"/>
              <a:cs typeface="Times New Roman" pitchFamily="18" charset="0"/>
            </a:endParaRPr>
          </a:p>
        </p:txBody>
      </p:sp>
      <p:sp>
        <p:nvSpPr>
          <p:cNvPr id="7" name="Rectangle 6"/>
          <p:cNvSpPr/>
          <p:nvPr/>
        </p:nvSpPr>
        <p:spPr>
          <a:xfrm>
            <a:off x="838200" y="5486400"/>
            <a:ext cx="5410200" cy="685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itchFamily="18" charset="0"/>
                <a:cs typeface="Times New Roman" pitchFamily="18" charset="0"/>
              </a:rPr>
              <a:t>To show something publicly</a:t>
            </a:r>
            <a:endParaRPr lang="en-US" sz="3600" dirty="0">
              <a:solidFill>
                <a:schemeClr val="tx1"/>
              </a:solidFill>
              <a:latin typeface="Times New Roman" pitchFamily="18" charset="0"/>
              <a:cs typeface="Times New Roman" pitchFamily="18" charset="0"/>
            </a:endParaRPr>
          </a:p>
        </p:txBody>
      </p:sp>
      <p:sp>
        <p:nvSpPr>
          <p:cNvPr id="8" name="Rectangle 7"/>
          <p:cNvSpPr/>
          <p:nvPr/>
        </p:nvSpPr>
        <p:spPr>
          <a:xfrm>
            <a:off x="6705600" y="5410200"/>
            <a:ext cx="5105400" cy="1143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itchFamily="18" charset="0"/>
                <a:cs typeface="Times New Roman" pitchFamily="18" charset="0"/>
              </a:rPr>
              <a:t>Freedom from being ruled by another country.</a:t>
            </a:r>
            <a:endParaRPr lang="en-US" sz="3600" dirty="0">
              <a:solidFill>
                <a:schemeClr val="tx1"/>
              </a:solidFill>
              <a:latin typeface="Times New Roman" pitchFamily="18" charset="0"/>
              <a:cs typeface="Times New Roman" pitchFamily="18" charset="0"/>
            </a:endParaRPr>
          </a:p>
        </p:txBody>
      </p:sp>
      <p:pic>
        <p:nvPicPr>
          <p:cNvPr id="9" name="Picture 8" descr="bangabandhu_36.jpg"/>
          <p:cNvPicPr>
            <a:picLocks noChangeAspect="1"/>
          </p:cNvPicPr>
          <p:nvPr/>
        </p:nvPicPr>
        <p:blipFill>
          <a:blip r:embed="rId3"/>
          <a:srcRect t="1730"/>
          <a:stretch>
            <a:fillRect/>
          </a:stretch>
        </p:blipFill>
        <p:spPr>
          <a:xfrm>
            <a:off x="914400" y="914400"/>
            <a:ext cx="5410200" cy="4329248"/>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ppt_x</p:attrName>
                                        </p:attrNameLst>
                                      </p:cBhvr>
                                      <p:tavLst>
                                        <p:tav tm="0">
                                          <p:val>
                                            <p:strVal val="#ppt_x-.2"/>
                                          </p:val>
                                        </p:tav>
                                        <p:tav tm="100000">
                                          <p:val>
                                            <p:strVal val="#ppt_x"/>
                                          </p:val>
                                        </p:tav>
                                      </p:tavLst>
                                    </p:anim>
                                    <p:anim calcmode="lin" valueType="num">
                                      <p:cBhvr>
                                        <p:cTn id="20"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1000" fill="hold"/>
                                        <p:tgtEl>
                                          <p:spTgt spid="3"/>
                                        </p:tgtEl>
                                        <p:attrNameLst>
                                          <p:attrName>ppt_w</p:attrName>
                                        </p:attrNameLst>
                                      </p:cBhvr>
                                      <p:tavLst>
                                        <p:tav tm="0">
                                          <p:val>
                                            <p:strVal val="#ppt_w*0.70"/>
                                          </p:val>
                                        </p:tav>
                                        <p:tav tm="100000">
                                          <p:val>
                                            <p:strVal val="#ppt_w"/>
                                          </p:val>
                                        </p:tav>
                                      </p:tavLst>
                                    </p:anim>
                                    <p:anim calcmode="lin" valueType="num">
                                      <p:cBhvr>
                                        <p:cTn id="27" dur="1000" fill="hold"/>
                                        <p:tgtEl>
                                          <p:spTgt spid="3"/>
                                        </p:tgtEl>
                                        <p:attrNameLst>
                                          <p:attrName>ppt_h</p:attrName>
                                        </p:attrNameLst>
                                      </p:cBhvr>
                                      <p:tavLst>
                                        <p:tav tm="0">
                                          <p:val>
                                            <p:strVal val="#ppt_h"/>
                                          </p:val>
                                        </p:tav>
                                        <p:tav tm="100000">
                                          <p:val>
                                            <p:strVal val="#ppt_h"/>
                                          </p:val>
                                        </p:tav>
                                      </p:tavLst>
                                    </p:anim>
                                    <p:animEffect transition="in" filter="fade">
                                      <p:cBhvr>
                                        <p:cTn id="28" dur="1000"/>
                                        <p:tgtEl>
                                          <p:spTgt spid="3"/>
                                        </p:tgtEl>
                                      </p:cBhvr>
                                    </p:animEffect>
                                  </p:childTnLst>
                                </p:cTn>
                              </p:par>
                              <p:par>
                                <p:cTn id="29" presetID="55"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strVal val="#ppt_w*0.70"/>
                                          </p:val>
                                        </p:tav>
                                        <p:tav tm="100000">
                                          <p:val>
                                            <p:strVal val="#ppt_w"/>
                                          </p:val>
                                        </p:tav>
                                      </p:tavLst>
                                    </p:anim>
                                    <p:anim calcmode="lin" valueType="num">
                                      <p:cBhvr>
                                        <p:cTn id="32" dur="1000" fill="hold"/>
                                        <p:tgtEl>
                                          <p:spTgt spid="2"/>
                                        </p:tgtEl>
                                        <p:attrNameLst>
                                          <p:attrName>ppt_h</p:attrName>
                                        </p:attrNameLst>
                                      </p:cBhvr>
                                      <p:tavLst>
                                        <p:tav tm="0">
                                          <p:val>
                                            <p:strVal val="#ppt_h"/>
                                          </p:val>
                                        </p:tav>
                                        <p:tav tm="100000">
                                          <p:val>
                                            <p:strVal val="#ppt_h"/>
                                          </p:val>
                                        </p:tav>
                                      </p:tavLst>
                                    </p:anim>
                                    <p:animEffect transition="in" filter="fade">
                                      <p:cBhvr>
                                        <p:cTn id="33" dur="10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29"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1000" fill="hold"/>
                                        <p:tgtEl>
                                          <p:spTgt spid="8"/>
                                        </p:tgtEl>
                                        <p:attrNameLst>
                                          <p:attrName>ppt_x</p:attrName>
                                        </p:attrNameLst>
                                      </p:cBhvr>
                                      <p:tavLst>
                                        <p:tav tm="0">
                                          <p:val>
                                            <p:strVal val="#ppt_x-.2"/>
                                          </p:val>
                                        </p:tav>
                                        <p:tav tm="100000">
                                          <p:val>
                                            <p:strVal val="#ppt_x"/>
                                          </p:val>
                                        </p:tav>
                                      </p:tavLst>
                                    </p:anim>
                                    <p:anim calcmode="lin" valueType="num">
                                      <p:cBhvr>
                                        <p:cTn id="39"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4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19600" y="457200"/>
            <a:ext cx="4038600" cy="762000"/>
          </a:xfrm>
          <a:prstGeom prst="rect">
            <a:avLst/>
          </a:prstGeom>
          <a:noFill/>
          <a:ln w="6350">
            <a:solidFill>
              <a:schemeClr val="tx1"/>
            </a:solidFill>
          </a:ln>
        </p:spPr>
        <p:txBody>
          <a:bodyPr wrap="square" rtlCol="0">
            <a:prstTxWarp prst="textChevron">
              <a:avLst/>
            </a:prstTxWarp>
            <a:spAutoFit/>
            <a:scene3d>
              <a:camera prst="perspectiveFront"/>
              <a:lightRig rig="threePt" dir="t"/>
            </a:scene3d>
          </a:bodyPr>
          <a:lstStyle/>
          <a:p>
            <a:r>
              <a:rPr lang="en-US" sz="4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Indivisual</a:t>
            </a:r>
            <a:r>
              <a:rPr lang="en-US" sz="4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work:</a:t>
            </a:r>
            <a:endParaRPr lang="en-US" sz="4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3" name="Folded Corner 2"/>
          <p:cNvSpPr/>
          <p:nvPr/>
        </p:nvSpPr>
        <p:spPr>
          <a:xfrm>
            <a:off x="1143000" y="1524000"/>
            <a:ext cx="10820400" cy="4572000"/>
          </a:xfrm>
          <a:prstGeom prst="foldedCorner">
            <a:avLst>
              <a:gd name="adj" fmla="val 5000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Wingdings" pitchFamily="2" charset="2"/>
              <a:buChar char="v"/>
            </a:pPr>
            <a:endParaRPr lang="en-US" sz="4000" dirty="0" smtClean="0">
              <a:solidFill>
                <a:schemeClr val="tx1"/>
              </a:solidFill>
              <a:latin typeface="Times New Roman" pitchFamily="18" charset="0"/>
              <a:cs typeface="Times New Roman" pitchFamily="18" charset="0"/>
            </a:endParaRPr>
          </a:p>
          <a:p>
            <a:pPr algn="ctr"/>
            <a:endParaRPr lang="en-US" sz="4000" dirty="0" smtClean="0">
              <a:solidFill>
                <a:schemeClr val="tx1"/>
              </a:solidFill>
              <a:latin typeface="Times New Roman" pitchFamily="18" charset="0"/>
              <a:cs typeface="Times New Roman" pitchFamily="18" charset="0"/>
            </a:endParaRPr>
          </a:p>
          <a:p>
            <a:pPr algn="ctr"/>
            <a:endParaRPr lang="en-US" sz="4000" dirty="0" smtClean="0">
              <a:solidFill>
                <a:schemeClr val="tx1"/>
              </a:solidFill>
              <a:latin typeface="Times New Roman" pitchFamily="18" charset="0"/>
              <a:cs typeface="Times New Roman" pitchFamily="18" charset="0"/>
            </a:endParaRPr>
          </a:p>
          <a:p>
            <a:pPr algn="ctr">
              <a:buFont typeface="Wingdings" pitchFamily="2" charset="2"/>
              <a:buChar char="v"/>
            </a:pPr>
            <a:endParaRPr lang="en-US" sz="4000" dirty="0" smtClean="0">
              <a:solidFill>
                <a:schemeClr val="tx1"/>
              </a:solidFill>
              <a:latin typeface="Times New Roman" pitchFamily="18" charset="0"/>
              <a:cs typeface="Times New Roman" pitchFamily="18" charset="0"/>
            </a:endParaRPr>
          </a:p>
          <a:p>
            <a:pPr algn="ctr">
              <a:buFont typeface="Wingdings" pitchFamily="2" charset="2"/>
              <a:buChar char="v"/>
            </a:pPr>
            <a:r>
              <a:rPr lang="en-US" sz="4000" dirty="0" smtClean="0">
                <a:solidFill>
                  <a:schemeClr val="tx1"/>
                </a:solidFill>
                <a:latin typeface="Times New Roman" pitchFamily="18" charset="0"/>
                <a:cs typeface="Times New Roman" pitchFamily="18" charset="0"/>
              </a:rPr>
              <a:t>What is the name of the wall magazine?</a:t>
            </a:r>
          </a:p>
          <a:p>
            <a:pPr algn="ctr"/>
            <a:endParaRPr lang="en-US" sz="4000" dirty="0" smtClean="0">
              <a:solidFill>
                <a:schemeClr val="tx1"/>
              </a:solidFill>
              <a:latin typeface="Times New Roman" pitchFamily="18" charset="0"/>
              <a:cs typeface="Times New Roman" pitchFamily="18" charset="0"/>
            </a:endParaRPr>
          </a:p>
          <a:p>
            <a:pPr algn="ctr">
              <a:buFont typeface="Wingdings" pitchFamily="2" charset="2"/>
              <a:buChar char="v"/>
            </a:pPr>
            <a:r>
              <a:rPr lang="en-US" sz="4000" dirty="0" smtClean="0">
                <a:solidFill>
                  <a:schemeClr val="tx1"/>
                </a:solidFill>
                <a:latin typeface="Times New Roman" pitchFamily="18" charset="0"/>
                <a:cs typeface="Times New Roman" pitchFamily="18" charset="0"/>
              </a:rPr>
              <a:t>When did the class go to liberation war museum?</a:t>
            </a:r>
          </a:p>
          <a:p>
            <a:pPr algn="ctr"/>
            <a:endParaRPr lang="en-US" sz="4000" dirty="0" smtClean="0">
              <a:solidFill>
                <a:schemeClr val="tx1"/>
              </a:solidFill>
              <a:latin typeface="Times New Roman" pitchFamily="18" charset="0"/>
              <a:cs typeface="Times New Roman" pitchFamily="18" charset="0"/>
            </a:endParaRPr>
          </a:p>
          <a:p>
            <a:pPr algn="ctr">
              <a:buFont typeface="Wingdings" pitchFamily="2" charset="2"/>
              <a:buChar char="v"/>
            </a:pPr>
            <a:r>
              <a:rPr lang="en-US" sz="4000" dirty="0" smtClean="0">
                <a:solidFill>
                  <a:schemeClr val="tx1"/>
                </a:solidFill>
                <a:latin typeface="Times New Roman" pitchFamily="18" charset="0"/>
                <a:cs typeface="Times New Roman" pitchFamily="18" charset="0"/>
              </a:rPr>
              <a:t>Where did the class go to?</a:t>
            </a:r>
          </a:p>
          <a:p>
            <a:pPr algn="ctr"/>
            <a:endParaRPr lang="en-US" sz="4000" dirty="0" smtClean="0">
              <a:solidFill>
                <a:schemeClr val="tx1"/>
              </a:solidFill>
              <a:latin typeface="Times New Roman" pitchFamily="18" charset="0"/>
              <a:cs typeface="Times New Roman" pitchFamily="18" charset="0"/>
            </a:endParaRPr>
          </a:p>
          <a:p>
            <a:pPr algn="ctr">
              <a:buFont typeface="Wingdings" pitchFamily="2" charset="2"/>
              <a:buChar char="v"/>
            </a:pPr>
            <a:r>
              <a:rPr lang="en-US" sz="4000" dirty="0" smtClean="0">
                <a:solidFill>
                  <a:schemeClr val="tx1"/>
                </a:solidFill>
                <a:latin typeface="Times New Roman" pitchFamily="18" charset="0"/>
                <a:cs typeface="Times New Roman" pitchFamily="18" charset="0"/>
              </a:rPr>
              <a:t>When did they reach  there?</a:t>
            </a:r>
            <a:endParaRPr lang="en-US" sz="40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6248400" cy="830997"/>
          </a:xfrm>
          <a:prstGeom prst="rect">
            <a:avLst/>
          </a:prstGeom>
          <a:noFill/>
        </p:spPr>
        <p:txBody>
          <a:bodyPr wrap="square" rtlCol="0">
            <a:spAutoFit/>
          </a:bodyPr>
          <a:lstStyle/>
          <a:p>
            <a:r>
              <a:rPr lang="en-US" sz="4800" dirty="0" smtClean="0">
                <a:latin typeface="Times New Roman" pitchFamily="18" charset="0"/>
                <a:cs typeface="Times New Roman" pitchFamily="18" charset="0"/>
              </a:rPr>
              <a:t>Teacher’s loud  reading:</a:t>
            </a:r>
            <a:endParaRPr lang="en-US" sz="4800" dirty="0">
              <a:latin typeface="Times New Roman" pitchFamily="18" charset="0"/>
              <a:cs typeface="Times New Roman" pitchFamily="18" charset="0"/>
            </a:endParaRPr>
          </a:p>
        </p:txBody>
      </p:sp>
      <p:pic>
        <p:nvPicPr>
          <p:cNvPr id="3" name="Picture 2" descr="preview-english-for-today-class-5-1.jpg"/>
          <p:cNvPicPr>
            <a:picLocks noChangeAspect="1"/>
          </p:cNvPicPr>
          <p:nvPr/>
        </p:nvPicPr>
        <p:blipFill>
          <a:blip r:embed="rId2"/>
          <a:srcRect l="10370" t="11111" r="9630" b="11111"/>
          <a:stretch>
            <a:fillRect/>
          </a:stretch>
        </p:blipFill>
        <p:spPr>
          <a:xfrm>
            <a:off x="1295400" y="1295400"/>
            <a:ext cx="4419600" cy="4572000"/>
          </a:xfrm>
          <a:prstGeom prst="rect">
            <a:avLst/>
          </a:prstGeom>
          <a:ln>
            <a:noFill/>
          </a:ln>
          <a:effectLst>
            <a:softEdge rad="112500"/>
          </a:effectLst>
        </p:spPr>
      </p:pic>
      <p:pic>
        <p:nvPicPr>
          <p:cNvPr id="4" name="Picture 3" descr="preview-english-for-today-class-5-1.jpg"/>
          <p:cNvPicPr>
            <a:picLocks noChangeAspect="1"/>
          </p:cNvPicPr>
          <p:nvPr/>
        </p:nvPicPr>
        <p:blipFill>
          <a:blip r:embed="rId2"/>
          <a:srcRect l="10370" t="11111" r="9630" b="11111"/>
          <a:stretch>
            <a:fillRect/>
          </a:stretch>
        </p:blipFill>
        <p:spPr>
          <a:xfrm>
            <a:off x="7620000" y="1371600"/>
            <a:ext cx="4419600" cy="4572000"/>
          </a:xfrm>
          <a:prstGeom prst="rect">
            <a:avLst/>
          </a:prstGeom>
          <a:ln>
            <a:noFill/>
          </a:ln>
          <a:effectLst>
            <a:softEdge rad="112500"/>
          </a:effectLst>
        </p:spPr>
      </p:pic>
      <p:sp>
        <p:nvSpPr>
          <p:cNvPr id="5" name="TextBox 4"/>
          <p:cNvSpPr txBox="1"/>
          <p:nvPr/>
        </p:nvSpPr>
        <p:spPr>
          <a:xfrm>
            <a:off x="7467600" y="533401"/>
            <a:ext cx="4800600" cy="830997"/>
          </a:xfrm>
          <a:prstGeom prst="rect">
            <a:avLst/>
          </a:prstGeom>
          <a:noFill/>
        </p:spPr>
        <p:txBody>
          <a:bodyPr wrap="square" rtlCol="0">
            <a:spAutoFit/>
          </a:bodyPr>
          <a:lstStyle/>
          <a:p>
            <a:r>
              <a:rPr lang="en-US" sz="4800" dirty="0" smtClean="0">
                <a:latin typeface="Times New Roman" pitchFamily="18" charset="0"/>
                <a:cs typeface="Times New Roman" pitchFamily="18" charset="0"/>
              </a:rPr>
              <a:t>Student’s  reading:</a:t>
            </a:r>
            <a:endParaRPr lang="en-US" sz="4800" dirty="0">
              <a:latin typeface="Times New Roman" pitchFamily="18" charset="0"/>
              <a:cs typeface="Times New Roman" pitchFamily="18" charset="0"/>
            </a:endParaRPr>
          </a:p>
        </p:txBody>
      </p:sp>
      <p:grpSp>
        <p:nvGrpSpPr>
          <p:cNvPr id="16" name="Group 15"/>
          <p:cNvGrpSpPr/>
          <p:nvPr/>
        </p:nvGrpSpPr>
        <p:grpSpPr>
          <a:xfrm>
            <a:off x="6400800" y="1752600"/>
            <a:ext cx="535782" cy="3429000"/>
            <a:chOff x="6019006" y="1753394"/>
            <a:chExt cx="535782" cy="3429000"/>
          </a:xfrm>
        </p:grpSpPr>
        <p:cxnSp>
          <p:nvCxnSpPr>
            <p:cNvPr id="7" name="Straight Connector 6"/>
            <p:cNvCxnSpPr/>
            <p:nvPr/>
          </p:nvCxnSpPr>
          <p:spPr>
            <a:xfrm rot="5400000">
              <a:off x="4799806" y="3505200"/>
              <a:ext cx="3048794" cy="79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5906294" y="3390106"/>
              <a:ext cx="1295400" cy="1588"/>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4305300" y="3467100"/>
              <a:ext cx="3429000" cy="1588"/>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par>
                                <p:cTn id="26" presetID="22" presetClass="entr" presetSubtype="4"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228600"/>
            <a:ext cx="8077200" cy="646331"/>
          </a:xfrm>
          <a:prstGeom prst="rect">
            <a:avLst/>
          </a:prstGeom>
          <a:noFill/>
          <a:ln w="12700">
            <a:noFill/>
          </a:ln>
        </p:spPr>
        <p:txBody>
          <a:bodyPr wrap="square" rtlCol="0">
            <a:spAutoFit/>
            <a:scene3d>
              <a:camera prst="orthographicFront"/>
              <a:lightRig rig="threePt" dir="t"/>
            </a:scene3d>
            <a:sp3d extrusionH="57150">
              <a:bevelT w="38100" h="38100" prst="angle"/>
            </a:sp3d>
          </a:bodyPr>
          <a:lstStyle/>
          <a:p>
            <a:r>
              <a:rPr lang="en-US" sz="3600" b="1" dirty="0" smtClean="0">
                <a:ln w="19050"/>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Let’s Find out new words with meaning.</a:t>
            </a:r>
            <a:endParaRPr lang="en-US" sz="3600" b="1" dirty="0">
              <a:ln w="19050"/>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4" name="Picture 3" descr="dataliberaton.png"/>
          <p:cNvPicPr>
            <a:picLocks noChangeAspect="1"/>
          </p:cNvPicPr>
          <p:nvPr/>
        </p:nvPicPr>
        <p:blipFill>
          <a:blip r:embed="rId2"/>
          <a:stretch>
            <a:fillRect/>
          </a:stretch>
        </p:blipFill>
        <p:spPr>
          <a:xfrm>
            <a:off x="6705600" y="1524000"/>
            <a:ext cx="4953000" cy="3581400"/>
          </a:xfrm>
          <a:prstGeom prst="rect">
            <a:avLst/>
          </a:prstGeom>
          <a:ln>
            <a:noFill/>
          </a:ln>
          <a:effectLst>
            <a:softEdge rad="112500"/>
          </a:effectLst>
        </p:spPr>
      </p:pic>
      <p:pic>
        <p:nvPicPr>
          <p:cNvPr id="10" name="Picture 9" descr="IMG_2875.JPG"/>
          <p:cNvPicPr>
            <a:picLocks noChangeAspect="1"/>
          </p:cNvPicPr>
          <p:nvPr/>
        </p:nvPicPr>
        <p:blipFill>
          <a:blip r:embed="rId3"/>
          <a:stretch>
            <a:fillRect/>
          </a:stretch>
        </p:blipFill>
        <p:spPr>
          <a:xfrm>
            <a:off x="914400" y="1447800"/>
            <a:ext cx="5105400" cy="3581400"/>
          </a:xfrm>
          <a:prstGeom prst="rect">
            <a:avLst/>
          </a:prstGeom>
          <a:ln>
            <a:noFill/>
          </a:ln>
          <a:effectLst>
            <a:softEdge rad="112500"/>
          </a:effectLst>
        </p:spPr>
      </p:pic>
      <p:sp>
        <p:nvSpPr>
          <p:cNvPr id="6" name="TextBox 5"/>
          <p:cNvSpPr txBox="1"/>
          <p:nvPr/>
        </p:nvSpPr>
        <p:spPr>
          <a:xfrm>
            <a:off x="2133600" y="914400"/>
            <a:ext cx="2057400" cy="646331"/>
          </a:xfrm>
          <a:prstGeom prst="rect">
            <a:avLst/>
          </a:prstGeom>
          <a:noFill/>
        </p:spPr>
        <p:txBody>
          <a:bodyPr wrap="square" rtlCol="0">
            <a:spAutoFit/>
          </a:bodyPr>
          <a:lstStyle/>
          <a:p>
            <a:r>
              <a:rPr lang="en-US" sz="3600" dirty="0" smtClean="0">
                <a:latin typeface="Times New Roman" pitchFamily="18" charset="0"/>
                <a:cs typeface="Times New Roman" pitchFamily="18" charset="0"/>
              </a:rPr>
              <a:t>Field trip</a:t>
            </a:r>
            <a:endParaRPr lang="en-US" sz="3600" dirty="0">
              <a:latin typeface="Times New Roman" pitchFamily="18" charset="0"/>
              <a:cs typeface="Times New Roman" pitchFamily="18" charset="0"/>
            </a:endParaRPr>
          </a:p>
        </p:txBody>
      </p:sp>
      <p:sp>
        <p:nvSpPr>
          <p:cNvPr id="9" name="TextBox 8"/>
          <p:cNvSpPr txBox="1"/>
          <p:nvPr/>
        </p:nvSpPr>
        <p:spPr>
          <a:xfrm>
            <a:off x="7924800" y="990600"/>
            <a:ext cx="2133600" cy="646331"/>
          </a:xfrm>
          <a:prstGeom prst="rect">
            <a:avLst/>
          </a:prstGeom>
          <a:noFill/>
        </p:spPr>
        <p:txBody>
          <a:bodyPr wrap="square" rtlCol="0">
            <a:spAutoFit/>
          </a:bodyPr>
          <a:lstStyle/>
          <a:p>
            <a:r>
              <a:rPr lang="en-US" sz="3600" dirty="0" smtClean="0">
                <a:latin typeface="Times New Roman" pitchFamily="18" charset="0"/>
                <a:cs typeface="Times New Roman" pitchFamily="18" charset="0"/>
              </a:rPr>
              <a:t>Liberation</a:t>
            </a:r>
            <a:endParaRPr lang="en-US" sz="3600" dirty="0">
              <a:latin typeface="Times New Roman" pitchFamily="18" charset="0"/>
              <a:cs typeface="Times New Roman" pitchFamily="18" charset="0"/>
            </a:endParaRPr>
          </a:p>
        </p:txBody>
      </p:sp>
      <p:sp>
        <p:nvSpPr>
          <p:cNvPr id="14" name="Rectangle 13"/>
          <p:cNvSpPr/>
          <p:nvPr/>
        </p:nvSpPr>
        <p:spPr>
          <a:xfrm>
            <a:off x="762000" y="5181600"/>
            <a:ext cx="5181600" cy="1295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itchFamily="18" charset="0"/>
                <a:cs typeface="Times New Roman" pitchFamily="18" charset="0"/>
              </a:rPr>
              <a:t>An educational trip away from the classroom.</a:t>
            </a:r>
            <a:endParaRPr lang="en-US" sz="3600" dirty="0">
              <a:solidFill>
                <a:schemeClr val="tx1"/>
              </a:solidFill>
              <a:latin typeface="Times New Roman" pitchFamily="18" charset="0"/>
              <a:cs typeface="Times New Roman" pitchFamily="18" charset="0"/>
            </a:endParaRPr>
          </a:p>
        </p:txBody>
      </p:sp>
      <p:sp>
        <p:nvSpPr>
          <p:cNvPr id="15" name="Rectangle 14"/>
          <p:cNvSpPr/>
          <p:nvPr/>
        </p:nvSpPr>
        <p:spPr>
          <a:xfrm>
            <a:off x="6477000" y="5334000"/>
            <a:ext cx="5334000" cy="1219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itchFamily="18" charset="0"/>
                <a:cs typeface="Times New Roman" pitchFamily="18" charset="0"/>
              </a:rPr>
              <a:t>The setting free of someone or something.</a:t>
            </a:r>
            <a:endParaRPr lang="en-US" sz="36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strVal val="#ppt_w*0.70"/>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Effect transition="in" filter="fade">
                                      <p:cBhvr>
                                        <p:cTn id="16" dur="1000"/>
                                        <p:tgtEl>
                                          <p:spTgt spid="6"/>
                                        </p:tgtEl>
                                      </p:cBhvr>
                                    </p:animEffect>
                                  </p:childTnLst>
                                </p:cTn>
                              </p:par>
                              <p:par>
                                <p:cTn id="17" presetID="55"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strVal val="#ppt_w*0.70"/>
                                          </p:val>
                                        </p:tav>
                                        <p:tav tm="100000">
                                          <p:val>
                                            <p:strVal val="#ppt_w"/>
                                          </p:val>
                                        </p:tav>
                                      </p:tavLst>
                                    </p:anim>
                                    <p:anim calcmode="lin" valueType="num">
                                      <p:cBhvr>
                                        <p:cTn id="20" dur="1000" fill="hold"/>
                                        <p:tgtEl>
                                          <p:spTgt spid="10"/>
                                        </p:tgtEl>
                                        <p:attrNameLst>
                                          <p:attrName>ppt_h</p:attrName>
                                        </p:attrNameLst>
                                      </p:cBhvr>
                                      <p:tavLst>
                                        <p:tav tm="0">
                                          <p:val>
                                            <p:strVal val="#ppt_h"/>
                                          </p:val>
                                        </p:tav>
                                        <p:tav tm="100000">
                                          <p:val>
                                            <p:strVal val="#ppt_h"/>
                                          </p:val>
                                        </p:tav>
                                      </p:tavLst>
                                    </p:anim>
                                    <p:animEffect transition="in" filter="fade">
                                      <p:cBhvr>
                                        <p:cTn id="21" dur="1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down)">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strVal val="#ppt_w*0.70"/>
                                          </p:val>
                                        </p:tav>
                                        <p:tav tm="100000">
                                          <p:val>
                                            <p:strVal val="#ppt_w"/>
                                          </p:val>
                                        </p:tav>
                                      </p:tavLst>
                                    </p:anim>
                                    <p:anim calcmode="lin" valueType="num">
                                      <p:cBhvr>
                                        <p:cTn id="32" dur="1000" fill="hold"/>
                                        <p:tgtEl>
                                          <p:spTgt spid="9"/>
                                        </p:tgtEl>
                                        <p:attrNameLst>
                                          <p:attrName>ppt_h</p:attrName>
                                        </p:attrNameLst>
                                      </p:cBhvr>
                                      <p:tavLst>
                                        <p:tav tm="0">
                                          <p:val>
                                            <p:strVal val="#ppt_h"/>
                                          </p:val>
                                        </p:tav>
                                        <p:tav tm="100000">
                                          <p:val>
                                            <p:strVal val="#ppt_h"/>
                                          </p:val>
                                        </p:tav>
                                      </p:tavLst>
                                    </p:anim>
                                    <p:animEffect transition="in" filter="fade">
                                      <p:cBhvr>
                                        <p:cTn id="33" dur="1000"/>
                                        <p:tgtEl>
                                          <p:spTgt spid="9"/>
                                        </p:tgtEl>
                                      </p:cBhvr>
                                    </p:animEffect>
                                  </p:childTnLst>
                                </p:cTn>
                              </p:par>
                              <p:par>
                                <p:cTn id="34" presetID="55" presetClass="entr" presetSubtype="0"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1000" fill="hold"/>
                                        <p:tgtEl>
                                          <p:spTgt spid="4"/>
                                        </p:tgtEl>
                                        <p:attrNameLst>
                                          <p:attrName>ppt_w</p:attrName>
                                        </p:attrNameLst>
                                      </p:cBhvr>
                                      <p:tavLst>
                                        <p:tav tm="0">
                                          <p:val>
                                            <p:strVal val="#ppt_w*0.70"/>
                                          </p:val>
                                        </p:tav>
                                        <p:tav tm="100000">
                                          <p:val>
                                            <p:strVal val="#ppt_w"/>
                                          </p:val>
                                        </p:tav>
                                      </p:tavLst>
                                    </p:anim>
                                    <p:anim calcmode="lin" valueType="num">
                                      <p:cBhvr>
                                        <p:cTn id="37" dur="1000" fill="hold"/>
                                        <p:tgtEl>
                                          <p:spTgt spid="4"/>
                                        </p:tgtEl>
                                        <p:attrNameLst>
                                          <p:attrName>ppt_h</p:attrName>
                                        </p:attrNameLst>
                                      </p:cBhvr>
                                      <p:tavLst>
                                        <p:tav tm="0">
                                          <p:val>
                                            <p:strVal val="#ppt_h"/>
                                          </p:val>
                                        </p:tav>
                                        <p:tav tm="100000">
                                          <p:val>
                                            <p:strVal val="#ppt_h"/>
                                          </p:val>
                                        </p:tav>
                                      </p:tavLst>
                                    </p:anim>
                                    <p:animEffect transition="in" filter="fade">
                                      <p:cBhvr>
                                        <p:cTn id="38" dur="10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9" grpId="0"/>
      <p:bldP spid="14"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458200" y="228600"/>
            <a:ext cx="2057400" cy="646331"/>
          </a:xfrm>
          <a:prstGeom prst="rect">
            <a:avLst/>
          </a:prstGeom>
          <a:noFill/>
        </p:spPr>
        <p:txBody>
          <a:bodyPr wrap="square" rtlCol="0">
            <a:spAutoFit/>
          </a:bodyPr>
          <a:lstStyle/>
          <a:p>
            <a:r>
              <a:rPr lang="en-US" sz="3600" dirty="0" smtClean="0">
                <a:latin typeface="Times New Roman" pitchFamily="18" charset="0"/>
                <a:cs typeface="Times New Roman" pitchFamily="18" charset="0"/>
              </a:rPr>
              <a:t>Museum </a:t>
            </a:r>
            <a:endParaRPr lang="en-US" sz="3600" dirty="0">
              <a:latin typeface="Times New Roman" pitchFamily="18" charset="0"/>
              <a:cs typeface="Times New Roman" pitchFamily="18" charset="0"/>
            </a:endParaRPr>
          </a:p>
        </p:txBody>
      </p:sp>
      <p:pic>
        <p:nvPicPr>
          <p:cNvPr id="5" name="Picture 4" descr="gallery view.jpg"/>
          <p:cNvPicPr>
            <a:picLocks noChangeAspect="1"/>
          </p:cNvPicPr>
          <p:nvPr/>
        </p:nvPicPr>
        <p:blipFill>
          <a:blip r:embed="rId2"/>
          <a:srcRect l="549" t="16300" r="3846" b="6044"/>
          <a:stretch>
            <a:fillRect/>
          </a:stretch>
        </p:blipFill>
        <p:spPr>
          <a:xfrm>
            <a:off x="762000" y="838200"/>
            <a:ext cx="5257800" cy="4038600"/>
          </a:xfrm>
          <a:prstGeom prst="rect">
            <a:avLst/>
          </a:prstGeom>
          <a:ln>
            <a:noFill/>
          </a:ln>
          <a:effectLst>
            <a:softEdge rad="112500"/>
          </a:effectLst>
        </p:spPr>
      </p:pic>
      <p:sp>
        <p:nvSpPr>
          <p:cNvPr id="6" name="Rectangle 5"/>
          <p:cNvSpPr/>
          <p:nvPr/>
        </p:nvSpPr>
        <p:spPr>
          <a:xfrm>
            <a:off x="990600" y="5105400"/>
            <a:ext cx="4724400" cy="1066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itchFamily="18" charset="0"/>
                <a:cs typeface="Times New Roman" pitchFamily="18" charset="0"/>
              </a:rPr>
              <a:t>A room or building for the display.</a:t>
            </a:r>
            <a:endParaRPr lang="en-US" sz="3600" dirty="0">
              <a:solidFill>
                <a:schemeClr val="tx1"/>
              </a:solidFill>
              <a:latin typeface="Times New Roman" pitchFamily="18" charset="0"/>
              <a:cs typeface="Times New Roman" pitchFamily="18" charset="0"/>
            </a:endParaRPr>
          </a:p>
        </p:txBody>
      </p:sp>
      <p:sp>
        <p:nvSpPr>
          <p:cNvPr id="7" name="Rectangle 6"/>
          <p:cNvSpPr/>
          <p:nvPr/>
        </p:nvSpPr>
        <p:spPr>
          <a:xfrm>
            <a:off x="1828800" y="228600"/>
            <a:ext cx="19050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itchFamily="18" charset="0"/>
                <a:cs typeface="Times New Roman" pitchFamily="18" charset="0"/>
              </a:rPr>
              <a:t>Gallery</a:t>
            </a:r>
            <a:endParaRPr lang="en-US" sz="3600" dirty="0">
              <a:solidFill>
                <a:schemeClr val="tx1"/>
              </a:solidFill>
              <a:latin typeface="Times New Roman" pitchFamily="18" charset="0"/>
              <a:cs typeface="Times New Roman" pitchFamily="18" charset="0"/>
            </a:endParaRPr>
          </a:p>
        </p:txBody>
      </p:sp>
      <p:sp>
        <p:nvSpPr>
          <p:cNvPr id="8" name="Rectangle 7"/>
          <p:cNvSpPr/>
          <p:nvPr/>
        </p:nvSpPr>
        <p:spPr>
          <a:xfrm>
            <a:off x="6781800" y="5029200"/>
            <a:ext cx="5334000" cy="16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itchFamily="18" charset="0"/>
                <a:cs typeface="Times New Roman" pitchFamily="18" charset="0"/>
              </a:rPr>
              <a:t>A building in which objects of historical, </a:t>
            </a:r>
            <a:r>
              <a:rPr lang="en-US" sz="3600" dirty="0" err="1" smtClean="0">
                <a:solidFill>
                  <a:schemeClr val="tx1"/>
                </a:solidFill>
                <a:latin typeface="Times New Roman" pitchFamily="18" charset="0"/>
                <a:cs typeface="Times New Roman" pitchFamily="18" charset="0"/>
              </a:rPr>
              <a:t>sciencetific</a:t>
            </a:r>
            <a:r>
              <a:rPr lang="en-US" sz="3600" dirty="0" smtClean="0">
                <a:solidFill>
                  <a:schemeClr val="tx1"/>
                </a:solidFill>
                <a:latin typeface="Times New Roman" pitchFamily="18" charset="0"/>
                <a:cs typeface="Times New Roman" pitchFamily="18" charset="0"/>
              </a:rPr>
              <a:t>, artistic interests are kept.</a:t>
            </a:r>
            <a:endParaRPr lang="en-US" sz="3600" dirty="0">
              <a:solidFill>
                <a:schemeClr val="tx1"/>
              </a:solidFill>
              <a:latin typeface="Times New Roman" pitchFamily="18" charset="0"/>
              <a:cs typeface="Times New Roman" pitchFamily="18" charset="0"/>
            </a:endParaRPr>
          </a:p>
        </p:txBody>
      </p:sp>
      <p:pic>
        <p:nvPicPr>
          <p:cNvPr id="9" name="Picture 8" descr="taking.jpg"/>
          <p:cNvPicPr>
            <a:picLocks noChangeAspect="1"/>
          </p:cNvPicPr>
          <p:nvPr/>
        </p:nvPicPr>
        <p:blipFill>
          <a:blip r:embed="rId3"/>
          <a:stretch>
            <a:fillRect/>
          </a:stretch>
        </p:blipFill>
        <p:spPr>
          <a:xfrm>
            <a:off x="6858000" y="838201"/>
            <a:ext cx="5181600" cy="39624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ppt_x</p:attrName>
                                        </p:attrNameLst>
                                      </p:cBhvr>
                                      <p:tavLst>
                                        <p:tav tm="0">
                                          <p:val>
                                            <p:strVal val="#ppt_x-.2"/>
                                          </p:val>
                                        </p:tav>
                                        <p:tav tm="100000">
                                          <p:val>
                                            <p:strVal val="#ppt_x"/>
                                          </p:val>
                                        </p:tav>
                                      </p:tavLst>
                                    </p:anim>
                                    <p:anim calcmode="lin" valueType="num">
                                      <p:cBhvr>
                                        <p:cTn id="20"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1000" fill="hold"/>
                                        <p:tgtEl>
                                          <p:spTgt spid="3"/>
                                        </p:tgtEl>
                                        <p:attrNameLst>
                                          <p:attrName>ppt_w</p:attrName>
                                        </p:attrNameLst>
                                      </p:cBhvr>
                                      <p:tavLst>
                                        <p:tav tm="0">
                                          <p:val>
                                            <p:strVal val="#ppt_w*0.70"/>
                                          </p:val>
                                        </p:tav>
                                        <p:tav tm="100000">
                                          <p:val>
                                            <p:strVal val="#ppt_w"/>
                                          </p:val>
                                        </p:tav>
                                      </p:tavLst>
                                    </p:anim>
                                    <p:anim calcmode="lin" valueType="num">
                                      <p:cBhvr>
                                        <p:cTn id="27" dur="1000" fill="hold"/>
                                        <p:tgtEl>
                                          <p:spTgt spid="3"/>
                                        </p:tgtEl>
                                        <p:attrNameLst>
                                          <p:attrName>ppt_h</p:attrName>
                                        </p:attrNameLst>
                                      </p:cBhvr>
                                      <p:tavLst>
                                        <p:tav tm="0">
                                          <p:val>
                                            <p:strVal val="#ppt_h"/>
                                          </p:val>
                                        </p:tav>
                                        <p:tav tm="100000">
                                          <p:val>
                                            <p:strVal val="#ppt_h"/>
                                          </p:val>
                                        </p:tav>
                                      </p:tavLst>
                                    </p:anim>
                                    <p:animEffect transition="in" filter="fade">
                                      <p:cBhvr>
                                        <p:cTn id="28" dur="10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29"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ppt_x</p:attrName>
                                        </p:attrNameLst>
                                      </p:cBhvr>
                                      <p:tavLst>
                                        <p:tav tm="0">
                                          <p:val>
                                            <p:strVal val="#ppt_x-.2"/>
                                          </p:val>
                                        </p:tav>
                                        <p:tav tm="100000">
                                          <p:val>
                                            <p:strVal val="#ppt_x"/>
                                          </p:val>
                                        </p:tav>
                                      </p:tavLst>
                                    </p:anim>
                                    <p:anim calcmode="lin" valueType="num">
                                      <p:cBhvr>
                                        <p:cTn id="3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228600"/>
            <a:ext cx="2819400" cy="646331"/>
          </a:xfrm>
          <a:prstGeom prst="rect">
            <a:avLst/>
          </a:prstGeom>
          <a:noFill/>
        </p:spPr>
        <p:txBody>
          <a:bodyPr wrap="square" rtlCol="0">
            <a:spAutoFit/>
          </a:bodyPr>
          <a:lstStyle/>
          <a:p>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Group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wprk</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7" name="Rectangle 6"/>
          <p:cNvSpPr/>
          <p:nvPr/>
        </p:nvSpPr>
        <p:spPr>
          <a:xfrm>
            <a:off x="533400" y="914400"/>
            <a:ext cx="2514600" cy="14478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itchFamily="18" charset="0"/>
                <a:cs typeface="Times New Roman" pitchFamily="18" charset="0"/>
              </a:rPr>
              <a:t>The Daily </a:t>
            </a:r>
            <a:r>
              <a:rPr lang="en-US" sz="3600" dirty="0" err="1" smtClean="0">
                <a:solidFill>
                  <a:schemeClr val="tx1"/>
                </a:solidFill>
                <a:latin typeface="Times New Roman" pitchFamily="18" charset="0"/>
                <a:cs typeface="Times New Roman" pitchFamily="18" charset="0"/>
              </a:rPr>
              <a:t>Ittefaqe</a:t>
            </a:r>
            <a:endParaRPr lang="en-US" sz="3600" dirty="0">
              <a:solidFill>
                <a:schemeClr val="tx1"/>
              </a:solidFill>
              <a:latin typeface="Times New Roman" pitchFamily="18" charset="0"/>
              <a:cs typeface="Times New Roman" pitchFamily="18" charset="0"/>
            </a:endParaRPr>
          </a:p>
        </p:txBody>
      </p:sp>
      <p:sp>
        <p:nvSpPr>
          <p:cNvPr id="8" name="Rectangle 7"/>
          <p:cNvSpPr/>
          <p:nvPr/>
        </p:nvSpPr>
        <p:spPr>
          <a:xfrm>
            <a:off x="533400" y="2743200"/>
            <a:ext cx="2514600" cy="17526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itchFamily="18" charset="0"/>
                <a:cs typeface="Times New Roman" pitchFamily="18" charset="0"/>
              </a:rPr>
              <a:t>The Daily </a:t>
            </a:r>
            <a:r>
              <a:rPr lang="en-US" sz="3600" dirty="0" err="1" smtClean="0">
                <a:solidFill>
                  <a:schemeClr val="tx1"/>
                </a:solidFill>
                <a:latin typeface="Times New Roman" pitchFamily="18" charset="0"/>
                <a:cs typeface="Times New Roman" pitchFamily="18" charset="0"/>
              </a:rPr>
              <a:t>Protham</a:t>
            </a:r>
            <a:r>
              <a:rPr lang="en-US" sz="3600" dirty="0" smtClean="0">
                <a:solidFill>
                  <a:schemeClr val="tx1"/>
                </a:solidFill>
                <a:latin typeface="Times New Roman" pitchFamily="18" charset="0"/>
                <a:cs typeface="Times New Roman" pitchFamily="18" charset="0"/>
              </a:rPr>
              <a:t> </a:t>
            </a:r>
            <a:r>
              <a:rPr lang="en-US" sz="3600" dirty="0" err="1" smtClean="0">
                <a:solidFill>
                  <a:schemeClr val="tx1"/>
                </a:solidFill>
                <a:latin typeface="Times New Roman" pitchFamily="18" charset="0"/>
                <a:cs typeface="Times New Roman" pitchFamily="18" charset="0"/>
              </a:rPr>
              <a:t>Alo</a:t>
            </a:r>
            <a:endParaRPr lang="en-US" sz="3600" dirty="0">
              <a:solidFill>
                <a:schemeClr val="tx1"/>
              </a:solidFill>
              <a:latin typeface="Times New Roman" pitchFamily="18" charset="0"/>
              <a:cs typeface="Times New Roman" pitchFamily="18" charset="0"/>
            </a:endParaRPr>
          </a:p>
        </p:txBody>
      </p:sp>
      <p:sp>
        <p:nvSpPr>
          <p:cNvPr id="9" name="Rectangle 8"/>
          <p:cNvSpPr/>
          <p:nvPr/>
        </p:nvSpPr>
        <p:spPr>
          <a:xfrm>
            <a:off x="457200" y="4953000"/>
            <a:ext cx="2590800" cy="14478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itchFamily="18" charset="0"/>
                <a:cs typeface="Times New Roman" pitchFamily="18" charset="0"/>
              </a:rPr>
              <a:t>The Daily observer</a:t>
            </a:r>
            <a:endParaRPr lang="en-US" sz="3600" dirty="0">
              <a:solidFill>
                <a:schemeClr val="tx1"/>
              </a:solidFill>
              <a:latin typeface="Times New Roman" pitchFamily="18" charset="0"/>
              <a:cs typeface="Times New Roman" pitchFamily="18" charset="0"/>
            </a:endParaRPr>
          </a:p>
        </p:txBody>
      </p:sp>
      <p:sp>
        <p:nvSpPr>
          <p:cNvPr id="10" name="Round Diagonal Corner Rectangle 9"/>
          <p:cNvSpPr/>
          <p:nvPr/>
        </p:nvSpPr>
        <p:spPr>
          <a:xfrm>
            <a:off x="3276600" y="762000"/>
            <a:ext cx="8229600" cy="1676400"/>
          </a:xfrm>
          <a:prstGeom prst="round2DiagRect">
            <a:avLst>
              <a:gd name="adj1" fmla="val 50000"/>
              <a:gd name="adj2" fmla="val 0"/>
            </a:avLst>
          </a:prstGeom>
          <a:blipFill dpi="0" rotWithShape="1">
            <a:blip r:embed="rId3">
              <a:alphaModFix amt="29000"/>
            </a:blip>
            <a:srcRec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Times New Roman" pitchFamily="18" charset="0"/>
                <a:cs typeface="Times New Roman" pitchFamily="18" charset="0"/>
              </a:rPr>
              <a:t>In this group there </a:t>
            </a:r>
            <a:r>
              <a:rPr lang="en-US" sz="2400" dirty="0" err="1" smtClean="0">
                <a:solidFill>
                  <a:schemeClr val="tx1"/>
                </a:solidFill>
                <a:latin typeface="Times New Roman" pitchFamily="18" charset="0"/>
                <a:cs typeface="Times New Roman" pitchFamily="18" charset="0"/>
              </a:rPr>
              <a:t>wiil</a:t>
            </a:r>
            <a:r>
              <a:rPr lang="en-US" sz="2400" dirty="0" smtClean="0">
                <a:solidFill>
                  <a:schemeClr val="tx1"/>
                </a:solidFill>
                <a:latin typeface="Times New Roman" pitchFamily="18" charset="0"/>
                <a:cs typeface="Times New Roman" pitchFamily="18" charset="0"/>
              </a:rPr>
              <a:t> be 6 students and one is group leader. The rest of students will read one by one. Leader will listen and write down errors. who has mistaken or who has problem to read ? They will help them to read the text.</a:t>
            </a:r>
            <a:endParaRPr lang="en-US" sz="2400" dirty="0">
              <a:solidFill>
                <a:schemeClr val="tx1"/>
              </a:solidFill>
              <a:latin typeface="Times New Roman" pitchFamily="18" charset="0"/>
              <a:cs typeface="Times New Roman" pitchFamily="18" charset="0"/>
            </a:endParaRPr>
          </a:p>
        </p:txBody>
      </p:sp>
      <p:sp>
        <p:nvSpPr>
          <p:cNvPr id="11" name="Round Diagonal Corner Rectangle 10"/>
          <p:cNvSpPr/>
          <p:nvPr/>
        </p:nvSpPr>
        <p:spPr>
          <a:xfrm>
            <a:off x="3200400" y="2590800"/>
            <a:ext cx="8305800" cy="2133600"/>
          </a:xfrm>
          <a:prstGeom prst="round2DiagRect">
            <a:avLst>
              <a:gd name="adj1" fmla="val 32857"/>
              <a:gd name="adj2" fmla="val 0"/>
            </a:avLst>
          </a:prstGeom>
          <a:blipFill dpi="0" rotWithShape="1">
            <a:blip r:embed="rId3">
              <a:alphaModFix amt="29000"/>
            </a:blip>
            <a:srcRec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Times New Roman" pitchFamily="18" charset="0"/>
                <a:cs typeface="Times New Roman" pitchFamily="18" charset="0"/>
              </a:rPr>
              <a:t>In this group there will be 6 students. Firstly Captain will read several times and </a:t>
            </a:r>
            <a:r>
              <a:rPr lang="en-US" sz="2400" dirty="0" err="1" smtClean="0">
                <a:solidFill>
                  <a:schemeClr val="tx1"/>
                </a:solidFill>
                <a:latin typeface="Times New Roman" pitchFamily="18" charset="0"/>
                <a:cs typeface="Times New Roman" pitchFamily="18" charset="0"/>
              </a:rPr>
              <a:t>anothers</a:t>
            </a:r>
            <a:r>
              <a:rPr lang="en-US" sz="2400" dirty="0" smtClean="0">
                <a:solidFill>
                  <a:schemeClr val="tx1"/>
                </a:solidFill>
                <a:latin typeface="Times New Roman" pitchFamily="18" charset="0"/>
                <a:cs typeface="Times New Roman" pitchFamily="18" charset="0"/>
              </a:rPr>
              <a:t> will listen attentively. Then remaining students will read one by one. Then Captain will find new words with the help of group. Students will </a:t>
            </a:r>
            <a:r>
              <a:rPr lang="en-US" sz="2400" dirty="0" err="1" smtClean="0">
                <a:solidFill>
                  <a:schemeClr val="tx1"/>
                </a:solidFill>
                <a:latin typeface="Times New Roman" pitchFamily="18" charset="0"/>
                <a:cs typeface="Times New Roman" pitchFamily="18" charset="0"/>
              </a:rPr>
              <a:t>practise</a:t>
            </a:r>
            <a:r>
              <a:rPr lang="en-US" sz="2400" dirty="0" smtClean="0">
                <a:solidFill>
                  <a:schemeClr val="tx1"/>
                </a:solidFill>
                <a:latin typeface="Times New Roman" pitchFamily="18" charset="0"/>
                <a:cs typeface="Times New Roman" pitchFamily="18" charset="0"/>
              </a:rPr>
              <a:t> that words  with meaning.   </a:t>
            </a:r>
            <a:endParaRPr lang="en-US" sz="2400" dirty="0">
              <a:solidFill>
                <a:schemeClr val="tx1"/>
              </a:solidFill>
              <a:latin typeface="Times New Roman" pitchFamily="18" charset="0"/>
              <a:cs typeface="Times New Roman" pitchFamily="18" charset="0"/>
            </a:endParaRPr>
          </a:p>
        </p:txBody>
      </p:sp>
      <p:sp>
        <p:nvSpPr>
          <p:cNvPr id="12" name="Round Diagonal Corner Rectangle 11"/>
          <p:cNvSpPr/>
          <p:nvPr/>
        </p:nvSpPr>
        <p:spPr>
          <a:xfrm>
            <a:off x="3276600" y="4876800"/>
            <a:ext cx="8077200" cy="1676400"/>
          </a:xfrm>
          <a:prstGeom prst="round2DiagRect">
            <a:avLst>
              <a:gd name="adj1" fmla="val 31157"/>
              <a:gd name="adj2" fmla="val 0"/>
            </a:avLst>
          </a:prstGeom>
          <a:blipFill dpi="0" rotWithShape="1">
            <a:blip r:embed="rId3">
              <a:alphaModFix amt="29000"/>
            </a:blip>
            <a:srcRec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Times New Roman" pitchFamily="18" charset="0"/>
                <a:cs typeface="Times New Roman" pitchFamily="18" charset="0"/>
              </a:rPr>
              <a:t>In this group students will be same. Each  student will read one line for 2 minutes. After finishing one line they will read next line for 2 minutes .in this way they will read all  lines. At  last  they will try to find unknown words.</a:t>
            </a:r>
            <a:endParaRPr lang="en-US" sz="24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7"/>
                    </p:tgtEl>
                  </p:cond>
                </p:stCondLst>
                <p:endSync evt="end" delay="0">
                  <p:rtn val="all"/>
                </p:endSync>
                <p:childTnLst>
                  <p:par>
                    <p:cTn id="18" fill="hold">
                      <p:stCondLst>
                        <p:cond delay="0"/>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8"/>
                    </p:tgtEl>
                  </p:cond>
                </p:stCondLst>
                <p:endSync evt="end" delay="0">
                  <p:rtn val="all"/>
                </p:endSync>
                <p:childTnLst>
                  <p:par>
                    <p:cTn id="24" fill="hold">
                      <p:stCondLst>
                        <p:cond delay="0"/>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childTnLst>
                          </p:cTn>
                        </p:par>
                      </p:childTnLst>
                    </p:cTn>
                  </p:par>
                </p:childTnLst>
              </p:cTn>
              <p:nextCondLst>
                <p:cond evt="onClick" delay="0">
                  <p:tgtEl>
                    <p:spTgt spid="8"/>
                  </p:tgtEl>
                </p:cond>
              </p:nextCondLst>
            </p:seq>
            <p:seq concurrent="1" nextAc="seek">
              <p:cTn id="29" restart="whenNotActive" fill="hold" evtFilter="cancelBubble" nodeType="interactiveSeq">
                <p:stCondLst>
                  <p:cond evt="onClick" delay="0">
                    <p:tgtEl>
                      <p:spTgt spid="9"/>
                    </p:tgtEl>
                  </p:cond>
                </p:stCondLst>
                <p:endSync evt="end" delay="0">
                  <p:rtn val="all"/>
                </p:endSync>
                <p:childTnLst>
                  <p:par>
                    <p:cTn id="30" fill="hold">
                      <p:stCondLst>
                        <p:cond delay="0"/>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childTnLst>
                          </p:cTn>
                        </p:par>
                      </p:childTnLst>
                    </p:cTn>
                  </p:par>
                </p:childTnLst>
              </p:cTn>
              <p:nextCondLst>
                <p:cond evt="onClick" delay="0">
                  <p:tgtEl>
                    <p:spTgt spid="9"/>
                  </p:tgtEl>
                </p:cond>
              </p:nextCondLst>
            </p:seq>
          </p:childTnLst>
        </p:cTn>
      </p:par>
    </p:tnLst>
    <p:bldLst>
      <p:bldP spid="3" grpId="0"/>
      <p:bldP spid="7" grpId="0" animBg="1"/>
      <p:bldP spid="8" grpId="0" animBg="1"/>
      <p:bldP spid="9" grpId="0" animBg="1"/>
      <p:bldP spid="10"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24400" y="381000"/>
            <a:ext cx="3505200" cy="990600"/>
          </a:xfrm>
          <a:prstGeom prst="rect">
            <a:avLst/>
          </a:prstGeom>
          <a:noFill/>
        </p:spPr>
        <p:txBody>
          <a:bodyPr wrap="square" rtlCol="0">
            <a:prstTxWarp prst="textCanUp">
              <a:avLst/>
            </a:prstTxWarp>
            <a:spAutoFit/>
          </a:bodyPr>
          <a:lstStyle/>
          <a:p>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Pair Work:</a:t>
            </a:r>
            <a:endPar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4" name="Folded Corner 3"/>
          <p:cNvSpPr/>
          <p:nvPr/>
        </p:nvSpPr>
        <p:spPr>
          <a:xfrm>
            <a:off x="381000" y="1752600"/>
            <a:ext cx="12115800" cy="4572000"/>
          </a:xfrm>
          <a:prstGeom prst="foldedCorner">
            <a:avLst>
              <a:gd name="adj" fmla="val 3948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smtClean="0">
              <a:solidFill>
                <a:schemeClr val="tx1"/>
              </a:solidFill>
              <a:latin typeface="Times New Roman" pitchFamily="18" charset="0"/>
              <a:cs typeface="Times New Roman" pitchFamily="18" charset="0"/>
            </a:endParaRPr>
          </a:p>
          <a:p>
            <a:pPr algn="ctr">
              <a:buFont typeface="Wingdings" pitchFamily="2" charset="2"/>
              <a:buChar char="Ø"/>
            </a:pPr>
            <a:endParaRPr lang="en-US" sz="3600" dirty="0" smtClean="0">
              <a:solidFill>
                <a:schemeClr val="tx1"/>
              </a:solidFill>
              <a:latin typeface="Times New Roman" pitchFamily="18" charset="0"/>
              <a:cs typeface="Times New Roman" pitchFamily="18" charset="0"/>
            </a:endParaRPr>
          </a:p>
          <a:p>
            <a:pPr algn="ctr">
              <a:buFont typeface="Wingdings" pitchFamily="2" charset="2"/>
              <a:buChar char="Ø"/>
            </a:pPr>
            <a:r>
              <a:rPr lang="en-US" sz="3600" dirty="0" smtClean="0">
                <a:solidFill>
                  <a:schemeClr val="tx1"/>
                </a:solidFill>
                <a:latin typeface="Times New Roman" pitchFamily="18" charset="0"/>
                <a:cs typeface="Times New Roman" pitchFamily="18" charset="0"/>
              </a:rPr>
              <a:t>Each pair will read the text  again and again with the meaning.</a:t>
            </a:r>
          </a:p>
          <a:p>
            <a:pPr algn="ctr"/>
            <a:endParaRPr lang="en-US" sz="3600" dirty="0" smtClean="0">
              <a:solidFill>
                <a:schemeClr val="tx1"/>
              </a:solidFill>
              <a:latin typeface="Times New Roman" pitchFamily="18" charset="0"/>
              <a:cs typeface="Times New Roman" pitchFamily="18" charset="0"/>
            </a:endParaRPr>
          </a:p>
          <a:p>
            <a:pPr algn="ctr">
              <a:buFont typeface="Wingdings" pitchFamily="2" charset="2"/>
              <a:buChar char="Ø"/>
            </a:pPr>
            <a:r>
              <a:rPr lang="en-US" sz="3600" dirty="0" smtClean="0">
                <a:solidFill>
                  <a:schemeClr val="tx1"/>
                </a:solidFill>
                <a:latin typeface="Times New Roman" pitchFamily="18" charset="0"/>
                <a:cs typeface="Times New Roman" pitchFamily="18" charset="0"/>
              </a:rPr>
              <a:t>Then they will check their reading with each others.</a:t>
            </a:r>
          </a:p>
          <a:p>
            <a:pPr algn="ctr"/>
            <a:endParaRPr lang="en-US" sz="3600" dirty="0" smtClean="0">
              <a:solidFill>
                <a:schemeClr val="tx1"/>
              </a:solidFill>
              <a:latin typeface="Times New Roman" pitchFamily="18" charset="0"/>
              <a:cs typeface="Times New Roman" pitchFamily="18" charset="0"/>
            </a:endParaRPr>
          </a:p>
          <a:p>
            <a:pPr algn="ctr">
              <a:buFont typeface="Wingdings" pitchFamily="2" charset="2"/>
              <a:buChar char="Ø"/>
            </a:pPr>
            <a:r>
              <a:rPr lang="en-US" sz="3600" dirty="0" smtClean="0">
                <a:solidFill>
                  <a:schemeClr val="tx1"/>
                </a:solidFill>
                <a:latin typeface="Times New Roman" pitchFamily="18" charset="0"/>
                <a:cs typeface="Times New Roman" pitchFamily="18" charset="0"/>
              </a:rPr>
              <a:t>Each will find 5 words  which are unknown to them.</a:t>
            </a:r>
          </a:p>
          <a:p>
            <a:pPr algn="ctr"/>
            <a:endParaRPr lang="en-US" sz="3600" dirty="0" smtClean="0">
              <a:solidFill>
                <a:schemeClr val="tx1"/>
              </a:solidFill>
              <a:latin typeface="Times New Roman" pitchFamily="18" charset="0"/>
              <a:cs typeface="Times New Roman" pitchFamily="18" charset="0"/>
            </a:endParaRPr>
          </a:p>
          <a:p>
            <a:pPr algn="ctr">
              <a:buFont typeface="Wingdings" pitchFamily="2" charset="2"/>
              <a:buChar char="Ø"/>
            </a:pPr>
            <a:r>
              <a:rPr lang="en-US" sz="3600" dirty="0" smtClean="0">
                <a:solidFill>
                  <a:schemeClr val="tx1"/>
                </a:solidFill>
                <a:latin typeface="Times New Roman" pitchFamily="18" charset="0"/>
                <a:cs typeface="Times New Roman" pitchFamily="18" charset="0"/>
              </a:rPr>
              <a:t> Then they will exchange their words.</a:t>
            </a:r>
            <a:endParaRPr lang="en-US" sz="36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Alternate Process 1"/>
          <p:cNvSpPr/>
          <p:nvPr/>
        </p:nvSpPr>
        <p:spPr>
          <a:xfrm>
            <a:off x="4572000" y="457200"/>
            <a:ext cx="3200400" cy="990600"/>
          </a:xfrm>
          <a:prstGeom prst="flowChartAlternateProcess">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C00000"/>
                </a:solidFill>
                <a:latin typeface="Times New Roman" pitchFamily="18" charset="0"/>
                <a:cs typeface="Times New Roman" pitchFamily="18" charset="0"/>
              </a:rPr>
              <a:t>Evaluation</a:t>
            </a:r>
            <a:endParaRPr lang="en-US" sz="4800" dirty="0">
              <a:solidFill>
                <a:srgbClr val="C00000"/>
              </a:solidFill>
              <a:latin typeface="Times New Roman" pitchFamily="18" charset="0"/>
              <a:cs typeface="Times New Roman" pitchFamily="18" charset="0"/>
            </a:endParaRPr>
          </a:p>
        </p:txBody>
      </p:sp>
      <p:sp>
        <p:nvSpPr>
          <p:cNvPr id="3" name="Snip Same Side Corner Rectangle 2"/>
          <p:cNvSpPr/>
          <p:nvPr/>
        </p:nvSpPr>
        <p:spPr>
          <a:xfrm>
            <a:off x="2057400" y="1981200"/>
            <a:ext cx="9372600" cy="3276600"/>
          </a:xfrm>
          <a:prstGeom prst="snip2SameRect">
            <a:avLst>
              <a:gd name="adj1" fmla="val 42121"/>
              <a:gd name="adj2" fmla="val 242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Wingdings" pitchFamily="2" charset="2"/>
              <a:buChar char="v"/>
            </a:pPr>
            <a:endParaRPr lang="en-US" sz="4800" dirty="0" smtClean="0">
              <a:solidFill>
                <a:srgbClr val="002060"/>
              </a:solidFill>
              <a:latin typeface="Times New Roman" pitchFamily="18" charset="0"/>
              <a:cs typeface="Times New Roman" pitchFamily="18" charset="0"/>
            </a:endParaRPr>
          </a:p>
          <a:p>
            <a:pPr algn="ctr">
              <a:buFont typeface="Wingdings" pitchFamily="2" charset="2"/>
              <a:buChar char="v"/>
            </a:pPr>
            <a:r>
              <a:rPr lang="en-US" sz="4800" dirty="0" smtClean="0">
                <a:solidFill>
                  <a:srgbClr val="002060"/>
                </a:solidFill>
                <a:latin typeface="Times New Roman" pitchFamily="18" charset="0"/>
                <a:cs typeface="Times New Roman" pitchFamily="18" charset="0"/>
              </a:rPr>
              <a:t>Each learner will come to the</a:t>
            </a:r>
          </a:p>
          <a:p>
            <a:pPr algn="ctr"/>
            <a:r>
              <a:rPr lang="en-US" sz="4800" dirty="0" smtClean="0">
                <a:solidFill>
                  <a:srgbClr val="002060"/>
                </a:solidFill>
                <a:latin typeface="Times New Roman" pitchFamily="18" charset="0"/>
                <a:cs typeface="Times New Roman" pitchFamily="18" charset="0"/>
              </a:rPr>
              <a:t>front of the class and read one line from the first </a:t>
            </a:r>
            <a:r>
              <a:rPr lang="en-US" sz="4800" dirty="0" err="1" smtClean="0">
                <a:solidFill>
                  <a:srgbClr val="002060"/>
                </a:solidFill>
                <a:latin typeface="Times New Roman" pitchFamily="18" charset="0"/>
                <a:cs typeface="Times New Roman" pitchFamily="18" charset="0"/>
              </a:rPr>
              <a:t>para</a:t>
            </a:r>
            <a:r>
              <a:rPr lang="en-US" sz="4800" dirty="0" smtClean="0">
                <a:solidFill>
                  <a:srgbClr val="002060"/>
                </a:solidFill>
                <a:latin typeface="Times New Roman" pitchFamily="18" charset="0"/>
                <a:cs typeface="Times New Roman" pitchFamily="18" charset="0"/>
              </a:rPr>
              <a:t>. </a:t>
            </a:r>
          </a:p>
          <a:p>
            <a:pPr algn="ctr"/>
            <a:endParaRPr lang="en-US" sz="4800" dirty="0" smtClean="0">
              <a:solidFill>
                <a:srgbClr val="002060"/>
              </a:solidFill>
              <a:latin typeface="Times New Roman" pitchFamily="18" charset="0"/>
              <a:cs typeface="Times New Roman" pitchFamily="18" charset="0"/>
            </a:endParaRPr>
          </a:p>
          <a:p>
            <a:pPr algn="ctr"/>
            <a:endParaRPr lang="en-US" sz="48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4191000" y="685800"/>
            <a:ext cx="5257800" cy="9906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rgbClr val="002060"/>
                </a:solidFill>
                <a:latin typeface="Times New Roman" pitchFamily="18" charset="0"/>
                <a:cs typeface="Times New Roman" pitchFamily="18" charset="0"/>
              </a:rPr>
              <a:t>Planned activity</a:t>
            </a:r>
            <a:endParaRPr lang="en-US" sz="5400" dirty="0">
              <a:solidFill>
                <a:srgbClr val="002060"/>
              </a:solidFill>
              <a:latin typeface="Times New Roman" pitchFamily="18" charset="0"/>
              <a:cs typeface="Times New Roman" pitchFamily="18" charset="0"/>
            </a:endParaRPr>
          </a:p>
        </p:txBody>
      </p:sp>
      <p:sp>
        <p:nvSpPr>
          <p:cNvPr id="6" name="Flowchart: Card 5"/>
          <p:cNvSpPr/>
          <p:nvPr/>
        </p:nvSpPr>
        <p:spPr>
          <a:xfrm>
            <a:off x="1981200" y="2438400"/>
            <a:ext cx="9220200" cy="3124200"/>
          </a:xfrm>
          <a:prstGeom prst="flowChartPunchedCard">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smtClean="0">
              <a:solidFill>
                <a:srgbClr val="002060"/>
              </a:solidFill>
              <a:latin typeface="Times New Roman" pitchFamily="18" charset="0"/>
              <a:cs typeface="Times New Roman" pitchFamily="18" charset="0"/>
            </a:endParaRPr>
          </a:p>
          <a:p>
            <a:pPr algn="ctr"/>
            <a:endParaRPr lang="en-US" sz="5400" dirty="0" smtClean="0">
              <a:solidFill>
                <a:srgbClr val="002060"/>
              </a:solidFill>
              <a:latin typeface="Times New Roman" pitchFamily="18" charset="0"/>
              <a:cs typeface="Times New Roman" pitchFamily="18" charset="0"/>
            </a:endParaRPr>
          </a:p>
          <a:p>
            <a:pPr algn="ctr"/>
            <a:endParaRPr lang="en-US" sz="5400" dirty="0" smtClean="0">
              <a:solidFill>
                <a:srgbClr val="002060"/>
              </a:solidFill>
              <a:latin typeface="Times New Roman" pitchFamily="18" charset="0"/>
              <a:cs typeface="Times New Roman" pitchFamily="18" charset="0"/>
            </a:endParaRPr>
          </a:p>
          <a:p>
            <a:pPr algn="ctr"/>
            <a:endParaRPr lang="en-US" sz="5400" dirty="0" smtClean="0">
              <a:solidFill>
                <a:srgbClr val="002060"/>
              </a:solidFill>
              <a:latin typeface="Times New Roman" pitchFamily="18" charset="0"/>
              <a:cs typeface="Times New Roman" pitchFamily="18" charset="0"/>
            </a:endParaRPr>
          </a:p>
          <a:p>
            <a:pPr algn="ctr">
              <a:buFont typeface="Wingdings" pitchFamily="2" charset="2"/>
              <a:buChar char="v"/>
            </a:pPr>
            <a:endParaRPr lang="en-US" sz="5400" dirty="0" smtClean="0">
              <a:solidFill>
                <a:srgbClr val="002060"/>
              </a:solidFill>
              <a:latin typeface="Times New Roman" pitchFamily="18" charset="0"/>
              <a:cs typeface="Times New Roman" pitchFamily="18" charset="0"/>
            </a:endParaRPr>
          </a:p>
          <a:p>
            <a:pPr algn="ctr"/>
            <a:endParaRPr lang="en-US" sz="5400" dirty="0" smtClean="0">
              <a:solidFill>
                <a:srgbClr val="002060"/>
              </a:solidFill>
              <a:latin typeface="Times New Roman" pitchFamily="18" charset="0"/>
              <a:cs typeface="Times New Roman" pitchFamily="18" charset="0"/>
            </a:endParaRPr>
          </a:p>
          <a:p>
            <a:pPr algn="ctr">
              <a:buFont typeface="Wingdings" pitchFamily="2" charset="2"/>
              <a:buChar char="v"/>
            </a:pPr>
            <a:r>
              <a:rPr lang="en-US" sz="5400" dirty="0" smtClean="0">
                <a:solidFill>
                  <a:srgbClr val="002060"/>
                </a:solidFill>
                <a:latin typeface="Times New Roman" pitchFamily="18" charset="0"/>
                <a:cs typeface="Times New Roman" pitchFamily="18" charset="0"/>
              </a:rPr>
              <a:t>Write two sentences on Liberation War Museum on the basis of reading of the 1</a:t>
            </a:r>
            <a:r>
              <a:rPr lang="en-US" sz="5400" baseline="30000" dirty="0" smtClean="0">
                <a:solidFill>
                  <a:srgbClr val="002060"/>
                </a:solidFill>
                <a:latin typeface="Times New Roman" pitchFamily="18" charset="0"/>
                <a:cs typeface="Times New Roman" pitchFamily="18" charset="0"/>
              </a:rPr>
              <a:t>st</a:t>
            </a:r>
            <a:r>
              <a:rPr lang="en-US" sz="5400" dirty="0" smtClean="0">
                <a:solidFill>
                  <a:srgbClr val="002060"/>
                </a:solidFill>
                <a:latin typeface="Times New Roman" pitchFamily="18" charset="0"/>
                <a:cs typeface="Times New Roman" pitchFamily="18" charset="0"/>
              </a:rPr>
              <a:t> </a:t>
            </a:r>
            <a:r>
              <a:rPr lang="en-US" sz="5400" dirty="0" err="1" smtClean="0">
                <a:solidFill>
                  <a:srgbClr val="002060"/>
                </a:solidFill>
                <a:latin typeface="Times New Roman" pitchFamily="18" charset="0"/>
                <a:cs typeface="Times New Roman" pitchFamily="18" charset="0"/>
              </a:rPr>
              <a:t>para</a:t>
            </a:r>
            <a:r>
              <a:rPr lang="en-US" sz="5400" dirty="0" smtClean="0">
                <a:solidFill>
                  <a:srgbClr val="002060"/>
                </a:solidFill>
                <a:latin typeface="Times New Roman" pitchFamily="18" charset="0"/>
                <a:cs typeface="Times New Roman" pitchFamily="18" charset="0"/>
              </a:rPr>
              <a:t>.</a:t>
            </a:r>
          </a:p>
          <a:p>
            <a:pPr algn="ctr"/>
            <a:endParaRPr lang="en-US" sz="5400" dirty="0" smtClean="0">
              <a:solidFill>
                <a:srgbClr val="002060"/>
              </a:solidFill>
              <a:latin typeface="Times New Roman" pitchFamily="18" charset="0"/>
              <a:cs typeface="Times New Roman" pitchFamily="18" charset="0"/>
            </a:endParaRPr>
          </a:p>
          <a:p>
            <a:pPr algn="ctr"/>
            <a:endParaRPr lang="en-US" sz="5400" dirty="0" smtClean="0">
              <a:solidFill>
                <a:srgbClr val="002060"/>
              </a:solidFill>
              <a:latin typeface="Times New Roman" pitchFamily="18" charset="0"/>
              <a:cs typeface="Times New Roman" pitchFamily="18" charset="0"/>
            </a:endParaRPr>
          </a:p>
          <a:p>
            <a:pPr algn="ctr"/>
            <a:endParaRPr lang="en-US" sz="5400" dirty="0" smtClean="0">
              <a:solidFill>
                <a:srgbClr val="002060"/>
              </a:solidFill>
              <a:latin typeface="Times New Roman" pitchFamily="18" charset="0"/>
              <a:cs typeface="Times New Roman" pitchFamily="18" charset="0"/>
            </a:endParaRPr>
          </a:p>
          <a:p>
            <a:pPr algn="ctr"/>
            <a:endParaRPr lang="en-US" sz="5400" dirty="0" smtClean="0">
              <a:solidFill>
                <a:srgbClr val="002060"/>
              </a:solidFill>
              <a:latin typeface="Times New Roman" pitchFamily="18" charset="0"/>
              <a:cs typeface="Times New Roman" pitchFamily="18" charset="0"/>
            </a:endParaRPr>
          </a:p>
          <a:p>
            <a:pPr algn="ctr"/>
            <a:endParaRPr lang="en-US" sz="5400" dirty="0" smtClean="0">
              <a:solidFill>
                <a:srgbClr val="002060"/>
              </a:solidFill>
              <a:latin typeface="Times New Roman" pitchFamily="18" charset="0"/>
              <a:cs typeface="Times New Roman" pitchFamily="18" charset="0"/>
            </a:endParaRPr>
          </a:p>
          <a:p>
            <a:pPr algn="ctr"/>
            <a:endParaRPr lang="en-US" sz="5400" dirty="0" smtClean="0">
              <a:solidFill>
                <a:srgbClr val="002060"/>
              </a:solidFill>
              <a:latin typeface="Times New Roman" pitchFamily="18" charset="0"/>
              <a:cs typeface="Times New Roman" pitchFamily="18" charset="0"/>
            </a:endParaRPr>
          </a:p>
          <a:p>
            <a:pPr algn="ctr"/>
            <a:endParaRPr lang="en-US" sz="54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4d5858b3fdd7002e246ea07a2e3c0d36.jpg"/>
          <p:cNvPicPr>
            <a:picLocks noChangeAspect="1"/>
          </p:cNvPicPr>
          <p:nvPr/>
        </p:nvPicPr>
        <p:blipFill>
          <a:blip r:embed="rId2"/>
          <a:stretch>
            <a:fillRect/>
          </a:stretch>
        </p:blipFill>
        <p:spPr>
          <a:xfrm>
            <a:off x="1905000" y="533400"/>
            <a:ext cx="9220200" cy="58069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p:cNvSpPr txBox="1"/>
          <p:nvPr/>
        </p:nvSpPr>
        <p:spPr>
          <a:xfrm>
            <a:off x="3886200" y="838200"/>
            <a:ext cx="6172200" cy="1676400"/>
          </a:xfrm>
          <a:prstGeom prst="rect">
            <a:avLst/>
          </a:prstGeom>
          <a:noFill/>
        </p:spPr>
        <p:txBody>
          <a:bodyPr wrap="square" rtlCol="0">
            <a:prstTxWarp prst="textArchUpPour">
              <a:avLst/>
            </a:prstTxWarp>
            <a:spAutoFit/>
          </a:bodyPr>
          <a:lstStyle/>
          <a:p>
            <a:r>
              <a:rPr lang="en-US" sz="5400" dirty="0" smtClean="0">
                <a:solidFill>
                  <a:schemeClr val="bg1"/>
                </a:solidFill>
                <a:latin typeface="Times New Roman" pitchFamily="18" charset="0"/>
                <a:cs typeface="Times New Roman" pitchFamily="18" charset="0"/>
              </a:rPr>
              <a:t>Thank you</a:t>
            </a:r>
            <a:endParaRPr lang="en-US" sz="5400"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latin typeface="Times New Roman" pitchFamily="18" charset="0"/>
            <a:cs typeface="Times New Roman"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728</TotalTime>
  <Words>701</Words>
  <Application>Microsoft Office PowerPoint</Application>
  <PresentationFormat>Custom</PresentationFormat>
  <Paragraphs>112</Paragraphs>
  <Slides>22</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Office Theme</vt:lpstr>
      <vt:lpstr>Packager Shell Object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Hi</dc:creator>
  <cp:lastModifiedBy>Hi</cp:lastModifiedBy>
  <cp:revision>207</cp:revision>
  <dcterms:created xsi:type="dcterms:W3CDTF">2006-08-16T00:00:00Z</dcterms:created>
  <dcterms:modified xsi:type="dcterms:W3CDTF">2019-10-29T17:14:41Z</dcterms:modified>
</cp:coreProperties>
</file>