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5.jpg"/><Relationship Id="rId7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"/>
            <a:ext cx="8839200" cy="662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90600" y="4038600"/>
            <a:ext cx="701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3886200" cy="40318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Nucleus: </a:t>
            </a:r>
            <a:r>
              <a:rPr lang="bn-BD" sz="1400" dirty="0" smtClean="0"/>
              <a:t> ১৮৩১ </a:t>
            </a:r>
            <a:r>
              <a:rPr lang="bn-BD" sz="1400" smtClean="0"/>
              <a:t>সালে রবার্ট ব্রাউন </a:t>
            </a:r>
            <a:r>
              <a:rPr lang="bn-BD" sz="1400" dirty="0" smtClean="0"/>
              <a:t>এটি আবিষ্কার করেন।এটি কোষের যাবতীয় কাজ নিয়ত্রন করে।নিউক্লিয়াস নিন্মলিখিত অংশ নিয়ে গঠিত যথা -------</a:t>
            </a:r>
          </a:p>
          <a:p>
            <a:endParaRPr lang="bn-BD" sz="1400" dirty="0" smtClean="0"/>
          </a:p>
          <a:p>
            <a:r>
              <a:rPr lang="bn-BD" sz="1400" dirty="0" smtClean="0"/>
              <a:t>ক. নিউক্লিয়ার মেমব্রেনঃ দিস্তর বিশিষ্ট উপরের স্তর ছিদ্রযুক্ত  যা দ্রবের চলাচল নিয়ত্রন করে।</a:t>
            </a:r>
          </a:p>
          <a:p>
            <a:r>
              <a:rPr lang="bn-BD" sz="1400" dirty="0" smtClean="0"/>
              <a:t> </a:t>
            </a:r>
          </a:p>
          <a:p>
            <a:r>
              <a:rPr lang="bn-BD" sz="1400" dirty="0" smtClean="0"/>
              <a:t>খ. নিউক্লিওপ্লাজমঃ গাড় তরল পদার্থ বিশিষ্ট, নিউক্লিওলাস ও ক্রোমোজোম ধারন করে।</a:t>
            </a:r>
          </a:p>
          <a:p>
            <a:endParaRPr lang="bn-BD" sz="1400" dirty="0" smtClean="0"/>
          </a:p>
          <a:p>
            <a:r>
              <a:rPr lang="bn-BD" sz="1400" dirty="0" smtClean="0"/>
              <a:t>গ.নিউক্লিয়াসঃ অধিকতর ঘন </a:t>
            </a:r>
            <a:r>
              <a:rPr lang="en-US" sz="1400" dirty="0" smtClean="0"/>
              <a:t>DNA  </a:t>
            </a:r>
            <a:r>
              <a:rPr lang="bn-BD" sz="1400" dirty="0" smtClean="0"/>
              <a:t>ও </a:t>
            </a:r>
            <a:r>
              <a:rPr lang="en-US" sz="1400" dirty="0" smtClean="0"/>
              <a:t> Protein </a:t>
            </a:r>
            <a:r>
              <a:rPr lang="en-US" sz="1400" dirty="0"/>
              <a:t> </a:t>
            </a:r>
            <a:r>
              <a:rPr lang="en-US" sz="1400" dirty="0" smtClean="0"/>
              <a:t>synthesis</a:t>
            </a:r>
            <a:r>
              <a:rPr lang="bn-BD" sz="1400" dirty="0" smtClean="0"/>
              <a:t> করা এর কাজ। </a:t>
            </a:r>
          </a:p>
          <a:p>
            <a:endParaRPr lang="bn-BD" sz="1400" dirty="0" smtClean="0"/>
          </a:p>
          <a:p>
            <a:r>
              <a:rPr lang="bn-BD" sz="1400" dirty="0" smtClean="0"/>
              <a:t>ঘ. ক্রোমোজোমঃ সেন্ট্রোমিয়ার ক্রমনেমা,</a:t>
            </a:r>
            <a:r>
              <a:rPr lang="en-US" sz="1400" dirty="0" smtClean="0"/>
              <a:t>satellite </a:t>
            </a:r>
            <a:r>
              <a:rPr lang="bn-BD" sz="1400" dirty="0" smtClean="0"/>
              <a:t>নিয়ে গঠিত। এতে জিন বিদ্যমান যা প্রজাতির চারিত্রিক বৈশিষ্ট্য প্রকাশের জন্য দায়ী।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04800"/>
            <a:ext cx="2324100" cy="1971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952750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3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76200" y="381000"/>
            <a:ext cx="9144000" cy="2057400"/>
          </a:xfrm>
          <a:prstGeom prst="ribbon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</a:rPr>
              <a:t>দলীয় কাজ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86106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 উদ্ভিদ ও প্রাণী কোষের মধ্যে পার্থক্য নির্ণয় কর?</a:t>
            </a:r>
          </a:p>
        </p:txBody>
      </p:sp>
    </p:spTree>
    <p:extLst>
      <p:ext uri="{BB962C8B-B14F-4D97-AF65-F5344CB8AC3E}">
        <p14:creationId xmlns:p14="http://schemas.microsoft.com/office/powerpoint/2010/main" val="219241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752600" y="1251466"/>
            <a:ext cx="5257800" cy="2198744"/>
          </a:xfrm>
          <a:prstGeom prst="verticalScrol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</a:rPr>
              <a:t>মূল্যায়ন</a:t>
            </a:r>
            <a:r>
              <a:rPr lang="bn-BD" sz="6600" dirty="0" smtClean="0">
                <a:solidFill>
                  <a:schemeClr val="tx1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191000"/>
            <a:ext cx="59436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১.কোষ প্রাচীরের রাসায়নিক উপাদান গুলির নাম কি?</a:t>
            </a:r>
          </a:p>
          <a:p>
            <a:r>
              <a:rPr lang="bn-BD" dirty="0" smtClean="0"/>
              <a:t>২.প্লাস্টিড কত প্রকার ও কি কি?</a:t>
            </a:r>
          </a:p>
          <a:p>
            <a:r>
              <a:rPr lang="bn-BD" dirty="0" smtClean="0"/>
              <a:t>৩. </a:t>
            </a:r>
            <a:r>
              <a:rPr lang="en-US" dirty="0" smtClean="0"/>
              <a:t>Mitochondrion </a:t>
            </a:r>
            <a:r>
              <a:rPr lang="bn-BD" dirty="0" smtClean="0"/>
              <a:t>কে কোষের কি বলা হয়?</a:t>
            </a:r>
          </a:p>
          <a:p>
            <a:r>
              <a:rPr lang="bn-BD" dirty="0" smtClean="0"/>
              <a:t>৪.নিউক্লিয়াস কত সালে আবিষ্কৃত হয়?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3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533400" y="381000"/>
            <a:ext cx="8077200" cy="2406134"/>
          </a:xfrm>
          <a:prstGeom prst="plaqu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11500" dirty="0" smtClean="0">
                <a:solidFill>
                  <a:srgbClr val="0070C0"/>
                </a:solidFill>
              </a:rPr>
              <a:t>বাড়ির কাজ</a:t>
            </a:r>
            <a:endParaRPr lang="en-US" sz="115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693410"/>
            <a:ext cx="7620000" cy="15696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 </a:t>
            </a:r>
            <a:r>
              <a:rPr lang="bn-BD" sz="4800" dirty="0" smtClean="0">
                <a:solidFill>
                  <a:srgbClr val="00B050"/>
                </a:solidFill>
              </a:rPr>
              <a:t>উদ্ভিদ ও প্রাণী কোষের গঠন চিহ্নিত চিত্র সহ অংকন কর।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7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239000" cy="186204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sz="11500" dirty="0" smtClean="0">
                <a:solidFill>
                  <a:srgbClr val="FF0000"/>
                </a:solidFill>
              </a:rPr>
              <a:t>Thanks all</a:t>
            </a:r>
            <a:endParaRPr lang="en-US" sz="115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600"/>
            <a:ext cx="8686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5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412" y="31436"/>
            <a:ext cx="2403988" cy="882964"/>
            <a:chOff x="-1" y="0"/>
            <a:chExt cx="2970461" cy="997527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Pentagon 2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0190" y="16662"/>
              <a:ext cx="2292108" cy="93881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1832" y="3089571"/>
            <a:ext cx="4723106" cy="3323987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মোঃ আবুল হাশেম 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বিএসসি (অনার্স), এমএসসি (প্রাণিবিদ্যা)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ছদাহা কেঁওচিয়া উচ্চ বিদ্যালয়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সাতকানিয়া, চট্রগ্রাম।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ইনডেক্স নং- ১১৪৪৯৩৯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m.a.hasem7181@gmail.com</a:t>
            </a: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মোবাইল নং- ০১৭১৭-৫৩৮৩১০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465255"/>
            <a:ext cx="3216421" cy="2554545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 </a:t>
            </a:r>
            <a:endParaRPr lang="bn-BD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0" y="76200"/>
            <a:ext cx="3019431" cy="2819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4342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52562"/>
            <a:ext cx="3962400" cy="21833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768" y="671807"/>
            <a:ext cx="3815832" cy="1849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66827"/>
            <a:ext cx="1913387" cy="1034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56057"/>
            <a:ext cx="2749420" cy="18801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4839657"/>
            <a:ext cx="4851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উপযুক্ত চিত্রগুলি লক্ষ্য কর............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60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85800"/>
            <a:ext cx="8839199" cy="5486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83820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dirty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প্রাণিকোষের</a:t>
            </a:r>
            <a:r>
              <a:rPr lang="en-US" sz="3600" dirty="0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অঙ্গাণু</a:t>
            </a:r>
            <a:r>
              <a:rPr lang="en-US" sz="3600" dirty="0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2BE14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02BE1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3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81000"/>
            <a:ext cx="4572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শিখন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ফল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এই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পাঠ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শেষে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শিক্ষার্থীরা</a:t>
            </a:r>
            <a:r>
              <a:rPr lang="en-US" sz="3600" b="1" dirty="0" smtClean="0">
                <a:solidFill>
                  <a:srgbClr val="C00000"/>
                </a:solidFill>
              </a:rPr>
              <a:t>…………</a:t>
            </a:r>
          </a:p>
          <a:p>
            <a:pPr marL="342900" indent="-342900"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প্রাণিকোষের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অঙ্গাণু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প্রাণিকোষের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762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0"/>
            <a:ext cx="7543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কোষঃ জীবদেহের গঠন ও কাজের একক, যা</a:t>
            </a:r>
            <a:r>
              <a:rPr lang="en-US" dirty="0" smtClean="0"/>
              <a:t> </a:t>
            </a:r>
            <a:r>
              <a:rPr lang="bn-BD" dirty="0" smtClean="0"/>
              <a:t>স্বনির্ভর ও আত্মপ্রজননশীল,বৈষম্যভেদ্য পর্দা দিয়ে পরিবেষ্টিত অবস্থায় নির্দিষ্ট  পরিমান প্রঠোপ্লাজম নিয়ে গঠিত এবং পূর্বতন কোষ থেকে সৃষ্ট।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7604" y="2628900"/>
            <a:ext cx="3657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Nuclious </a:t>
            </a:r>
            <a:r>
              <a:rPr lang="bn-BD" dirty="0"/>
              <a:t> </a:t>
            </a:r>
            <a:r>
              <a:rPr lang="bn-BD" dirty="0" smtClean="0"/>
              <a:t>এর গঠন অনুসারে কোষ দুই প্রকার যথাঃ-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6804" y="26289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প্রাককেন্দ্রিক কোষ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8948" y="3125055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সুকেন্দ্রিক কোষ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4245204" y="2813566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69004" y="3191828"/>
            <a:ext cx="1371600" cy="134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3804" y="3695701"/>
            <a:ext cx="3505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কার্যকারিতা অনুসারে কোষঃ দুই প্রকার যথাঃ-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45204" y="38481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45204" y="41529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16804" y="360318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দেহকোষ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40604" y="397251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জননকোষ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92404" y="51435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জীব কোষের আকার, আকৃতি</a:t>
            </a:r>
            <a:r>
              <a:rPr lang="en-US" dirty="0" smtClean="0"/>
              <a:t>,</a:t>
            </a:r>
            <a:r>
              <a:rPr lang="bn-BD" dirty="0" smtClean="0"/>
              <a:t> গঠন ও কাজ .........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8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6155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/>
              <a:t>আকারঃ</a:t>
            </a:r>
            <a:r>
              <a:rPr lang="bn-BD" sz="1400" dirty="0"/>
              <a:t> </a:t>
            </a:r>
            <a:r>
              <a:rPr lang="bn-BD" sz="1400" dirty="0" smtClean="0"/>
              <a:t>কোষ ০.১ </a:t>
            </a:r>
            <a:r>
              <a:rPr lang="en-US" sz="1400" dirty="0" smtClean="0"/>
              <a:t>micron </a:t>
            </a:r>
            <a:r>
              <a:rPr lang="bn-BD" sz="1400" dirty="0" smtClean="0"/>
              <a:t>থেকে ৫৫</a:t>
            </a:r>
            <a:r>
              <a:rPr lang="en-US" sz="1400" dirty="0" smtClean="0"/>
              <a:t>cm </a:t>
            </a:r>
            <a:r>
              <a:rPr lang="bn-BD" sz="1400" dirty="0" smtClean="0"/>
              <a:t>বা তার বেশি হয়।</a:t>
            </a:r>
          </a:p>
          <a:p>
            <a:r>
              <a:rPr lang="bn-BD" sz="1600" dirty="0" smtClean="0"/>
              <a:t>আকৃতিঃ</a:t>
            </a:r>
            <a:r>
              <a:rPr lang="bn-BD" sz="1400" dirty="0" smtClean="0"/>
              <a:t> গোলাকার, ডিম্বাকার, তারকাকৃতির হতে পারে।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2676" y="1381870"/>
            <a:ext cx="86868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Structure of a typical cell: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70235" y="2420389"/>
            <a:ext cx="8839200" cy="10772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/>
              <a:t>কোষপ্রাচীরঃ</a:t>
            </a:r>
            <a:r>
              <a:rPr lang="en-US" sz="1400" dirty="0" smtClean="0"/>
              <a:t>plant cell </a:t>
            </a:r>
            <a:r>
              <a:rPr lang="bn-BD" sz="1400" dirty="0" smtClean="0"/>
              <a:t>এ </a:t>
            </a:r>
            <a:r>
              <a:rPr lang="bn-BD" sz="1400" dirty="0"/>
              <a:t>কোষ </a:t>
            </a:r>
            <a:r>
              <a:rPr lang="bn-BD" sz="1400" dirty="0" smtClean="0"/>
              <a:t>প্রাচীর থাকেনা</a:t>
            </a:r>
            <a:r>
              <a:rPr lang="en-US" sz="1400" dirty="0" smtClean="0"/>
              <a:t>,animal cell এ </a:t>
            </a:r>
            <a:r>
              <a:rPr lang="bn-BD" sz="1400" dirty="0" smtClean="0"/>
              <a:t>কোষপ্রাচীর থাকে।</a:t>
            </a:r>
            <a:r>
              <a:rPr lang="en-US" sz="1400" dirty="0" smtClean="0"/>
              <a:t> protein lipid and carbohydrate </a:t>
            </a:r>
            <a:r>
              <a:rPr lang="bn-BD" sz="1400" dirty="0" smtClean="0"/>
              <a:t>দ্বারা কোষপ্রাচীর গঠিত। </a:t>
            </a:r>
            <a:r>
              <a:rPr lang="bn-BD" sz="1400" dirty="0"/>
              <a:t>কোষের </a:t>
            </a:r>
            <a:r>
              <a:rPr lang="bn-BD" sz="1400" dirty="0" smtClean="0"/>
              <a:t>আকৃতি দান, দৃড়তা প্রদান ও </a:t>
            </a:r>
            <a:r>
              <a:rPr lang="bn-BD" sz="1400" dirty="0"/>
              <a:t>অন্য </a:t>
            </a:r>
            <a:r>
              <a:rPr lang="bn-BD" sz="1400" dirty="0" smtClean="0"/>
              <a:t>কোষের সাথে তরল পদার্থের  যাতায়াত নিয়ত্রন করে।</a:t>
            </a:r>
          </a:p>
          <a:p>
            <a:r>
              <a:rPr lang="en-US" dirty="0" smtClean="0"/>
              <a:t>Plasma membrane: </a:t>
            </a:r>
            <a:r>
              <a:rPr lang="bn-BD" sz="1400" dirty="0" smtClean="0"/>
              <a:t>দুইস্তর বিশিষ্ট ঝিল্লি দারা আবৃত কোষের বাইরে ও অভ্যন্তরে বিভিন্ন দ্রবের যাতায়াত নিয়ত্রন, সুরক্ষাদান ও পরিশোষনে অংশ নেয়।</a:t>
            </a:r>
            <a:endParaRPr lang="bn-BD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21065" y="3733800"/>
            <a:ext cx="3541335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Plastid: </a:t>
            </a:r>
            <a:r>
              <a:rPr lang="bn-BD" sz="1400" dirty="0" smtClean="0"/>
              <a:t>তিন ভাগে ভাগ করা হয় যথা-</a:t>
            </a:r>
          </a:p>
          <a:p>
            <a:r>
              <a:rPr lang="bn-BD" sz="1400" dirty="0" smtClean="0"/>
              <a:t>১.</a:t>
            </a:r>
            <a:r>
              <a:rPr lang="en-US" sz="1400" dirty="0" smtClean="0"/>
              <a:t>Leucoplast : </a:t>
            </a:r>
            <a:r>
              <a:rPr lang="bn-BD" sz="1400" dirty="0" smtClean="0"/>
              <a:t>এরা বর্ণহীন খাদ্য সঞ্চয় করা এদের কাজ।</a:t>
            </a:r>
          </a:p>
          <a:p>
            <a:r>
              <a:rPr lang="en-US" sz="1400" dirty="0" smtClean="0"/>
              <a:t>2.Cromoplast : </a:t>
            </a:r>
            <a:r>
              <a:rPr lang="bn-BD" sz="1400" dirty="0" smtClean="0"/>
              <a:t>সবুজ ব্যতীত অন্য বর্ণের। ফুল ফল রঙিন করা ও পরাগায়নে সহায়তা করা এদের কাজ।</a:t>
            </a:r>
          </a:p>
          <a:p>
            <a:r>
              <a:rPr lang="bn-BD" sz="1400" dirty="0" smtClean="0"/>
              <a:t>৩. </a:t>
            </a:r>
            <a:r>
              <a:rPr lang="en-US" sz="1400" dirty="0" smtClean="0"/>
              <a:t>Chloroplast : </a:t>
            </a:r>
            <a:r>
              <a:rPr lang="bn-BD" sz="1400" dirty="0" smtClean="0"/>
              <a:t>সবুজ বর্ণের</a:t>
            </a:r>
            <a:r>
              <a:rPr lang="en-US" sz="1400" dirty="0" smtClean="0"/>
              <a:t>, photosynthesis </a:t>
            </a:r>
            <a:r>
              <a:rPr lang="bn-BD" sz="1400" dirty="0" smtClean="0"/>
              <a:t>প্রক্রিয়ায় খাদ্য তৈরী করা প্রধান কাজ। 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901" y="3698155"/>
            <a:ext cx="25908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7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7285"/>
            <a:ext cx="4572000" cy="123110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Mitochondrion : </a:t>
            </a:r>
            <a:r>
              <a:rPr lang="bn-BD" sz="1400" dirty="0" smtClean="0"/>
              <a:t>দুইস্তর বিশিষ্ট ঝিল্লি দারা </a:t>
            </a:r>
            <a:r>
              <a:rPr lang="bn-BD" sz="1400" dirty="0"/>
              <a:t>আবৃত।</a:t>
            </a:r>
            <a:r>
              <a:rPr lang="bn-BD" sz="1400" dirty="0" smtClean="0"/>
              <a:t>ঝিল্লিটি </a:t>
            </a:r>
            <a:r>
              <a:rPr lang="en-US" sz="1400" dirty="0" smtClean="0"/>
              <a:t>lipid and protein </a:t>
            </a:r>
            <a:r>
              <a:rPr lang="bn-BD" sz="1400" dirty="0" smtClean="0"/>
              <a:t>দ্বারা গঠিত। ভিতরের স্তর খাঁজ জুক্ত, এতে </a:t>
            </a:r>
            <a:r>
              <a:rPr lang="en-US" sz="1400" dirty="0" smtClean="0"/>
              <a:t>axiom </a:t>
            </a:r>
            <a:r>
              <a:rPr lang="bn-BD" sz="1400" dirty="0" smtClean="0"/>
              <a:t>থাকে। শক্তি উৎপাদন তথা শ্বসন,</a:t>
            </a:r>
            <a:r>
              <a:rPr lang="en-US" sz="1400" dirty="0" smtClean="0"/>
              <a:t>oxidative phosphorylation </a:t>
            </a:r>
            <a:r>
              <a:rPr lang="bn-BD" sz="1400" dirty="0" smtClean="0"/>
              <a:t>ও </a:t>
            </a:r>
            <a:r>
              <a:rPr lang="en-US" sz="1400" dirty="0" smtClean="0"/>
              <a:t>ETS </a:t>
            </a:r>
            <a:r>
              <a:rPr lang="bn-BD" sz="1400" dirty="0" smtClean="0"/>
              <a:t> ইত্যাদি কাজ </a:t>
            </a:r>
            <a:r>
              <a:rPr lang="en-US" sz="1400" dirty="0" smtClean="0"/>
              <a:t>mitochondria </a:t>
            </a:r>
            <a:r>
              <a:rPr lang="bn-BD" sz="1400" dirty="0"/>
              <a:t> </a:t>
            </a:r>
            <a:r>
              <a:rPr lang="bn-BD" sz="1400" dirty="0" smtClean="0"/>
              <a:t>তে হয় বলে একে কোষের শক্তি ঘর বলা হয়।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0"/>
            <a:ext cx="2171700" cy="14906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1000"/>
            <a:ext cx="1371600" cy="15894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362200"/>
            <a:ext cx="3505200" cy="14465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/>
              <a:t>Endoplasmic reticulum :</a:t>
            </a:r>
            <a:r>
              <a:rPr lang="bn-BD" dirty="0" smtClean="0"/>
              <a:t> </a:t>
            </a:r>
            <a:r>
              <a:rPr lang="bn-BD" sz="1400" dirty="0" smtClean="0"/>
              <a:t>কোষে মসৃণ ও অমসৃণ </a:t>
            </a:r>
            <a:r>
              <a:rPr lang="en-US" sz="1400" dirty="0" smtClean="0"/>
              <a:t>endoplasmic reticulum(ER) </a:t>
            </a:r>
            <a:r>
              <a:rPr lang="bn-BD" sz="1400" dirty="0" smtClean="0"/>
              <a:t>থাকে।</a:t>
            </a:r>
            <a:r>
              <a:rPr lang="en-US" sz="1400" dirty="0" smtClean="0"/>
              <a:t>ER </a:t>
            </a:r>
            <a:r>
              <a:rPr lang="bn-BD" sz="1400" dirty="0" smtClean="0"/>
              <a:t>গায়ে </a:t>
            </a:r>
            <a:r>
              <a:rPr lang="en-US" sz="1400" dirty="0" smtClean="0"/>
              <a:t> ribosome </a:t>
            </a:r>
            <a:r>
              <a:rPr lang="bn-BD" sz="1400" dirty="0" smtClean="0"/>
              <a:t>থাকলে তাকে অমসৃণ </a:t>
            </a:r>
            <a:r>
              <a:rPr lang="en-US" sz="1400" dirty="0" smtClean="0"/>
              <a:t>ER </a:t>
            </a:r>
            <a:r>
              <a:rPr lang="bn-BD" sz="1400" dirty="0" smtClean="0"/>
              <a:t>বলে। অমসৃণ </a:t>
            </a:r>
            <a:r>
              <a:rPr lang="en-US" sz="1400" dirty="0" smtClean="0"/>
              <a:t>ER</a:t>
            </a:r>
            <a:r>
              <a:rPr lang="bn-BD" sz="1400" dirty="0" smtClean="0"/>
              <a:t> </a:t>
            </a:r>
            <a:r>
              <a:rPr lang="en-US" sz="1400" dirty="0" smtClean="0"/>
              <a:t>protein synthesis</a:t>
            </a:r>
            <a:r>
              <a:rPr lang="bn-BD" sz="1400" dirty="0" smtClean="0"/>
              <a:t> করে।মসৃন </a:t>
            </a:r>
            <a:r>
              <a:rPr lang="en-US" sz="1400" dirty="0" smtClean="0"/>
              <a:t>ER </a:t>
            </a:r>
            <a:r>
              <a:rPr lang="bn-BD" sz="1400" dirty="0" smtClean="0"/>
              <a:t>লিপিড, হরমোন </a:t>
            </a:r>
            <a:r>
              <a:rPr lang="en-US" sz="1400" dirty="0" smtClean="0"/>
              <a:t>synthesis</a:t>
            </a:r>
            <a:r>
              <a:rPr lang="bn-BD" sz="1400" dirty="0" smtClean="0"/>
              <a:t> করে।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38400"/>
            <a:ext cx="2124075" cy="2152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609850"/>
            <a:ext cx="2162175" cy="2114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219581"/>
            <a:ext cx="3733800" cy="8002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Ribosome</a:t>
            </a:r>
            <a:r>
              <a:rPr lang="en-US" sz="1400" dirty="0" smtClean="0"/>
              <a:t>: </a:t>
            </a:r>
            <a:r>
              <a:rPr lang="bn-BD" sz="1400" dirty="0" smtClean="0"/>
              <a:t>গোলাকার, মুক্তবস্তাই বা </a:t>
            </a:r>
            <a:r>
              <a:rPr lang="en-US" sz="1400" dirty="0" smtClean="0"/>
              <a:t>ER</a:t>
            </a:r>
            <a:r>
              <a:rPr lang="bn-BD" sz="1400" dirty="0" smtClean="0"/>
              <a:t> এর গায়ে লেগে থাকে।এরা প্রোটিন দিয়ে তৈরি ।প্রোটিন </a:t>
            </a:r>
            <a:r>
              <a:rPr lang="en-US" sz="1400" dirty="0" smtClean="0"/>
              <a:t>synthesis </a:t>
            </a:r>
            <a:r>
              <a:rPr lang="bn-BD" sz="1400" dirty="0" smtClean="0"/>
              <a:t>হয় </a:t>
            </a:r>
            <a:r>
              <a:rPr lang="en-US" sz="1400" dirty="0" smtClean="0"/>
              <a:t>Ribosome</a:t>
            </a:r>
            <a:r>
              <a:rPr lang="bn-BD" sz="1400" dirty="0" smtClean="0"/>
              <a:t>এ। 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436" y="5334000"/>
            <a:ext cx="1757363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314950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3467100" cy="80021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Golgi body:</a:t>
            </a:r>
            <a:r>
              <a:rPr lang="bn-BD" sz="1400" dirty="0" smtClean="0"/>
              <a:t> চ্যাপ্টা,গোলাকার বা লম্বা হতে পারে। এটি লাইসোজম তৈরি করে ও পানি বের করে দেয়।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"/>
            <a:ext cx="3048000" cy="12989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2641937"/>
            <a:ext cx="27432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Lysosome: </a:t>
            </a:r>
            <a:r>
              <a:rPr lang="bn-BD" sz="1400" dirty="0" smtClean="0"/>
              <a:t>বিভিন্ন এনজাইম ঝিল্লি দ্বারা আবদ্ধ হয়ে </a:t>
            </a:r>
            <a:r>
              <a:rPr lang="en-US" sz="1400" dirty="0" smtClean="0"/>
              <a:t>lysosome </a:t>
            </a:r>
            <a:r>
              <a:rPr lang="bn-BD" sz="1400" dirty="0" smtClean="0"/>
              <a:t>তৈরী হয়।</a:t>
            </a:r>
            <a:r>
              <a:rPr lang="en-US" sz="1400" dirty="0" smtClean="0"/>
              <a:t>phagocytosis</a:t>
            </a:r>
            <a:r>
              <a:rPr lang="bn-BD" sz="1400" dirty="0" smtClean="0"/>
              <a:t> প্রক্রিয়ায় জিবানু ভক্ষণ করা এর কাজ।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86025"/>
            <a:ext cx="2676525" cy="170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2371725"/>
            <a:ext cx="2752725" cy="1657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1" y="4572000"/>
            <a:ext cx="2362200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Centrosome: animal cell </a:t>
            </a:r>
            <a:r>
              <a:rPr lang="bn-BD" sz="1400" dirty="0" smtClean="0"/>
              <a:t>এ বিদ্যমান। কোষ বিভাজনে সহায়তা করে।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829181"/>
            <a:ext cx="3314700" cy="80021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dirty="0" smtClean="0"/>
              <a:t>cell vacuole: </a:t>
            </a:r>
            <a:r>
              <a:rPr lang="bn-BD" sz="1400" dirty="0" smtClean="0"/>
              <a:t>পরিণত </a:t>
            </a:r>
            <a:r>
              <a:rPr lang="en-US" dirty="0" smtClean="0"/>
              <a:t> </a:t>
            </a:r>
            <a:r>
              <a:rPr lang="bn-BD" sz="1400" dirty="0" smtClean="0"/>
              <a:t>কোষে কোষ কোষ গহব্বর বড় হয়।কোষরস  ধারন ও পানি সমতা রক্ষা করে।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684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Hashim Hasan</dc:creator>
  <cp:lastModifiedBy>Windows User</cp:lastModifiedBy>
  <cp:revision>33</cp:revision>
  <dcterms:created xsi:type="dcterms:W3CDTF">2006-08-16T00:00:00Z</dcterms:created>
  <dcterms:modified xsi:type="dcterms:W3CDTF">2019-10-29T13:08:17Z</dcterms:modified>
</cp:coreProperties>
</file>