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0" r:id="rId9"/>
    <p:sldId id="265" r:id="rId10"/>
    <p:sldId id="270" r:id="rId11"/>
    <p:sldId id="273" r:id="rId12"/>
    <p:sldId id="266" r:id="rId13"/>
    <p:sldId id="269" r:id="rId14"/>
    <p:sldId id="271" r:id="rId15"/>
    <p:sldId id="272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33FF"/>
    <a:srgbClr val="62B4CE"/>
    <a:srgbClr val="C2EA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343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762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608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5595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319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560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0556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343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206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813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377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F6B7-37C7-46DB-961B-665EF113110F}" type="datetimeFigureOut">
              <a:rPr lang="en-GB" smtClean="0"/>
              <a:pPr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CA15B-663C-4824-8499-9C8B07A8E1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929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3928" y="2036618"/>
            <a:ext cx="6594762" cy="3934690"/>
          </a:xfrm>
        </p:spPr>
      </p:pic>
      <p:sp>
        <p:nvSpPr>
          <p:cNvPr id="2" name="Rounded Rectangle 1"/>
          <p:cNvSpPr/>
          <p:nvPr/>
        </p:nvSpPr>
        <p:spPr>
          <a:xfrm>
            <a:off x="2909456" y="581891"/>
            <a:ext cx="6192980" cy="11637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শুভ সকাল</a:t>
            </a:r>
            <a:endParaRPr lang="en-GB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68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500">
              <a:schemeClr val="accent5">
                <a:lumMod val="40000"/>
                <a:lumOff val="60000"/>
              </a:schemeClr>
            </a:gs>
            <a:gs pos="95000">
              <a:schemeClr val="accent1">
                <a:lumMod val="60000"/>
                <a:lumOff val="40000"/>
              </a:schemeClr>
            </a:gs>
            <a:gs pos="23000">
              <a:schemeClr val="accent4">
                <a:lumMod val="60000"/>
                <a:lumOff val="40000"/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8800" y="2971800"/>
            <a:ext cx="1301638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bn-BD" sz="5400" dirty="0" smtClean="0"/>
              <a:t>৪)২০(</a:t>
            </a:r>
            <a:endParaRPr lang="en-GB" sz="5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3546419" y="1645067"/>
                <a:ext cx="5486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২০</m:t>
                      </m:r>
                      <m:r>
                        <a:rPr lang="bn-BD" sz="4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bn-BD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৪</m:t>
                      </m:r>
                      <m:r>
                        <a:rPr lang="bn-BD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419" y="1645067"/>
                <a:ext cx="548640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42338" y="68580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৫</a:t>
            </a:r>
            <a:endParaRPr lang="en-GB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780628" y="6858000"/>
            <a:ext cx="1237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৫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813538" y="7047914"/>
            <a:ext cx="1083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২০</a:t>
            </a:r>
            <a:endParaRPr lang="en-GB" sz="4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187397" y="7315200"/>
            <a:ext cx="2982351" cy="14068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853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24466 -0.75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27" y="-3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33333E-6 L 0.02422 -0.56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1" y="-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44444E-6 L 0.26719 -0.509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9" y="-2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862 -0.01111 L -0.26302 -0.411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3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36" y="1219200"/>
            <a:ext cx="5140037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bn-BD" sz="4400" dirty="0" smtClean="0"/>
          </a:p>
          <a:p>
            <a:r>
              <a:rPr lang="bn-BD" sz="4400" dirty="0" smtClean="0"/>
              <a:t>১)নিউটন</a:t>
            </a:r>
          </a:p>
          <a:p>
            <a:r>
              <a:rPr lang="bn-BD" sz="4400" dirty="0" smtClean="0"/>
              <a:t>২)আর্কিমিডিস</a:t>
            </a:r>
          </a:p>
          <a:p>
            <a:r>
              <a:rPr lang="bn-BD" sz="4400" dirty="0" smtClean="0"/>
              <a:t>৩)আইনস্টাইন </a:t>
            </a:r>
          </a:p>
          <a:p>
            <a:r>
              <a:rPr lang="bn-BD" sz="4400" dirty="0" smtClean="0"/>
              <a:t>৪)ইউক্লিড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006436" y="6858000"/>
            <a:ext cx="3394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66"/>
                </a:solidFill>
              </a:rPr>
              <a:t>দলের নাম</a:t>
            </a:r>
            <a:endParaRPr lang="en-GB" sz="5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04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11111E-6 L 0.10846 -0.843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4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898071" y="3602815"/>
                <a:ext cx="4114805" cy="830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800" dirty="0" smtClean="0"/>
                  <a:t>১) </a:t>
                </a:r>
                <a:r>
                  <a:rPr lang="en-GB" sz="4800" dirty="0" smtClean="0"/>
                  <a:t>15</a:t>
                </a:r>
                <a14:m>
                  <m:oMath xmlns:m="http://schemas.openxmlformats.org/officeDocument/2006/math">
                    <m:r>
                      <a:rPr lang="bn-BD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800" dirty="0" smtClean="0"/>
                  <a:t>5=</a:t>
                </a:r>
                <a:endParaRPr lang="en-GB" sz="4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071" y="3602815"/>
                <a:ext cx="4114805" cy="830999"/>
              </a:xfrm>
              <a:prstGeom prst="rect">
                <a:avLst/>
              </a:prstGeom>
              <a:blipFill>
                <a:blip r:embed="rId2"/>
                <a:stretch>
                  <a:fillRect l="-6667" t="-15441" b="-39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895599" y="6858000"/>
            <a:ext cx="2008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3</a:t>
            </a:r>
            <a:endParaRPr lang="en-GB" sz="5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927272" y="3454669"/>
                <a:ext cx="304799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b="0" dirty="0" smtClean="0">
                    <a:ea typeface="Cambria Math" panose="02040503050406030204" pitchFamily="18" charset="0"/>
                  </a:rPr>
                  <a:t>২) </a:t>
                </a:r>
                <a14:m>
                  <m:oMath xmlns:m="http://schemas.openxmlformats.org/officeDocument/2006/math">
                    <m:r>
                      <a:rPr lang="bn-BD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১৫</m:t>
                    </m:r>
                    <m:r>
                      <a:rPr lang="bn-BD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BD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৪</m:t>
                    </m:r>
                  </m:oMath>
                </a14:m>
                <a:r>
                  <a:rPr lang="bn-BD" sz="5400" dirty="0" smtClean="0"/>
                  <a:t>=</a:t>
                </a:r>
                <a:endParaRPr lang="en-GB" sz="5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272" y="3454669"/>
                <a:ext cx="3047998" cy="923330"/>
              </a:xfrm>
              <a:prstGeom prst="rect">
                <a:avLst/>
              </a:prstGeom>
              <a:blipFill>
                <a:blip r:embed="rId3"/>
                <a:stretch>
                  <a:fillRect l="-8000" t="-18543" b="-39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927272" y="7088832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৩</a:t>
            </a:r>
            <a:endParaRPr lang="en-GB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8188036" y="7342909"/>
            <a:ext cx="3449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অবশিষ্ট </a:t>
            </a:r>
            <a:r>
              <a:rPr lang="bn-BD" sz="4400" dirty="0" smtClean="0"/>
              <a:t>৩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939636" y="1457846"/>
            <a:ext cx="2826328" cy="1384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3333FF"/>
                </a:solidFill>
              </a:rPr>
              <a:t>নিউটন</a:t>
            </a:r>
          </a:p>
          <a:p>
            <a:r>
              <a:rPr lang="bn-BD" sz="2800" dirty="0" smtClean="0">
                <a:solidFill>
                  <a:srgbClr val="3333FF"/>
                </a:solidFill>
              </a:rPr>
              <a:t>আর্কিমিডিস</a:t>
            </a:r>
          </a:p>
          <a:p>
            <a:endParaRPr lang="en-GB" sz="2800" dirty="0">
              <a:solidFill>
                <a:srgbClr val="3333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7272" y="1601069"/>
            <a:ext cx="241069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/>
              <a:t>৩)আইনস্টাইন </a:t>
            </a:r>
          </a:p>
          <a:p>
            <a:r>
              <a:rPr lang="bn-BD" sz="3600" dirty="0"/>
              <a:t>৪)ইউক্লিড</a:t>
            </a:r>
            <a:endParaRPr lang="en-GB" sz="3600" dirty="0"/>
          </a:p>
        </p:txBody>
      </p:sp>
      <p:sp>
        <p:nvSpPr>
          <p:cNvPr id="17" name="Down Arrow 16"/>
          <p:cNvSpPr/>
          <p:nvPr/>
        </p:nvSpPr>
        <p:spPr>
          <a:xfrm>
            <a:off x="2895599" y="2842843"/>
            <a:ext cx="803563" cy="759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>
            <a:off x="7626927" y="2790542"/>
            <a:ext cx="734292" cy="812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13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99 0.05139 L 0.12344 -0.4733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5" y="-2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0.21368 -0.5400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-2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05625 -0.3930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1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/>
      <p:bldP spid="8" grpId="0"/>
      <p:bldP spid="9" grpId="0" animBg="1"/>
      <p:bldP spid="15" grpId="0" animBg="1"/>
      <p:bldP spid="17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2" y="803564"/>
            <a:ext cx="92271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</a:rPr>
              <a:t>১)  ৫)১৫(৩</a:t>
            </a:r>
          </a:p>
          <a:p>
            <a:r>
              <a:rPr lang="bn-BD" sz="6000" dirty="0" smtClean="0">
                <a:solidFill>
                  <a:srgbClr val="7030A0"/>
                </a:solidFill>
              </a:rPr>
              <a:t>       </a:t>
            </a:r>
            <a:r>
              <a:rPr lang="bn-BD" sz="5400" dirty="0" smtClean="0">
                <a:solidFill>
                  <a:srgbClr val="7030A0"/>
                </a:solidFill>
              </a:rPr>
              <a:t>১৫</a:t>
            </a:r>
            <a:endParaRPr lang="bn-BD" sz="6000" dirty="0" smtClean="0">
              <a:solidFill>
                <a:srgbClr val="7030A0"/>
              </a:solidFill>
            </a:endParaRPr>
          </a:p>
          <a:p>
            <a:r>
              <a:rPr lang="bn-BD" sz="6000" dirty="0" smtClean="0"/>
              <a:t>        ০</a:t>
            </a:r>
          </a:p>
          <a:p>
            <a:r>
              <a:rPr lang="bn-BD" sz="6000" dirty="0" smtClean="0"/>
              <a:t>২) ৪)১৫(৩</a:t>
            </a:r>
          </a:p>
          <a:p>
            <a:r>
              <a:rPr lang="bn-BD" sz="6000" dirty="0"/>
              <a:t> </a:t>
            </a:r>
            <a:r>
              <a:rPr lang="bn-BD" sz="6000" dirty="0" smtClean="0"/>
              <a:t>      ১২ </a:t>
            </a:r>
          </a:p>
          <a:p>
            <a:r>
              <a:rPr lang="bn-BD" sz="6000" dirty="0"/>
              <a:t> </a:t>
            </a:r>
            <a:r>
              <a:rPr lang="bn-BD" sz="6000" dirty="0" smtClean="0"/>
              <a:t>        ৩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161309" y="2618509"/>
            <a:ext cx="1537855" cy="55418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050473" y="5112327"/>
            <a:ext cx="1537855" cy="55418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401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36" y="2050473"/>
            <a:ext cx="8589820" cy="2563091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B0F0"/>
            </a:solidFill>
            <a:prstDash val="lg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/>
              <a:t>ত</a:t>
            </a:r>
            <a:r>
              <a:rPr lang="bn-BD" sz="3600" dirty="0" smtClean="0"/>
              <a:t>মার কাছে ১৮ টি চকলেট আছে । ৬ জন বন্ধুকে সেগুলো সমান ভাগে ভাগ করে দিলে প্রত্যেক বন্ধু কয়টি করে পাবে?</a:t>
            </a:r>
            <a:endParaRPr lang="en-GB" sz="3600" dirty="0"/>
          </a:p>
        </p:txBody>
      </p:sp>
      <p:sp>
        <p:nvSpPr>
          <p:cNvPr id="7" name="Horizontal Scroll 6"/>
          <p:cNvSpPr/>
          <p:nvPr/>
        </p:nvSpPr>
        <p:spPr>
          <a:xfrm>
            <a:off x="2990490" y="365124"/>
            <a:ext cx="6211019" cy="1325563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bg2">
                    <a:lumMod val="10000"/>
                  </a:schemeClr>
                </a:solidFill>
              </a:rPr>
              <a:t>মূল্যায়ন</a:t>
            </a:r>
            <a:endParaRPr lang="en-GB" sz="4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58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31328"/>
            <a:ext cx="4842163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5300" dirty="0"/>
              <a:t>১৮</a:t>
            </a:r>
            <a:r>
              <a:rPr lang="en-GB" sz="5300" dirty="0"/>
              <a:t>÷</a:t>
            </a:r>
            <a:r>
              <a:rPr lang="bn-BD" sz="5300" dirty="0"/>
              <a:t>৬</a:t>
            </a:r>
            <a:r>
              <a:rPr lang="bn-BD" dirty="0"/>
              <a:t>=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1163" y="7024255"/>
            <a:ext cx="2951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৩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442364" y="2686049"/>
            <a:ext cx="4987637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৬)১৮(</a:t>
            </a:r>
          </a:p>
          <a:p>
            <a:r>
              <a:rPr lang="bn-BD" sz="5400" dirty="0" smtClean="0"/>
              <a:t>    </a:t>
            </a:r>
            <a:endParaRPr lang="en-GB" sz="5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600825" y="4257675"/>
            <a:ext cx="1443038" cy="28575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00825" y="7024255"/>
            <a:ext cx="14430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৩</a:t>
            </a:r>
            <a:endParaRPr lang="en-GB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9310255" y="7273636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১৮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xmlns="" val="369641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91 0.00787 L 0.22786 -0.94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89" y="-4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79 0.02176 L 0.09831 -0.638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5" y="-3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-0.19661 -0.566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31" y="-2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2293034" y="411481"/>
            <a:ext cx="6893169" cy="2514600"/>
          </a:xfrm>
          <a:prstGeom prst="star32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ধন্যবাদ</a:t>
            </a:r>
            <a:endParaRPr lang="en-GB" sz="48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7674" y="3214256"/>
            <a:ext cx="6678530" cy="322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779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500">
              <a:srgbClr val="D5AD33"/>
            </a:gs>
            <a:gs pos="93000">
              <a:schemeClr val="accent4">
                <a:lumMod val="67000"/>
              </a:schemeClr>
            </a:gs>
            <a:gs pos="23000">
              <a:schemeClr val="accent4">
                <a:lumMod val="60000"/>
                <a:lumOff val="40000"/>
                <a:alpha val="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273" y="983673"/>
            <a:ext cx="6816436" cy="1607127"/>
          </a:xfrm>
          <a:solidFill>
            <a:schemeClr val="accent2">
              <a:lumMod val="60000"/>
              <a:lumOff val="4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</a:rPr>
              <a:t>শিক্ষক পরিচিতি</a:t>
            </a:r>
            <a:endParaRPr lang="en-GB" sz="4000" dirty="0">
              <a:solidFill>
                <a:srgbClr val="7030A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55272" y="2715491"/>
            <a:ext cx="6816437" cy="3810000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n-BD" sz="3600" smtClean="0">
                <a:solidFill>
                  <a:schemeClr val="tx2">
                    <a:lumMod val="75000"/>
                  </a:schemeClr>
                </a:solidFill>
              </a:rPr>
              <a:t>মোছাঃ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নাজমুল হুদা</a:t>
            </a:r>
            <a:endParaRPr lang="bn-BD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সহঃ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</a:rPr>
              <a:t>শিক্ষক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ইসলামপুর 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</a:rPr>
              <a:t>সরকারি 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</a:rPr>
              <a:t>প্রাথমিক বিদ্যালয়ন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আলমডাঙ্গা, চুয়াডাঙ্গা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</a:rPr>
              <a:t>।</a:t>
            </a:r>
            <a:endParaRPr lang="bn-BD" sz="3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0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345" y="2061152"/>
            <a:ext cx="7744691" cy="3605357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bn-BD" dirty="0" smtClean="0"/>
              <a:t>বিষয়            </a:t>
            </a:r>
            <a:r>
              <a:rPr lang="en-GB" dirty="0"/>
              <a:t>:</a:t>
            </a:r>
            <a:r>
              <a:rPr lang="bn-BD" dirty="0" smtClean="0"/>
              <a:t>প্রাথমিক গনিত</a:t>
            </a:r>
          </a:p>
          <a:p>
            <a:pPr marL="0" indent="0">
              <a:buNone/>
            </a:pPr>
            <a:r>
              <a:rPr lang="bn-BD" dirty="0" smtClean="0"/>
              <a:t>শ্রেণি           </a:t>
            </a:r>
            <a:r>
              <a:rPr lang="en-GB" dirty="0" smtClean="0"/>
              <a:t>  :</a:t>
            </a:r>
            <a:r>
              <a:rPr lang="bn-BD" dirty="0" smtClean="0"/>
              <a:t>তৃতীয়</a:t>
            </a:r>
          </a:p>
          <a:p>
            <a:pPr marL="0" indent="0">
              <a:buNone/>
            </a:pPr>
            <a:r>
              <a:rPr lang="bn-BD" dirty="0" smtClean="0"/>
              <a:t>সাধারণ পাঠ  </a:t>
            </a:r>
            <a:r>
              <a:rPr lang="en-GB" dirty="0" smtClean="0"/>
              <a:t>  :</a:t>
            </a:r>
            <a:r>
              <a:rPr lang="bn-BD" dirty="0" smtClean="0"/>
              <a:t>ভাগ </a:t>
            </a:r>
          </a:p>
          <a:p>
            <a:pPr marL="0" indent="0">
              <a:buNone/>
            </a:pPr>
            <a:r>
              <a:rPr lang="bn-BD" dirty="0" smtClean="0"/>
              <a:t>বিশেষ পাঠ  </a:t>
            </a:r>
            <a:r>
              <a:rPr lang="en-GB" dirty="0" smtClean="0"/>
              <a:t>   :</a:t>
            </a:r>
            <a:r>
              <a:rPr lang="bn-BD" dirty="0" smtClean="0"/>
              <a:t>দুই অঙ্কের সংখ্যাকে এক অঙ্কের সংখ্যা দ্বারা ভাগ ।</a:t>
            </a:r>
          </a:p>
          <a:p>
            <a:pPr marL="0" indent="0">
              <a:buNone/>
            </a:pPr>
            <a:r>
              <a:rPr lang="bn-BD" dirty="0" smtClean="0"/>
              <a:t>সময়        </a:t>
            </a:r>
            <a:r>
              <a:rPr lang="en-GB" dirty="0" smtClean="0"/>
              <a:t>     :</a:t>
            </a:r>
            <a:r>
              <a:rPr lang="bn-BD" dirty="0" smtClean="0"/>
              <a:t> ৪০ মিনিট</a:t>
            </a:r>
            <a:r>
              <a:rPr lang="bn-BD" dirty="0" smtClean="0"/>
              <a:t>।</a:t>
            </a:r>
            <a:endParaRPr lang="bn-BD" dirty="0" smtClean="0"/>
          </a:p>
        </p:txBody>
      </p:sp>
      <p:sp>
        <p:nvSpPr>
          <p:cNvPr id="9" name="Bevel 8"/>
          <p:cNvSpPr/>
          <p:nvPr/>
        </p:nvSpPr>
        <p:spPr>
          <a:xfrm>
            <a:off x="2466109" y="387927"/>
            <a:ext cx="6858000" cy="113607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পাঠ পরিচিতি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xmlns="" val="53832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3297382" y="858981"/>
            <a:ext cx="4876800" cy="1579419"/>
          </a:xfrm>
          <a:prstGeom prst="flowChartDecisi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শিখনফল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1302327" y="3313606"/>
            <a:ext cx="9947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/>
              <a:t>১৩</a:t>
            </a:r>
            <a:r>
              <a:rPr lang="en-GB" sz="3600" dirty="0" smtClean="0"/>
              <a:t>.1.1-</a:t>
            </a:r>
            <a:r>
              <a:rPr lang="bn-BD" sz="3600" dirty="0" smtClean="0"/>
              <a:t>পাঠঃদুই অঙ্কের সংখ্যাকে এক অঙ্কের সংখ্যা দ্বারা ভাগ।</a:t>
            </a:r>
          </a:p>
        </p:txBody>
      </p:sp>
    </p:spTree>
    <p:extLst>
      <p:ext uri="{BB962C8B-B14F-4D97-AF65-F5344CB8AC3E}">
        <p14:creationId xmlns:p14="http://schemas.microsoft.com/office/powerpoint/2010/main" xmlns="" val="176303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2764" y="1413164"/>
            <a:ext cx="7398327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১) ক্লাসে কতজন মেয়ে শিক্ষার্থী আছে?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75164" y="4059382"/>
            <a:ext cx="7398327" cy="254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022764" y="3906982"/>
            <a:ext cx="7398327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/>
              <a:t>২)প্রতি বেঞ্চে তিনজন করে বসলে কতটি বেঞ্চ লাগবে?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332362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2364" y="789709"/>
            <a:ext cx="5638800" cy="408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07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25085" y="1125416"/>
            <a:ext cx="10410092" cy="3545058"/>
          </a:xfrm>
          <a:prstGeom prst="ribbon">
            <a:avLst/>
          </a:prstGeom>
          <a:solidFill>
            <a:srgbClr val="C2EA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bg2">
                    <a:lumMod val="10000"/>
                  </a:schemeClr>
                </a:solidFill>
              </a:rPr>
              <a:t>ভাগ</a:t>
            </a:r>
            <a:endParaRPr lang="bn-BD" sz="4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</a:rPr>
              <a:t>Multiplication)</a:t>
            </a:r>
            <a:endParaRPr lang="bn-BD" sz="28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14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9140" y="919896"/>
            <a:ext cx="1190916" cy="15933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8471" y="919896"/>
            <a:ext cx="1190916" cy="15933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9387" y="919896"/>
            <a:ext cx="1190916" cy="15933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0703" y="919896"/>
            <a:ext cx="1190916" cy="1593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10109" y="919896"/>
            <a:ext cx="1190916" cy="15933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7323" y="919896"/>
            <a:ext cx="1190916" cy="15933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1114" y="919896"/>
            <a:ext cx="1271350" cy="159338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71050" y="919896"/>
            <a:ext cx="1302377" cy="1593386"/>
          </a:xfrm>
          <a:prstGeom prst="rect">
            <a:avLst/>
          </a:prstGeom>
        </p:spPr>
      </p:pic>
      <p:sp>
        <p:nvSpPr>
          <p:cNvPr id="71" name="Flowchart: Manual Operation 70"/>
          <p:cNvSpPr/>
          <p:nvPr/>
        </p:nvSpPr>
        <p:spPr>
          <a:xfrm>
            <a:off x="710707" y="5001489"/>
            <a:ext cx="2687782" cy="1468581"/>
          </a:xfrm>
          <a:prstGeom prst="flowChartManualOperati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lowchart: Manual Operation 71"/>
          <p:cNvSpPr/>
          <p:nvPr/>
        </p:nvSpPr>
        <p:spPr>
          <a:xfrm>
            <a:off x="3552002" y="5001489"/>
            <a:ext cx="2687782" cy="1468581"/>
          </a:xfrm>
          <a:prstGeom prst="flowChartManualOperati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lowchart: Manual Operation 72"/>
          <p:cNvSpPr/>
          <p:nvPr/>
        </p:nvSpPr>
        <p:spPr>
          <a:xfrm>
            <a:off x="6365957" y="5140032"/>
            <a:ext cx="2687782" cy="1468581"/>
          </a:xfrm>
          <a:prstGeom prst="flowChartManualOperati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lowchart: Manual Operation 73"/>
          <p:cNvSpPr/>
          <p:nvPr/>
        </p:nvSpPr>
        <p:spPr>
          <a:xfrm>
            <a:off x="9282545" y="5140032"/>
            <a:ext cx="2687782" cy="1468581"/>
          </a:xfrm>
          <a:prstGeom prst="flowChartManualOperati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584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-1.48148E-6 L -0.03555 0.49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3" y="2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00602 L -0.05339 0.519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2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48148E-6 L -0.00247 0.499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-1.48148E-6 L -0.02617 0.5173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0.0095 0.522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3958 L 0.00677 0.5247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48148E-6 L 0.05209 0.5377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2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03256 0.5395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" y="2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95005" y="442693"/>
            <a:ext cx="8354290" cy="1571628"/>
            <a:chOff x="1595005" y="442693"/>
            <a:chExt cx="8354290" cy="157162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95005" y="442696"/>
              <a:ext cx="2095500" cy="157162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76650" y="442695"/>
              <a:ext cx="2095500" cy="157162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72150" y="442694"/>
              <a:ext cx="2095500" cy="157162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53795" y="442693"/>
              <a:ext cx="2095500" cy="1571625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103418" y="2244437"/>
                <a:ext cx="5680364" cy="415498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6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১২</a:t>
                </a:r>
                <a14:m>
                  <m:oMath xmlns:m="http://schemas.openxmlformats.org/officeDocument/2006/math">
                    <m:r>
                      <a:rPr lang="bn-BD" sz="66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BD" sz="66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৪</m:t>
                    </m:r>
                    <m:r>
                      <a:rPr lang="bn-BD" sz="6600" b="0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bn-BD" sz="66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৩</m:t>
                    </m:r>
                  </m:oMath>
                </a14:m>
                <a:endParaRPr lang="bn-BD" sz="6600" b="0" dirty="0" smtClean="0">
                  <a:solidFill>
                    <a:schemeClr val="accent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  <a:p>
                <a:r>
                  <a:rPr lang="bn-BD" sz="6600" dirty="0" smtClean="0"/>
                  <a:t>৩</a:t>
                </a:r>
                <a14:m>
                  <m:oMath xmlns:m="http://schemas.openxmlformats.org/officeDocument/2006/math">
                    <m:r>
                      <a:rPr lang="bn-BD" sz="66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bn-BD" sz="6600" b="0" i="1" smtClean="0">
                        <a:latin typeface="Cambria Math" panose="02040503050406030204" pitchFamily="18" charset="0"/>
                      </a:rPr>
                      <m:t>৪</m:t>
                    </m:r>
                    <m:r>
                      <a:rPr lang="bn-BD" sz="6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bn-BD" sz="6600" b="0" i="1" smtClean="0">
                        <a:latin typeface="Cambria Math" panose="02040503050406030204" pitchFamily="18" charset="0"/>
                      </a:rPr>
                      <m:t>১২</m:t>
                    </m:r>
                  </m:oMath>
                </a14:m>
                <a:endParaRPr lang="bn-BD" sz="6600" dirty="0" smtClean="0"/>
              </a:p>
              <a:p>
                <a:endParaRPr lang="bn-BD" sz="6600" dirty="0" smtClean="0"/>
              </a:p>
              <a:p>
                <a:endParaRPr lang="en-GB" sz="6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418" y="2244437"/>
                <a:ext cx="5680364" cy="4154984"/>
              </a:xfrm>
              <a:prstGeom prst="rect">
                <a:avLst/>
              </a:prstGeom>
              <a:blipFill>
                <a:blip r:embed="rId3"/>
                <a:stretch>
                  <a:fillRect l="-7296" t="-4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308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148</Words>
  <Application>Microsoft Office PowerPoint</Application>
  <PresentationFormat>Custom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শিক্ষক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১৮÷৬=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PTI-RANGPUR</dc:creator>
  <cp:lastModifiedBy>Sozol</cp:lastModifiedBy>
  <cp:revision>102</cp:revision>
  <dcterms:created xsi:type="dcterms:W3CDTF">2018-02-22T03:49:14Z</dcterms:created>
  <dcterms:modified xsi:type="dcterms:W3CDTF">2019-10-29T10:59:38Z</dcterms:modified>
</cp:coreProperties>
</file>