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73" r:id="rId12"/>
    <p:sldId id="265" r:id="rId13"/>
    <p:sldId id="266" r:id="rId14"/>
    <p:sldId id="267" r:id="rId15"/>
    <p:sldId id="268" r:id="rId16"/>
    <p:sldId id="274" r:id="rId17"/>
    <p:sldId id="269" r:id="rId18"/>
    <p:sldId id="275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2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6A25-9AA7-4A7E-91EA-3E03C9B47B7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867-58C9-4786-8A96-59054F0B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91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6A25-9AA7-4A7E-91EA-3E03C9B47B7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867-58C9-4786-8A96-59054F0B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5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6A25-9AA7-4A7E-91EA-3E03C9B47B7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867-58C9-4786-8A96-59054F0B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06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6A25-9AA7-4A7E-91EA-3E03C9B47B7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867-58C9-4786-8A96-59054F0B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04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6A25-9AA7-4A7E-91EA-3E03C9B47B7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867-58C9-4786-8A96-59054F0B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57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6A25-9AA7-4A7E-91EA-3E03C9B47B7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867-58C9-4786-8A96-59054F0B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43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6A25-9AA7-4A7E-91EA-3E03C9B47B7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867-58C9-4786-8A96-59054F0B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945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6A25-9AA7-4A7E-91EA-3E03C9B47B7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867-58C9-4786-8A96-59054F0B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52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6A25-9AA7-4A7E-91EA-3E03C9B47B7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867-58C9-4786-8A96-59054F0B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5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6A25-9AA7-4A7E-91EA-3E03C9B47B7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867-58C9-4786-8A96-59054F0B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5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36A25-9AA7-4A7E-91EA-3E03C9B47B7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F867-58C9-4786-8A96-59054F0B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65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36A25-9AA7-4A7E-91EA-3E03C9B47B79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2F867-58C9-4786-8A96-59054F0B4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5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" y="0"/>
            <a:ext cx="12218556" cy="6858000"/>
            <a:chOff x="1892289" y="803672"/>
            <a:chExt cx="6686550" cy="50149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289" y="803672"/>
              <a:ext cx="6686550" cy="501491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3" name="TextBox 2"/>
            <p:cNvSpPr txBox="1"/>
            <p:nvPr/>
          </p:nvSpPr>
          <p:spPr>
            <a:xfrm>
              <a:off x="2731504" y="1754504"/>
              <a:ext cx="4508824" cy="562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 err="1">
                  <a:solidFill>
                    <a:srgbClr val="FF0000"/>
                  </a:solidFill>
                </a:rPr>
                <a:t>Surongal</a:t>
              </a:r>
              <a:r>
                <a:rPr lang="en-GB" sz="4400" b="1" dirty="0">
                  <a:solidFill>
                    <a:srgbClr val="FF0000"/>
                  </a:solidFill>
                </a:rPr>
                <a:t> Govt. Primary School</a:t>
              </a:r>
              <a:endParaRPr lang="en-US" sz="4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" name="Frame 4">
            <a:extLst>
              <a:ext uri="{FF2B5EF4-FFF2-40B4-BE49-F238E27FC236}">
                <a16:creationId xmlns:a16="http://schemas.microsoft.com/office/drawing/2014/main" id="{237F9315-2E5F-4178-804C-6881A3657C5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28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662" y="375564"/>
            <a:ext cx="536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Look, listen, Say and </a:t>
            </a:r>
            <a:r>
              <a:rPr lang="en-GB" sz="3600" b="1" dirty="0">
                <a:solidFill>
                  <a:srgbClr val="FF0000"/>
                </a:solidFill>
              </a:rPr>
              <a:t>Count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682253" y="1668226"/>
            <a:ext cx="3570301" cy="1418534"/>
            <a:chOff x="1501761" y="1710429"/>
            <a:chExt cx="3570301" cy="141853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761" y="1710430"/>
              <a:ext cx="1661276" cy="1418533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786" y="1710429"/>
              <a:ext cx="1661276" cy="1418533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TextBox 4"/>
          <p:cNvSpPr txBox="1"/>
          <p:nvPr/>
        </p:nvSpPr>
        <p:spPr>
          <a:xfrm>
            <a:off x="5183248" y="3190908"/>
            <a:ext cx="928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1640" y="4760568"/>
            <a:ext cx="400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How many apples ?</a:t>
            </a:r>
          </a:p>
        </p:txBody>
      </p:sp>
      <p:sp>
        <p:nvSpPr>
          <p:cNvPr id="13" name="Oval 12"/>
          <p:cNvSpPr/>
          <p:nvPr/>
        </p:nvSpPr>
        <p:spPr>
          <a:xfrm>
            <a:off x="5062273" y="3357238"/>
            <a:ext cx="1058009" cy="1299181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9E9A7FF1-5358-4FFE-B0E0-C76E224E21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95AE3EA-36F8-4B30-A364-3F595C03B1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58" y="2491538"/>
            <a:ext cx="2305656" cy="39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32E8A-D10D-4E2F-9CDC-C5EBC7A77A8B}"/>
              </a:ext>
            </a:extLst>
          </p:cNvPr>
          <p:cNvSpPr txBox="1"/>
          <p:nvPr/>
        </p:nvSpPr>
        <p:spPr>
          <a:xfrm>
            <a:off x="319087" y="175119"/>
            <a:ext cx="536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Look, listen, Say and </a:t>
            </a:r>
            <a:r>
              <a:rPr lang="en-GB" sz="3600" b="1" dirty="0">
                <a:solidFill>
                  <a:srgbClr val="FF0000"/>
                </a:solidFill>
              </a:rPr>
              <a:t>Count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F83522-7F86-4E27-B87C-81C317270503}"/>
              </a:ext>
            </a:extLst>
          </p:cNvPr>
          <p:cNvGrpSpPr/>
          <p:nvPr/>
        </p:nvGrpSpPr>
        <p:grpSpPr>
          <a:xfrm>
            <a:off x="3835864" y="1569752"/>
            <a:ext cx="3181351" cy="1522683"/>
            <a:chOff x="7929562" y="1710429"/>
            <a:chExt cx="3181351" cy="152268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D0970BF-98E4-415E-AFF3-A6DED1C8DF24}"/>
                </a:ext>
              </a:extLst>
            </p:cNvPr>
            <p:cNvSpPr/>
            <p:nvPr/>
          </p:nvSpPr>
          <p:spPr>
            <a:xfrm>
              <a:off x="7929562" y="1710429"/>
              <a:ext cx="1471613" cy="1522683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685BADF-A0C3-4AA3-BA01-13FD6DA912E7}"/>
                </a:ext>
              </a:extLst>
            </p:cNvPr>
            <p:cNvSpPr/>
            <p:nvPr/>
          </p:nvSpPr>
          <p:spPr>
            <a:xfrm>
              <a:off x="9639300" y="1710429"/>
              <a:ext cx="1471613" cy="1522683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34FF48B-1E4B-4D03-869D-BF7DE4373BC4}"/>
              </a:ext>
            </a:extLst>
          </p:cNvPr>
          <p:cNvSpPr txBox="1"/>
          <p:nvPr/>
        </p:nvSpPr>
        <p:spPr>
          <a:xfrm>
            <a:off x="3835864" y="4662094"/>
            <a:ext cx="377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How many ants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D2BEBE-6D56-4084-8085-2F52EA6FF656}"/>
              </a:ext>
            </a:extLst>
          </p:cNvPr>
          <p:cNvSpPr txBox="1"/>
          <p:nvPr/>
        </p:nvSpPr>
        <p:spPr>
          <a:xfrm>
            <a:off x="4907794" y="3092433"/>
            <a:ext cx="928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066217D-F0A9-4953-A2F7-B1192E667783}"/>
              </a:ext>
            </a:extLst>
          </p:cNvPr>
          <p:cNvSpPr/>
          <p:nvPr/>
        </p:nvSpPr>
        <p:spPr>
          <a:xfrm>
            <a:off x="4778472" y="3227673"/>
            <a:ext cx="1058009" cy="1299181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C666AB28-5B96-4B64-BBB3-909940A3E31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4AE489-98F7-41CC-9A69-8BD181D63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58" y="2491538"/>
            <a:ext cx="2305656" cy="39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4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087" y="175119"/>
            <a:ext cx="536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Look, listen, Say and </a:t>
            </a:r>
            <a:r>
              <a:rPr lang="en-GB" sz="3600" b="1" dirty="0">
                <a:solidFill>
                  <a:srgbClr val="FF0000"/>
                </a:solidFill>
              </a:rPr>
              <a:t>Count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18594" y="1706198"/>
            <a:ext cx="3056832" cy="1377704"/>
            <a:chOff x="1627087" y="1565521"/>
            <a:chExt cx="3056832" cy="137770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087" y="1567556"/>
              <a:ext cx="1375669" cy="137566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250" y="1565521"/>
              <a:ext cx="1375669" cy="137566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3972655" y="4943448"/>
            <a:ext cx="377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How many balls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35413" y="3373788"/>
            <a:ext cx="928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5106091" y="3509028"/>
            <a:ext cx="1058009" cy="1299181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D9C6FD29-F510-4C58-826D-1AB72B7D29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A58F216-1762-43F5-B5DC-3AB57AF88F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58" y="2491538"/>
            <a:ext cx="2305656" cy="39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1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3" grpId="0" animBg="1"/>
      <p:bldP spid="1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1210" y="409941"/>
            <a:ext cx="6340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Take your English Book and open your book at page no. </a:t>
            </a:r>
            <a:r>
              <a:rPr lang="en-GB" sz="4400" b="1" dirty="0">
                <a:solidFill>
                  <a:srgbClr val="FF0000"/>
                </a:solidFill>
              </a:rPr>
              <a:t>8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" b="1731"/>
          <a:stretch/>
        </p:blipFill>
        <p:spPr>
          <a:xfrm>
            <a:off x="4787324" y="1954530"/>
            <a:ext cx="3048425" cy="40290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DE7C052F-BF4C-4DF6-A541-E0E2DADCAD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7DDAF9-D3A2-41A9-8A26-5BD177BB15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58" y="2491538"/>
            <a:ext cx="2305656" cy="39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2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" y="255151"/>
            <a:ext cx="7743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Dear students, loudly say </a:t>
            </a:r>
            <a:r>
              <a:rPr lang="en-GB" sz="4800" b="1" dirty="0">
                <a:solidFill>
                  <a:srgbClr val="FF0000"/>
                </a:solidFill>
              </a:rPr>
              <a:t>1 &amp; 2 </a:t>
            </a:r>
            <a:r>
              <a:rPr lang="en-GB" sz="2800" b="1" dirty="0"/>
              <a:t>again and again</a:t>
            </a:r>
            <a:endParaRPr lang="en-US" sz="28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2173678" y="1245335"/>
            <a:ext cx="8457792" cy="5149810"/>
            <a:chOff x="2159390" y="1018816"/>
            <a:chExt cx="8457792" cy="5149810"/>
          </a:xfrm>
        </p:grpSpPr>
        <p:sp>
          <p:nvSpPr>
            <p:cNvPr id="8" name="Rounded Rectangle 7"/>
            <p:cNvSpPr/>
            <p:nvPr/>
          </p:nvSpPr>
          <p:spPr>
            <a:xfrm>
              <a:off x="4943471" y="2139493"/>
              <a:ext cx="3043242" cy="2597676"/>
            </a:xfrm>
            <a:prstGeom prst="round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Terminator 8"/>
            <p:cNvSpPr/>
            <p:nvPr/>
          </p:nvSpPr>
          <p:spPr>
            <a:xfrm>
              <a:off x="5157784" y="4793456"/>
              <a:ext cx="2614616" cy="957262"/>
            </a:xfrm>
            <a:prstGeom prst="flowChartTerminator">
              <a:avLst/>
            </a:prstGeom>
            <a:noFill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sz="3200" b="1" dirty="0"/>
                <a:t>Group Work</a:t>
              </a:r>
              <a:endParaRPr lang="en-US" sz="3200" b="1" dirty="0"/>
            </a:p>
          </p:txBody>
        </p:sp>
        <p:sp>
          <p:nvSpPr>
            <p:cNvPr id="10" name="Down Arrow 9"/>
            <p:cNvSpPr/>
            <p:nvPr/>
          </p:nvSpPr>
          <p:spPr>
            <a:xfrm rot="7117341">
              <a:off x="3786190" y="1714935"/>
              <a:ext cx="614363" cy="101634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 rot="14697185">
              <a:off x="8424863" y="1828695"/>
              <a:ext cx="614363" cy="101634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 rot="3316048">
              <a:off x="3786771" y="4432674"/>
              <a:ext cx="614363" cy="101634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 rot="17967467">
              <a:off x="8422681" y="4457274"/>
              <a:ext cx="614363" cy="101634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159390" y="1024233"/>
              <a:ext cx="1185861" cy="137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7" name="Oval 16"/>
            <p:cNvSpPr/>
            <p:nvPr/>
          </p:nvSpPr>
          <p:spPr>
            <a:xfrm>
              <a:off x="9338742" y="1018816"/>
              <a:ext cx="1185861" cy="137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8" name="Oval 17"/>
            <p:cNvSpPr/>
            <p:nvPr/>
          </p:nvSpPr>
          <p:spPr>
            <a:xfrm>
              <a:off x="2159390" y="4797026"/>
              <a:ext cx="1185861" cy="137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9431321" y="4761307"/>
              <a:ext cx="1185861" cy="137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14" name="Frame 13">
            <a:extLst>
              <a:ext uri="{FF2B5EF4-FFF2-40B4-BE49-F238E27FC236}">
                <a16:creationId xmlns:a16="http://schemas.microsoft.com/office/drawing/2014/main" id="{7965C501-150A-4B15-A5FB-F8883A7E05A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9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0166" y="300793"/>
            <a:ext cx="2751668" cy="10144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Evolution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66" y="1882507"/>
            <a:ext cx="1995643" cy="1704043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059313" y="5256632"/>
            <a:ext cx="377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How many apple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3645" y="3605539"/>
            <a:ext cx="928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Oval 14"/>
          <p:cNvSpPr/>
          <p:nvPr/>
        </p:nvSpPr>
        <p:spPr>
          <a:xfrm>
            <a:off x="5124323" y="3730021"/>
            <a:ext cx="1058009" cy="1299181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5C2A8231-CA16-4339-B857-B1579297CD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679F72A-5CCD-4349-B9A6-7266161062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58" y="2491538"/>
            <a:ext cx="2305656" cy="39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9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5" grpId="0" animBg="1"/>
      <p:bldP spid="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2480E8F-56A6-4CC5-AE63-6FBA25E1D2BD}"/>
              </a:ext>
            </a:extLst>
          </p:cNvPr>
          <p:cNvSpPr/>
          <p:nvPr/>
        </p:nvSpPr>
        <p:spPr>
          <a:xfrm>
            <a:off x="4720166" y="300793"/>
            <a:ext cx="2751668" cy="10144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Evolution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19B53C-6F1E-45EF-B8E3-8765E1302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055" y="1765673"/>
            <a:ext cx="1797031" cy="179703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F865DF-903D-464F-9AB2-4F09D33BE726}"/>
              </a:ext>
            </a:extLst>
          </p:cNvPr>
          <p:cNvSpPr txBox="1"/>
          <p:nvPr/>
        </p:nvSpPr>
        <p:spPr>
          <a:xfrm>
            <a:off x="4831554" y="5151945"/>
            <a:ext cx="377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How many ball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4C5C4-8B31-43DC-B24D-F116CE861314}"/>
              </a:ext>
            </a:extLst>
          </p:cNvPr>
          <p:cNvSpPr txBox="1"/>
          <p:nvPr/>
        </p:nvSpPr>
        <p:spPr>
          <a:xfrm>
            <a:off x="5982228" y="3659682"/>
            <a:ext cx="928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C44AE67-4C98-4E12-9EA9-C0105C8360A7}"/>
              </a:ext>
            </a:extLst>
          </p:cNvPr>
          <p:cNvSpPr/>
          <p:nvPr/>
        </p:nvSpPr>
        <p:spPr>
          <a:xfrm>
            <a:off x="5917565" y="3788136"/>
            <a:ext cx="1058009" cy="1299181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0B36ABB-F798-4850-9402-B9E0A73C12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B3A094-582C-472E-90BE-51D7C4789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58" y="2491538"/>
            <a:ext cx="2305656" cy="39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97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1892" y="425537"/>
            <a:ext cx="2751668" cy="10144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Evolution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41909" y="2010466"/>
            <a:ext cx="3570301" cy="1418534"/>
            <a:chOff x="1501761" y="1710429"/>
            <a:chExt cx="3570301" cy="141853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761" y="1710430"/>
              <a:ext cx="1661276" cy="1418533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786" y="1710429"/>
              <a:ext cx="1661276" cy="1418533"/>
            </a:xfrm>
            <a:prstGeom prst="ellipse">
              <a:avLst/>
            </a:prstGeom>
            <a:blipFill>
              <a:blip r:embed="rId4"/>
              <a:tile tx="0" ty="0" sx="100000" sy="100000" flip="none" algn="tl"/>
            </a:blipFill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5942904" y="3533148"/>
            <a:ext cx="928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21296" y="5102808"/>
            <a:ext cx="3771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How many apples ?</a:t>
            </a:r>
          </a:p>
        </p:txBody>
      </p:sp>
      <p:sp>
        <p:nvSpPr>
          <p:cNvPr id="13" name="Oval 12"/>
          <p:cNvSpPr/>
          <p:nvPr/>
        </p:nvSpPr>
        <p:spPr>
          <a:xfrm>
            <a:off x="5813582" y="3699478"/>
            <a:ext cx="1058009" cy="1299181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540EC741-F649-4012-8222-5B92B0379FD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58F1B22-5B5E-4EFD-94C9-EF079C2E0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58" y="2491538"/>
            <a:ext cx="2305656" cy="39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3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4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4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AC3D2D2-F627-41D6-BCDC-6CF7B1E3A9C0}"/>
              </a:ext>
            </a:extLst>
          </p:cNvPr>
          <p:cNvGrpSpPr/>
          <p:nvPr/>
        </p:nvGrpSpPr>
        <p:grpSpPr>
          <a:xfrm>
            <a:off x="4762203" y="1752632"/>
            <a:ext cx="3056832" cy="1377704"/>
            <a:chOff x="1627087" y="1565521"/>
            <a:chExt cx="3056832" cy="137770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58F7AB7-912D-49C2-B124-CDBF47AE4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7087" y="1567556"/>
              <a:ext cx="1375669" cy="137566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F54C928-585D-45D4-A1BD-108E19610F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8250" y="1565521"/>
              <a:ext cx="1375669" cy="1375669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1CE43B5-22EA-4BDC-9DF9-A842C52BC5BC}"/>
              </a:ext>
            </a:extLst>
          </p:cNvPr>
          <p:cNvSpPr txBox="1"/>
          <p:nvPr/>
        </p:nvSpPr>
        <p:spPr>
          <a:xfrm>
            <a:off x="5979022" y="3420222"/>
            <a:ext cx="928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8C9499-78E2-4461-8442-2E761A109689}"/>
              </a:ext>
            </a:extLst>
          </p:cNvPr>
          <p:cNvSpPr txBox="1"/>
          <p:nvPr/>
        </p:nvSpPr>
        <p:spPr>
          <a:xfrm>
            <a:off x="4762203" y="4844973"/>
            <a:ext cx="3771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How many ball ?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7A499E1-0473-4F60-A738-BCBA2255209E}"/>
              </a:ext>
            </a:extLst>
          </p:cNvPr>
          <p:cNvSpPr/>
          <p:nvPr/>
        </p:nvSpPr>
        <p:spPr>
          <a:xfrm>
            <a:off x="5849700" y="3555461"/>
            <a:ext cx="1058009" cy="1299181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D5FC6B-B48A-462A-B6E1-9E010943B386}"/>
              </a:ext>
            </a:extLst>
          </p:cNvPr>
          <p:cNvSpPr/>
          <p:nvPr/>
        </p:nvSpPr>
        <p:spPr>
          <a:xfrm>
            <a:off x="4901892" y="425537"/>
            <a:ext cx="2751668" cy="101441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shade val="30000"/>
                        <a:satMod val="115000"/>
                      </a:schemeClr>
                    </a:gs>
                    <a:gs pos="5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lin ang="5400000" scaled="1"/>
                  <a:tileRect/>
                </a:gradFill>
                <a:effectLst/>
              </a:rPr>
              <a:t>Evolution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3EAE72E-139F-4001-8A16-0C1F1EDD5B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A5B0F6-C590-4F72-A717-273EBA5AE1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58" y="2491538"/>
            <a:ext cx="2305656" cy="39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82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4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7" grpId="1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00276" y="557212"/>
            <a:ext cx="7786687" cy="4738688"/>
            <a:chOff x="3086101" y="1914525"/>
            <a:chExt cx="7786687" cy="4738688"/>
          </a:xfrm>
        </p:grpSpPr>
        <p:sp>
          <p:nvSpPr>
            <p:cNvPr id="3" name="Flowchart: Preparation 2"/>
            <p:cNvSpPr/>
            <p:nvPr/>
          </p:nvSpPr>
          <p:spPr>
            <a:xfrm>
              <a:off x="3086101" y="1914525"/>
              <a:ext cx="5272087" cy="3000375"/>
            </a:xfrm>
            <a:prstGeom prst="flowChartPreparation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8188" y="2690813"/>
              <a:ext cx="2514600" cy="3962400"/>
            </a:xfrm>
            <a:prstGeom prst="rect">
              <a:avLst/>
            </a:prstGeom>
          </p:spPr>
        </p:pic>
      </p:grpSp>
      <p:sp>
        <p:nvSpPr>
          <p:cNvPr id="7" name="Frame 6">
            <a:extLst>
              <a:ext uri="{FF2B5EF4-FFF2-40B4-BE49-F238E27FC236}">
                <a16:creationId xmlns:a16="http://schemas.microsoft.com/office/drawing/2014/main" id="{C8F60911-FA4B-467D-BE22-6A9ACA8605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659FD23-09D4-472F-AC3B-CCEED3373F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76" y="2138522"/>
            <a:ext cx="2305656" cy="39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02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0049" y="871538"/>
            <a:ext cx="11101388" cy="4443412"/>
            <a:chOff x="428624" y="1014413"/>
            <a:chExt cx="11101388" cy="4443412"/>
          </a:xfrm>
        </p:grpSpPr>
        <p:sp>
          <p:nvSpPr>
            <p:cNvPr id="2" name="Bevel 1"/>
            <p:cNvSpPr/>
            <p:nvPr/>
          </p:nvSpPr>
          <p:spPr>
            <a:xfrm>
              <a:off x="2421731" y="1457325"/>
              <a:ext cx="7115175" cy="3557588"/>
            </a:xfrm>
            <a:prstGeom prst="bevel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Frame 2"/>
            <p:cNvSpPr/>
            <p:nvPr/>
          </p:nvSpPr>
          <p:spPr>
            <a:xfrm>
              <a:off x="1985963" y="1014413"/>
              <a:ext cx="7986712" cy="4443412"/>
            </a:xfrm>
            <a:prstGeom prst="fram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9972674" y="1014413"/>
              <a:ext cx="1557338" cy="4443412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28624" y="1014413"/>
              <a:ext cx="1557338" cy="4443412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iley Face 5"/>
            <p:cNvSpPr/>
            <p:nvPr/>
          </p:nvSpPr>
          <p:spPr>
            <a:xfrm>
              <a:off x="7190184" y="1014413"/>
              <a:ext cx="2000250" cy="1728787"/>
            </a:xfrm>
            <a:prstGeom prst="smileyFac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Frame 7">
            <a:extLst>
              <a:ext uri="{FF2B5EF4-FFF2-40B4-BE49-F238E27FC236}">
                <a16:creationId xmlns:a16="http://schemas.microsoft.com/office/drawing/2014/main" id="{603130DE-6338-40DC-98FA-3FA37198FD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86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309939" y="2071687"/>
            <a:ext cx="5486400" cy="2157413"/>
            <a:chOff x="3624264" y="2343150"/>
            <a:chExt cx="5486400" cy="2157413"/>
          </a:xfrm>
        </p:grpSpPr>
        <p:sp>
          <p:nvSpPr>
            <p:cNvPr id="3" name="Rectangle 2"/>
            <p:cNvSpPr/>
            <p:nvPr/>
          </p:nvSpPr>
          <p:spPr>
            <a:xfrm>
              <a:off x="4741859" y="2781597"/>
              <a:ext cx="3251211" cy="1200329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lIns="91440" tIns="45720" rIns="91440" bIns="45720">
              <a:prstTxWarp prst="textCurveDown">
                <a:avLst/>
              </a:prstTxWarp>
              <a:spAutoFit/>
            </a:bodyPr>
            <a:lstStyle/>
            <a:p>
              <a:pPr algn="ctr"/>
              <a:r>
                <a:rPr lang="en-US" sz="7200" b="1" dirty="0">
                  <a:ln/>
                  <a:pattFill prst="dkUpDiag">
                    <a:fgClr>
                      <a:schemeClr val="bg1">
                        <a:lumMod val="50000"/>
                      </a:schemeClr>
                    </a:fgClr>
                    <a:bgClr>
                      <a:schemeClr val="tx1">
                        <a:lumMod val="75000"/>
                        <a:lumOff val="25000"/>
                      </a:schemeClr>
                    </a:bgClr>
                  </a:pattFill>
                  <a:effectLst>
                    <a:outerShdw blurRad="38100" dist="19050" dir="2700000" algn="tl" rotWithShape="0">
                      <a:schemeClr val="dk1">
                        <a:lumMod val="50000"/>
                        <a:alpha val="40000"/>
                      </a:schemeClr>
                    </a:outerShdw>
                  </a:effectLst>
                </a:rPr>
                <a:t>The End</a:t>
              </a:r>
            </a:p>
          </p:txBody>
        </p:sp>
        <p:sp>
          <p:nvSpPr>
            <p:cNvPr id="6" name="Frame 5"/>
            <p:cNvSpPr/>
            <p:nvPr/>
          </p:nvSpPr>
          <p:spPr>
            <a:xfrm>
              <a:off x="3624264" y="2343150"/>
              <a:ext cx="5486400" cy="2157413"/>
            </a:xfrm>
            <a:prstGeom prst="frame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Frame 4">
            <a:extLst>
              <a:ext uri="{FF2B5EF4-FFF2-40B4-BE49-F238E27FC236}">
                <a16:creationId xmlns:a16="http://schemas.microsoft.com/office/drawing/2014/main" id="{2FA60D94-D2E8-4013-9121-43DB2BC3F5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930116-0656-4856-960D-748F3CB52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58" y="2491538"/>
            <a:ext cx="2305656" cy="39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004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626" y="228600"/>
            <a:ext cx="23574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Identity</a:t>
            </a:r>
            <a:endParaRPr lang="en-US" sz="4800" b="1" dirty="0"/>
          </a:p>
        </p:txBody>
      </p:sp>
      <p:sp>
        <p:nvSpPr>
          <p:cNvPr id="3" name="Oval 2"/>
          <p:cNvSpPr/>
          <p:nvPr/>
        </p:nvSpPr>
        <p:spPr>
          <a:xfrm>
            <a:off x="235745" y="1059597"/>
            <a:ext cx="3264910" cy="3200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71924" y="1245335"/>
            <a:ext cx="43148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err="1"/>
              <a:t>Abul</a:t>
            </a:r>
            <a:r>
              <a:rPr lang="en-GB" sz="2400" b="1" dirty="0"/>
              <a:t> </a:t>
            </a:r>
            <a:r>
              <a:rPr lang="en-GB" sz="2400" b="1" dirty="0" err="1"/>
              <a:t>Kalam</a:t>
            </a:r>
            <a:endParaRPr lang="en-GB" sz="2400" b="1" dirty="0"/>
          </a:p>
          <a:p>
            <a:pPr algn="just"/>
            <a:r>
              <a:rPr lang="en-GB" sz="2400" b="1" dirty="0"/>
              <a:t>Assistant Teacher</a:t>
            </a:r>
          </a:p>
          <a:p>
            <a:pPr algn="just"/>
            <a:r>
              <a:rPr lang="en-GB" sz="2400" b="1" dirty="0" err="1"/>
              <a:t>Surongal</a:t>
            </a:r>
            <a:r>
              <a:rPr lang="en-GB" sz="2400" b="1" dirty="0"/>
              <a:t> </a:t>
            </a:r>
            <a:r>
              <a:rPr lang="en-GB" sz="2400" b="1" dirty="0" err="1"/>
              <a:t>Govt</a:t>
            </a:r>
            <a:r>
              <a:rPr lang="en-GB" sz="2400" b="1" dirty="0"/>
              <a:t> Primary school</a:t>
            </a:r>
          </a:p>
          <a:p>
            <a:pPr algn="just"/>
            <a:r>
              <a:rPr lang="en-GB" sz="2400" b="1" dirty="0"/>
              <a:t>Mobile: 01917867646</a:t>
            </a:r>
          </a:p>
          <a:p>
            <a:pPr algn="just"/>
            <a:r>
              <a:rPr lang="en-GB" sz="2400" b="1" dirty="0"/>
              <a:t>Kalam_master2018@gmail.com</a:t>
            </a:r>
            <a:endParaRPr lang="en-US" sz="2400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870" y="2518792"/>
            <a:ext cx="3105583" cy="40963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5500687" y="4715982"/>
            <a:ext cx="27574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Class : One</a:t>
            </a:r>
          </a:p>
          <a:p>
            <a:r>
              <a:rPr lang="en-GB" sz="2400" b="1" dirty="0"/>
              <a:t>Subject : English</a:t>
            </a:r>
          </a:p>
          <a:p>
            <a:r>
              <a:rPr lang="en-GB" sz="2400" b="1" dirty="0"/>
              <a:t>Lessons : 1-3</a:t>
            </a:r>
          </a:p>
          <a:p>
            <a:r>
              <a:rPr lang="en-GB" sz="2400" b="1" dirty="0"/>
              <a:t>Unit : 4</a:t>
            </a:r>
          </a:p>
          <a:p>
            <a:r>
              <a:rPr lang="en-GB" sz="2400" b="1" dirty="0"/>
              <a:t>Period: 1</a:t>
            </a:r>
            <a:endParaRPr lang="en-US" sz="2400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01E0394-725B-4D27-B980-C785D83879A6}"/>
              </a:ext>
            </a:extLst>
          </p:cNvPr>
          <p:cNvCxnSpPr>
            <a:cxnSpLocks/>
          </p:cNvCxnSpPr>
          <p:nvPr/>
        </p:nvCxnSpPr>
        <p:spPr>
          <a:xfrm>
            <a:off x="5162843" y="4715982"/>
            <a:ext cx="0" cy="1818031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9CF8F9-AD5A-49D6-B32E-06E317BF4B9F}"/>
              </a:ext>
            </a:extLst>
          </p:cNvPr>
          <p:cNvCxnSpPr>
            <a:cxnSpLocks/>
          </p:cNvCxnSpPr>
          <p:nvPr/>
        </p:nvCxnSpPr>
        <p:spPr>
          <a:xfrm>
            <a:off x="3500655" y="3962231"/>
            <a:ext cx="352864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1EAA6C-6934-4EED-815F-F173791B2EC3}"/>
              </a:ext>
            </a:extLst>
          </p:cNvPr>
          <p:cNvCxnSpPr>
            <a:cxnSpLocks/>
          </p:cNvCxnSpPr>
          <p:nvPr/>
        </p:nvCxnSpPr>
        <p:spPr>
          <a:xfrm>
            <a:off x="4937760" y="3720736"/>
            <a:ext cx="352864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C06E0C8-DD7B-471A-826A-CFD87DBCFF4B}"/>
              </a:ext>
            </a:extLst>
          </p:cNvPr>
          <p:cNvCxnSpPr>
            <a:cxnSpLocks/>
          </p:cNvCxnSpPr>
          <p:nvPr/>
        </p:nvCxnSpPr>
        <p:spPr>
          <a:xfrm>
            <a:off x="4937760" y="4221269"/>
            <a:ext cx="0" cy="177156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ame 17">
            <a:extLst>
              <a:ext uri="{FF2B5EF4-FFF2-40B4-BE49-F238E27FC236}">
                <a16:creationId xmlns:a16="http://schemas.microsoft.com/office/drawing/2014/main" id="{C173A4F0-B7FC-49C2-96ED-82EA8625D5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07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414723" y="2042696"/>
            <a:ext cx="7636601" cy="1382732"/>
            <a:chOff x="2271711" y="4708386"/>
            <a:chExt cx="6943727" cy="1382732"/>
          </a:xfrm>
        </p:grpSpPr>
        <p:sp>
          <p:nvSpPr>
            <p:cNvPr id="16" name="Flowchart: Terminator 15"/>
            <p:cNvSpPr/>
            <p:nvPr/>
          </p:nvSpPr>
          <p:spPr>
            <a:xfrm>
              <a:off x="2271711" y="4708386"/>
              <a:ext cx="1557337" cy="428625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Reading</a:t>
              </a:r>
              <a:endParaRPr lang="en-US" sz="28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71711" y="5137011"/>
              <a:ext cx="69437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2.1.1 recognize and read cardinal number up to 10.</a:t>
              </a:r>
              <a:endParaRPr lang="en-US" sz="28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436087" y="3675178"/>
            <a:ext cx="6743700" cy="977826"/>
            <a:chOff x="2307499" y="5018808"/>
            <a:chExt cx="6743700" cy="977826"/>
          </a:xfrm>
        </p:grpSpPr>
        <p:sp>
          <p:nvSpPr>
            <p:cNvPr id="19" name="Flowchart: Terminator 18"/>
            <p:cNvSpPr/>
            <p:nvPr/>
          </p:nvSpPr>
          <p:spPr>
            <a:xfrm>
              <a:off x="2307499" y="5018808"/>
              <a:ext cx="1557337" cy="428625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/>
                <a:t>writing</a:t>
              </a:r>
              <a:endParaRPr lang="en-US" sz="28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07499" y="5473414"/>
              <a:ext cx="6743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/>
                <a:t>2.1.1 write cardinal numbers up to in figures.</a:t>
              </a:r>
              <a:endParaRPr lang="en-US" sz="2800" dirty="0"/>
            </a:p>
          </p:txBody>
        </p:sp>
      </p:grpSp>
      <p:sp>
        <p:nvSpPr>
          <p:cNvPr id="12" name="Flowchart: Terminator 11"/>
          <p:cNvSpPr/>
          <p:nvPr/>
        </p:nvSpPr>
        <p:spPr>
          <a:xfrm>
            <a:off x="977812" y="645676"/>
            <a:ext cx="7743825" cy="885825"/>
          </a:xfrm>
          <a:prstGeom prst="flowChartTerminator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/>
              <a:t>Learning outcomes: By the end of the unit students will be able to…</a:t>
            </a:r>
            <a:endParaRPr lang="en-US" sz="3200" b="1" dirty="0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1F10392A-3B28-44D8-A4C6-37005AA80A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D4C104-D3D3-45FA-AD00-5A16E842E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58" y="2491538"/>
            <a:ext cx="2305656" cy="39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1576" y="1229893"/>
            <a:ext cx="1700212" cy="1127546"/>
            <a:chOff x="1171576" y="1229893"/>
            <a:chExt cx="1700212" cy="1127546"/>
          </a:xfrm>
        </p:grpSpPr>
        <p:sp>
          <p:nvSpPr>
            <p:cNvPr id="3" name="Flowchart: Terminator 2"/>
            <p:cNvSpPr/>
            <p:nvPr/>
          </p:nvSpPr>
          <p:spPr>
            <a:xfrm>
              <a:off x="1171576" y="1957389"/>
              <a:ext cx="1700212" cy="40005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Teacher</a:t>
              </a:r>
              <a:endParaRPr lang="en-US" sz="2400" dirty="0"/>
            </a:p>
          </p:txBody>
        </p:sp>
        <p:sp>
          <p:nvSpPr>
            <p:cNvPr id="4" name="Flowchart: Connector 3"/>
            <p:cNvSpPr/>
            <p:nvPr/>
          </p:nvSpPr>
          <p:spPr>
            <a:xfrm>
              <a:off x="1314449" y="1229893"/>
              <a:ext cx="1000124" cy="743303"/>
            </a:xfrm>
            <a:prstGeom prst="flowChartConnector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lowchart: Terminator 4"/>
          <p:cNvSpPr/>
          <p:nvPr/>
        </p:nvSpPr>
        <p:spPr>
          <a:xfrm>
            <a:off x="5138738" y="3142403"/>
            <a:ext cx="3914774" cy="628650"/>
          </a:xfrm>
          <a:prstGeom prst="flowChartTerminator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Good Morning Teacher</a:t>
            </a:r>
            <a:endParaRPr lang="en-US" sz="2400" dirty="0"/>
          </a:p>
        </p:txBody>
      </p:sp>
      <p:sp>
        <p:nvSpPr>
          <p:cNvPr id="6" name="Flowchart: Terminator 5"/>
          <p:cNvSpPr/>
          <p:nvPr/>
        </p:nvSpPr>
        <p:spPr>
          <a:xfrm>
            <a:off x="1404938" y="3761292"/>
            <a:ext cx="4000501" cy="628650"/>
          </a:xfrm>
          <a:prstGeom prst="flowChartTerminator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How are you ?</a:t>
            </a:r>
            <a:endParaRPr lang="en-US" sz="2400" dirty="0"/>
          </a:p>
        </p:txBody>
      </p:sp>
      <p:sp>
        <p:nvSpPr>
          <p:cNvPr id="7" name="Flowchart: Terminator 6"/>
          <p:cNvSpPr/>
          <p:nvPr/>
        </p:nvSpPr>
        <p:spPr>
          <a:xfrm>
            <a:off x="5110162" y="4358964"/>
            <a:ext cx="3943350" cy="628650"/>
          </a:xfrm>
          <a:prstGeom prst="flowChartTerminator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Fine thank you and you?</a:t>
            </a:r>
            <a:endParaRPr lang="en-US" sz="2400" dirty="0"/>
          </a:p>
        </p:txBody>
      </p:sp>
      <p:sp>
        <p:nvSpPr>
          <p:cNvPr id="8" name="Flowchart: Terminator 7"/>
          <p:cNvSpPr/>
          <p:nvPr/>
        </p:nvSpPr>
        <p:spPr>
          <a:xfrm>
            <a:off x="1384697" y="5023548"/>
            <a:ext cx="4379118" cy="628650"/>
          </a:xfrm>
          <a:prstGeom prst="flowChartTerminator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I am also find.</a:t>
            </a:r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6453189" y="1229894"/>
            <a:ext cx="1700212" cy="1127545"/>
            <a:chOff x="7639051" y="1229894"/>
            <a:chExt cx="1700212" cy="1127545"/>
          </a:xfrm>
        </p:grpSpPr>
        <p:sp>
          <p:nvSpPr>
            <p:cNvPr id="10" name="Flowchart: Terminator 9"/>
            <p:cNvSpPr/>
            <p:nvPr/>
          </p:nvSpPr>
          <p:spPr>
            <a:xfrm>
              <a:off x="7639051" y="1957389"/>
              <a:ext cx="1700212" cy="400050"/>
            </a:xfrm>
            <a:prstGeom prst="flowChartTermina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Students</a:t>
              </a:r>
              <a:endParaRPr lang="en-US" sz="2400" dirty="0"/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8015289" y="1229894"/>
              <a:ext cx="802482" cy="716602"/>
            </a:xfrm>
            <a:prstGeom prst="flowChartConnector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Flowchart: Terminator 11"/>
          <p:cNvSpPr/>
          <p:nvPr/>
        </p:nvSpPr>
        <p:spPr>
          <a:xfrm>
            <a:off x="1404938" y="2513753"/>
            <a:ext cx="3733800" cy="628650"/>
          </a:xfrm>
          <a:prstGeom prst="flowChartTerminator">
            <a:avLst/>
          </a:prstGeom>
          <a:noFill/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Good Morning Students</a:t>
            </a:r>
            <a:endParaRPr lang="en-US" sz="2400" dirty="0"/>
          </a:p>
        </p:txBody>
      </p:sp>
      <p:sp>
        <p:nvSpPr>
          <p:cNvPr id="13" name="Flowchart: Terminator 12"/>
          <p:cNvSpPr/>
          <p:nvPr/>
        </p:nvSpPr>
        <p:spPr>
          <a:xfrm>
            <a:off x="3574256" y="600075"/>
            <a:ext cx="2397919" cy="785813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/>
              <a:t>Greeting</a:t>
            </a:r>
            <a:endParaRPr lang="en-US" sz="3600" dirty="0"/>
          </a:p>
        </p:txBody>
      </p:sp>
      <p:sp>
        <p:nvSpPr>
          <p:cNvPr id="14" name="Frame 13">
            <a:extLst>
              <a:ext uri="{FF2B5EF4-FFF2-40B4-BE49-F238E27FC236}">
                <a16:creationId xmlns:a16="http://schemas.microsoft.com/office/drawing/2014/main" id="{02C978B8-F4D2-48F6-A874-4CEF3E3BEAE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C98EB5-8962-4D0B-84EA-1136DC9CD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58" y="2491538"/>
            <a:ext cx="2305656" cy="39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22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88" y="215065"/>
            <a:ext cx="6838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How many words learn by </a:t>
            </a:r>
            <a:r>
              <a:rPr lang="en-GB" sz="4800" b="1" dirty="0">
                <a:solidFill>
                  <a:srgbClr val="FF0000"/>
                </a:solidFill>
              </a:rPr>
              <a:t>A &amp; B</a:t>
            </a:r>
          </a:p>
        </p:txBody>
      </p:sp>
      <p:sp>
        <p:nvSpPr>
          <p:cNvPr id="6" name="Oval 5"/>
          <p:cNvSpPr/>
          <p:nvPr/>
        </p:nvSpPr>
        <p:spPr>
          <a:xfrm>
            <a:off x="357188" y="1153220"/>
            <a:ext cx="2657475" cy="2614613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011" y="1153219"/>
            <a:ext cx="3062033" cy="2614613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740" y="1153218"/>
            <a:ext cx="2614613" cy="2614613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8758237" y="3874989"/>
            <a:ext cx="23778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A</a:t>
            </a:r>
            <a:r>
              <a:rPr lang="en-GB" sz="6600" b="1" dirty="0"/>
              <a:t>pple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43512" y="3929221"/>
            <a:ext cx="18288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B</a:t>
            </a:r>
            <a:r>
              <a:rPr lang="en-GB" sz="6600" b="1" dirty="0"/>
              <a:t>all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8687" y="3874989"/>
            <a:ext cx="15144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rgbClr val="FF0000"/>
                </a:solidFill>
              </a:rPr>
              <a:t>A</a:t>
            </a:r>
            <a:r>
              <a:rPr lang="en-GB" sz="6600" b="1" dirty="0"/>
              <a:t>nt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C97FCEBB-9D90-40B3-ACA5-0C0EC4B47E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73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087" y="175119"/>
            <a:ext cx="536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Look, listen, Say and </a:t>
            </a:r>
            <a:r>
              <a:rPr lang="en-GB" sz="3600" b="1" dirty="0">
                <a:solidFill>
                  <a:srgbClr val="FF0000"/>
                </a:solidFill>
              </a:rPr>
              <a:t>Count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25" y="1514491"/>
            <a:ext cx="2913657" cy="248791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997689" y="4399952"/>
            <a:ext cx="4197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How many apple 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85C551-6ACF-4C88-B3AE-9D311F72299F}"/>
              </a:ext>
            </a:extLst>
          </p:cNvPr>
          <p:cNvSpPr txBox="1"/>
          <p:nvPr/>
        </p:nvSpPr>
        <p:spPr>
          <a:xfrm>
            <a:off x="6714717" y="1355531"/>
            <a:ext cx="9286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B9589E-EA01-43D7-A015-29E0B58D5EA8}"/>
              </a:ext>
            </a:extLst>
          </p:cNvPr>
          <p:cNvSpPr/>
          <p:nvPr/>
        </p:nvSpPr>
        <p:spPr>
          <a:xfrm>
            <a:off x="6520068" y="1853533"/>
            <a:ext cx="1568382" cy="1650873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8AC0DAF1-633F-4B3E-A3EF-A39EDDB1CD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6B351D-0BD5-4C92-8E3A-D0169BEB7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58" y="2491538"/>
            <a:ext cx="2305656" cy="39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3" grpId="0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6096D7-C379-4745-A86A-80ABDE39CB44}"/>
              </a:ext>
            </a:extLst>
          </p:cNvPr>
          <p:cNvSpPr txBox="1"/>
          <p:nvPr/>
        </p:nvSpPr>
        <p:spPr>
          <a:xfrm>
            <a:off x="319087" y="175119"/>
            <a:ext cx="536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Look, listen, Say and </a:t>
            </a:r>
            <a:r>
              <a:rPr lang="en-GB" sz="3600" b="1" dirty="0">
                <a:solidFill>
                  <a:srgbClr val="FF0000"/>
                </a:solidFill>
              </a:rPr>
              <a:t>Count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1C773F5-907C-4F7F-8C90-5039DF8FD76F}"/>
              </a:ext>
            </a:extLst>
          </p:cNvPr>
          <p:cNvSpPr/>
          <p:nvPr/>
        </p:nvSpPr>
        <p:spPr>
          <a:xfrm>
            <a:off x="3509232" y="1361986"/>
            <a:ext cx="2694620" cy="25629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BB48CD-E06A-4088-8550-30B878399CA6}"/>
              </a:ext>
            </a:extLst>
          </p:cNvPr>
          <p:cNvSpPr txBox="1"/>
          <p:nvPr/>
        </p:nvSpPr>
        <p:spPr>
          <a:xfrm>
            <a:off x="3281581" y="4465422"/>
            <a:ext cx="377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How many ant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B56F94-6098-451B-9DAE-A661C0167C4E}"/>
              </a:ext>
            </a:extLst>
          </p:cNvPr>
          <p:cNvSpPr txBox="1"/>
          <p:nvPr/>
        </p:nvSpPr>
        <p:spPr>
          <a:xfrm>
            <a:off x="7485150" y="1696363"/>
            <a:ext cx="92868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D281078-7525-4634-A0E9-E7C9E68EE498}"/>
              </a:ext>
            </a:extLst>
          </p:cNvPr>
          <p:cNvSpPr/>
          <p:nvPr/>
        </p:nvSpPr>
        <p:spPr>
          <a:xfrm>
            <a:off x="7204416" y="2011680"/>
            <a:ext cx="1827043" cy="1913206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CD081B3-A041-497D-BDA0-63072D61C9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7B84A2-52FE-41CD-8D2C-3E8DD041D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58" y="2491538"/>
            <a:ext cx="2305656" cy="39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087" y="175119"/>
            <a:ext cx="536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Look, listen, Say and </a:t>
            </a:r>
            <a:r>
              <a:rPr lang="en-GB" sz="3600" b="1" dirty="0">
                <a:solidFill>
                  <a:srgbClr val="FF0000"/>
                </a:solidFill>
              </a:rPr>
              <a:t>Count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280" y="1357314"/>
            <a:ext cx="2268448" cy="2268448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324099" y="4180052"/>
            <a:ext cx="3771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How many ball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42630" y="1129084"/>
            <a:ext cx="157683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6096000" y="1507513"/>
            <a:ext cx="1890019" cy="196805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D38AC428-79FC-48BD-9B19-735E28AD20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7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0A86D2-6183-4A4F-AA7B-2716EB0C2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58" y="2491538"/>
            <a:ext cx="2305656" cy="395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5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4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4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 animBg="1"/>
      <p:bldP spid="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238</Words>
  <Application>Microsoft Office PowerPoint</Application>
  <PresentationFormat>Widescreen</PresentationFormat>
  <Paragraphs>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43</cp:revision>
  <dcterms:created xsi:type="dcterms:W3CDTF">2019-09-25T03:31:41Z</dcterms:created>
  <dcterms:modified xsi:type="dcterms:W3CDTF">2019-10-29T16:08:08Z</dcterms:modified>
</cp:coreProperties>
</file>