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5D2DB4-F601-4D0B-80F8-49EC6510B28D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3E7F1D-415D-489D-B07A-8B0941F8976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3E7F1D-415D-489D-B07A-8B0941F89769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3E7F1D-415D-489D-B07A-8B0941F89769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3E7F1D-415D-489D-B07A-8B0941F89769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3E7F1D-415D-489D-B07A-8B0941F89769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3E7F1D-415D-489D-B07A-8B0941F89769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5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19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16.jpeg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ellyfis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38400" y="685800"/>
            <a:ext cx="3505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FF0000"/>
                </a:solidFill>
              </a:rPr>
              <a:t>সবাইকে</a:t>
            </a:r>
            <a:r>
              <a:rPr lang="en-US" sz="5400" b="1" dirty="0" smtClean="0">
                <a:solidFill>
                  <a:srgbClr val="FF0000"/>
                </a:solidFill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</a:rPr>
              <a:t>আজকের</a:t>
            </a:r>
            <a:r>
              <a:rPr lang="en-US" sz="5400" b="1" dirty="0" smtClean="0">
                <a:solidFill>
                  <a:srgbClr val="FF0000"/>
                </a:solidFill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</a:rPr>
              <a:t>ক্লাশে</a:t>
            </a:r>
            <a:r>
              <a:rPr lang="en-US" sz="5400" b="1" dirty="0" smtClean="0">
                <a:solidFill>
                  <a:srgbClr val="FF0000"/>
                </a:solidFill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</a:rPr>
              <a:t>শুভেচ্ছা</a:t>
            </a:r>
            <a:endParaRPr lang="en-US" sz="5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152400"/>
            <a:ext cx="426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/>
              <a:t>শিক্ষক</a:t>
            </a:r>
            <a:r>
              <a:rPr lang="en-US" sz="4000" dirty="0" smtClean="0"/>
              <a:t> </a:t>
            </a:r>
            <a:r>
              <a:rPr lang="en-US" sz="4000" dirty="0" err="1" smtClean="0"/>
              <a:t>পরিচিতি</a:t>
            </a:r>
            <a:endParaRPr lang="en-US" sz="4000" dirty="0"/>
          </a:p>
        </p:txBody>
      </p:sp>
      <p:pic>
        <p:nvPicPr>
          <p:cNvPr id="3" name="Picture 2" descr="Azibur5555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47800"/>
            <a:ext cx="2443935" cy="286927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48000" y="1295400"/>
            <a:ext cx="3810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আজিবুর</a:t>
            </a:r>
            <a:r>
              <a:rPr lang="en-US" sz="2800" dirty="0" smtClean="0"/>
              <a:t> </a:t>
            </a:r>
            <a:r>
              <a:rPr lang="en-US" sz="2800" dirty="0" err="1" smtClean="0"/>
              <a:t>রহমান</a:t>
            </a:r>
            <a:endParaRPr lang="en-US" sz="2800" dirty="0" smtClean="0"/>
          </a:p>
          <a:p>
            <a:r>
              <a:rPr lang="en-US" sz="2800" dirty="0" err="1" smtClean="0"/>
              <a:t>সহকারি</a:t>
            </a:r>
            <a:r>
              <a:rPr lang="en-US" sz="2800" dirty="0" smtClean="0"/>
              <a:t> </a:t>
            </a:r>
            <a:r>
              <a:rPr lang="en-US" sz="2800" dirty="0" err="1" smtClean="0"/>
              <a:t>শিক্ষক</a:t>
            </a:r>
            <a:endParaRPr lang="en-US" sz="2800" dirty="0" smtClean="0"/>
          </a:p>
          <a:p>
            <a:r>
              <a:rPr lang="en-US" sz="2800" dirty="0" err="1" smtClean="0"/>
              <a:t>ফুড়ারপার</a:t>
            </a:r>
            <a:r>
              <a:rPr lang="en-US" sz="2800" dirty="0" smtClean="0"/>
              <a:t> </a:t>
            </a:r>
            <a:r>
              <a:rPr lang="en-US" sz="2800" dirty="0" err="1" smtClean="0"/>
              <a:t>সরকারি</a:t>
            </a:r>
            <a:r>
              <a:rPr lang="en-US" sz="2800" dirty="0" smtClean="0"/>
              <a:t> </a:t>
            </a:r>
            <a:r>
              <a:rPr lang="en-US" sz="2800" dirty="0" err="1" smtClean="0"/>
              <a:t>প্রাথমিক</a:t>
            </a:r>
            <a:r>
              <a:rPr lang="en-US" sz="2800" dirty="0" smtClean="0"/>
              <a:t> </a:t>
            </a:r>
            <a:r>
              <a:rPr lang="en-US" sz="2800" dirty="0" err="1" smtClean="0"/>
              <a:t>বিদ্যালয়</a:t>
            </a:r>
            <a:r>
              <a:rPr lang="en-US" sz="2800" dirty="0" smtClean="0"/>
              <a:t>।</a:t>
            </a:r>
          </a:p>
          <a:p>
            <a:r>
              <a:rPr lang="en-US" sz="2800" dirty="0" err="1" smtClean="0"/>
              <a:t>উপজেলা</a:t>
            </a:r>
            <a:r>
              <a:rPr lang="en-US" sz="2800" dirty="0" smtClean="0"/>
              <a:t> </a:t>
            </a:r>
            <a:r>
              <a:rPr lang="en-US" sz="2800" dirty="0" err="1" smtClean="0"/>
              <a:t>কোম্পানীগঞ্জ,জেলাঃসিলেট</a:t>
            </a:r>
            <a:r>
              <a:rPr lang="en-US" sz="2800" dirty="0" smtClean="0"/>
              <a:t>;</a:t>
            </a:r>
          </a:p>
          <a:p>
            <a:r>
              <a:rPr lang="en-US" sz="2800" dirty="0" smtClean="0"/>
              <a:t>মোবাইলঃ০১৭১৫-৭২১০৮১</a:t>
            </a:r>
          </a:p>
          <a:p>
            <a:endParaRPr lang="en-US" sz="2800" dirty="0"/>
          </a:p>
        </p:txBody>
      </p:sp>
      <p:pic>
        <p:nvPicPr>
          <p:cNvPr id="5" name="Picture 4" descr="batayon 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91400" y="0"/>
            <a:ext cx="1752600" cy="147269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05000" y="5410200"/>
            <a:ext cx="495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Gmail:aziburrahman6231@gmail.com</a:t>
            </a:r>
            <a:endParaRPr lang="en-US" dirty="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152400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পাঠ</a:t>
            </a:r>
            <a:r>
              <a:rPr lang="en-US" sz="3600" dirty="0" smtClean="0"/>
              <a:t> </a:t>
            </a:r>
            <a:r>
              <a:rPr lang="en-US" sz="3600" dirty="0" err="1" smtClean="0"/>
              <a:t>পরিচিতি</a:t>
            </a:r>
            <a:endParaRPr lang="en-US" sz="3600" dirty="0"/>
          </a:p>
        </p:txBody>
      </p:sp>
      <p:pic>
        <p:nvPicPr>
          <p:cNvPr id="3" name="Picture 2" descr="20191012_12133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143000"/>
            <a:ext cx="3124200" cy="41634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81400" y="1219200"/>
            <a:ext cx="4038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বিষয়ঃ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প্রাথমিক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বিজ্ঞান</a:t>
            </a:r>
            <a:endParaRPr lang="en-US" sz="2400" b="1" dirty="0" smtClean="0"/>
          </a:p>
          <a:p>
            <a:r>
              <a:rPr lang="en-US" sz="2400" b="1" dirty="0" err="1" smtClean="0"/>
              <a:t>শ্রেণিঃ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তৃতীয়</a:t>
            </a:r>
            <a:endParaRPr lang="en-US" sz="2400" b="1" dirty="0" smtClean="0"/>
          </a:p>
          <a:p>
            <a:r>
              <a:rPr lang="en-US" sz="2400" b="1" dirty="0" err="1" smtClean="0"/>
              <a:t>অধ্যায়ঃ</a:t>
            </a:r>
            <a:r>
              <a:rPr lang="en-US" sz="2400" b="1" dirty="0" smtClean="0"/>
              <a:t> ১১ </a:t>
            </a:r>
            <a:r>
              <a:rPr lang="en-US" sz="2400" b="1" dirty="0" err="1" smtClean="0"/>
              <a:t>তথ্য</a:t>
            </a:r>
            <a:r>
              <a:rPr lang="en-US" sz="2400" b="1" dirty="0" smtClean="0"/>
              <a:t> ও </a:t>
            </a:r>
            <a:r>
              <a:rPr lang="en-US" sz="2400" b="1" dirty="0" err="1" smtClean="0"/>
              <a:t>যোগাযোগ</a:t>
            </a:r>
            <a:endParaRPr lang="en-US" sz="2400" b="1" dirty="0" smtClean="0"/>
          </a:p>
          <a:p>
            <a:r>
              <a:rPr lang="en-US" sz="2400" b="1" dirty="0" err="1" smtClean="0"/>
              <a:t>পাঠঃ</a:t>
            </a:r>
            <a:r>
              <a:rPr lang="en-US" sz="2400" b="1" dirty="0" smtClean="0"/>
              <a:t> (২) </a:t>
            </a:r>
            <a:r>
              <a:rPr lang="en-US" sz="2400" b="1" dirty="0" err="1" smtClean="0"/>
              <a:t>তথ্য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সংগ্রহের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উপায়সমূহ</a:t>
            </a:r>
            <a:endParaRPr lang="en-US" sz="2400" b="1" dirty="0" smtClean="0"/>
          </a:p>
          <a:p>
            <a:r>
              <a:rPr lang="en-US" sz="2400" b="1" dirty="0" err="1" smtClean="0"/>
              <a:t>পাঠ্যাংশঃ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পৃষ্ঠা</a:t>
            </a:r>
            <a:r>
              <a:rPr lang="en-US" sz="2400" b="1" dirty="0" smtClean="0"/>
              <a:t> ৬৯-৭০( </a:t>
            </a:r>
            <a:r>
              <a:rPr lang="en-US" sz="2400" b="1" dirty="0" err="1" smtClean="0"/>
              <a:t>তথ্য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হচ্ছে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কোনো</a:t>
            </a:r>
            <a:r>
              <a:rPr lang="en-US" sz="2400" b="1" dirty="0" smtClean="0"/>
              <a:t>…………</a:t>
            </a:r>
            <a:r>
              <a:rPr lang="en-US" sz="2400" b="1" dirty="0" err="1" smtClean="0"/>
              <a:t>অন্যদের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জানাব</a:t>
            </a:r>
            <a:r>
              <a:rPr lang="en-US" sz="2400" b="1" dirty="0" smtClean="0"/>
              <a:t>)।</a:t>
            </a:r>
          </a:p>
          <a:p>
            <a:r>
              <a:rPr lang="en-US" sz="2400" b="1" dirty="0" smtClean="0"/>
              <a:t>সময়ঃ৪০ </a:t>
            </a:r>
            <a:r>
              <a:rPr lang="en-US" sz="2400" b="1" dirty="0" err="1" smtClean="0"/>
              <a:t>মিনিট</a:t>
            </a:r>
            <a:r>
              <a:rPr lang="en-US" sz="2400" b="1" dirty="0" smtClean="0"/>
              <a:t>।</a:t>
            </a:r>
          </a:p>
          <a:p>
            <a:endParaRPr lang="en-US" sz="2400" b="1" dirty="0" smtClean="0"/>
          </a:p>
          <a:p>
            <a:endParaRPr lang="en-US" sz="2400" b="1" dirty="0" smtClean="0"/>
          </a:p>
          <a:p>
            <a:endParaRPr lang="en-US" sz="2400" b="1" dirty="0"/>
          </a:p>
        </p:txBody>
      </p:sp>
      <p:pic>
        <p:nvPicPr>
          <p:cNvPr id="5" name="Picture 4" descr="batayon 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91400" y="0"/>
            <a:ext cx="1752600" cy="147269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90800" y="6096000"/>
            <a:ext cx="4953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Gmail:aziburrahman6231@gmail.com</a:t>
            </a:r>
            <a:endParaRPr lang="en-US" sz="1600" dirty="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930" r="536"/>
          <a:stretch/>
        </p:blipFill>
        <p:spPr>
          <a:xfrm>
            <a:off x="1600200" y="657010"/>
            <a:ext cx="5029200" cy="30386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838200" y="4381500"/>
            <a:ext cx="7315200" cy="523220"/>
          </a:xfrm>
          <a:prstGeom prst="rect">
            <a:avLst/>
          </a:prstGeom>
          <a:noFill/>
          <a:ln>
            <a:solidFill>
              <a:srgbClr val="00B0F0"/>
            </a:solidFill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টেলিভিশনে দেখলে বাংলাদেশ ক্রিকেট খেলায় জিতেছে।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batayon 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91400" y="0"/>
            <a:ext cx="1752600" cy="14726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57400" y="6019800"/>
            <a:ext cx="4953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Gmail:aziburrahman6231@gmail.com</a:t>
            </a:r>
            <a:endParaRPr lang="en-US" sz="1600" dirty="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zs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9086" y="381000"/>
            <a:ext cx="3722915" cy="2391833"/>
          </a:xfrm>
          <a:prstGeom prst="roundRect">
            <a:avLst/>
          </a:prstGeom>
          <a:ln w="38100">
            <a:solidFill>
              <a:srgbClr val="00B0F0"/>
            </a:solidFill>
          </a:ln>
        </p:spPr>
      </p:pic>
      <p:pic>
        <p:nvPicPr>
          <p:cNvPr id="3" name="Picture 2" descr="C:\Users\DOEL PC\AFROZ\images\nc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81000"/>
            <a:ext cx="3516086" cy="241300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5800" y="2921000"/>
            <a:ext cx="7620000" cy="523220"/>
          </a:xfrm>
          <a:prstGeom prst="rect">
            <a:avLst/>
          </a:prstGeom>
          <a:noFill/>
          <a:ln>
            <a:solidFill>
              <a:srgbClr val="7030A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মাইকে জানানো হচ্ছে আগামিকাল টিকা দেওয়া হবে।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3492500"/>
            <a:ext cx="7630886" cy="58477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উপরে জানানো ঘটনাগুলোকে আমরা কী বলি?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0" y="4211688"/>
            <a:ext cx="6324600" cy="584775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এসবকে আমরা </a:t>
            </a:r>
            <a:r>
              <a:rPr lang="bn-BD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তথ্য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বলি 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5029200"/>
            <a:ext cx="7543800" cy="584775"/>
          </a:xfrm>
          <a:prstGeom prst="rect">
            <a:avLst/>
          </a:prstGeom>
          <a:noFill/>
          <a:ln w="28575">
            <a:solidFill>
              <a:srgbClr val="00B0F0"/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তথ্য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হচ্ছে কোনো ব্যক্তি,বস্তুবা ঘটনা সম্পর্কে জ্ঞান ।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batayon 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91400" y="0"/>
            <a:ext cx="1752600" cy="147269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590800" y="6096000"/>
            <a:ext cx="4953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Gmail:aziburrahman6231@gmail.com</a:t>
            </a:r>
            <a:endParaRPr lang="en-US" sz="1600" dirty="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533400"/>
            <a:ext cx="6934200" cy="769441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আমাদের আজকের পাঠ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2209800"/>
            <a:ext cx="6629400" cy="3505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371600" y="2895600"/>
            <a:ext cx="5486400" cy="101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/>
              <a:t>তথ্য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সংগ্রহের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উপায়সমূহ</a:t>
            </a:r>
            <a:endParaRPr lang="en-US" sz="3200" b="1" dirty="0"/>
          </a:p>
        </p:txBody>
      </p:sp>
      <p:pic>
        <p:nvPicPr>
          <p:cNvPr id="5" name="Picture 2" descr="C:\Users\DOEL\Desktop\AA\New folder\hands_PNG910 (1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537141">
            <a:off x="726885" y="3280767"/>
            <a:ext cx="1868717" cy="166969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batayon 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91400" y="0"/>
            <a:ext cx="1752600" cy="147269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90800" y="6096000"/>
            <a:ext cx="4953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Gmail:aziburrahman6231@gmail.com</a:t>
            </a:r>
            <a:endParaRPr lang="en-US" sz="1600" dirty="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77778E-6 -2.27651E-6 C 0.00208 -0.0136 0.00329 -0.01082 0.01145 -0.00805 C 0.01579 0.0025 0.01249 0.0075 0.00885 0.01611 C 0.00572 0.03165 0.00017 0.02527 -0.00764 0.02221 C -0.01146 0.01611 -0.01233 0.01083 -0.01528 0.00389 C -0.01563 0.00111 -0.01563 -0.00166 -0.0165 -0.00416 C -0.0198 -0.0136 -0.0231 -0.00749 -0.0165 -0.01415 C -0.01129 -0.01388 0.01545 -0.00749 0.02777 -0.01221 C 0.03159 -0.01166 0.0368 -0.01499 0.03923 -0.01027 C 0.04166 -0.00555 0.03801 0.00195 0.03801 0.00806 C 0.03801 0.02305 0.0394 0.02416 0.04687 0.02832 C 0.04861 0.02749 0.05051 0.02777 0.0519 0.0261 C 0.05555 0.02138 0.05381 0.01139 0.05433 0.00389 C 0.05607 -0.02193 0.05364 -0.01138 0.05815 -0.02637 C 0.06319 -0.02581 0.0684 -0.02526 0.07343 -0.02443 C 0.07517 -0.02415 0.07916 -0.02498 0.07847 -0.02248 C 0.0769 -0.01665 0.07065 -0.01415 0.06701 -0.01221 C 0.05885 0.00139 0.06492 0.01722 0.0684 0.03221 C 0.06788 0.03887 0.06892 0.04637 0.06701 0.05248 C 0.06614 0.05525 0.06475 0.04748 0.06458 0.04442 C 0.06354 0.03027 0.06371 0.01611 0.06336 0.00195 C 0.06371 -0.00416 0.06093 -0.01415 0.06458 -0.01638 C 0.07291 -0.0211 0.08506 -0.02443 0.09114 -0.01415 C 0.09722 -0.00388 0.09166 0.01861 0.08854 0.03221 C 0.09288 0.03443 0.0967 0.03915 0.10121 0.04054 C 0.10867 0.04304 0.11649 0.04276 0.12413 0.04442 C 0.12534 -0.01138 0.11614 -0.0161 0.14305 -0.01221 C 0.14913 0.00334 0.14444 0.00195 0.13541 0.00389 C 0.13784 0.01944 0.14496 0.03138 0.15433 0.03637 C 0.15607 0.03832 0.15763 0.04081 0.15954 0.04248 C 0.16145 0.04415 0.16388 0.04442 0.16579 0.04637 C 0.16701 0.04776 0.16944 0.05053 0.1684 0.05248 C 0.16736 0.05442 0.16458 0.04859 0.16458 0.04859 C 0.16545 0.03165 0.16579 0.01472 0.16701 -0.00222 C 0.16718 -0.00416 0.16874 -0.0061 0.1684 -0.00805 C 0.16701 -0.0161 0.16006 -0.02776 0.15694 -0.03442 C 0.15867 -0.03525 0.16024 -0.03692 0.16197 -0.03664 C 0.16718 -0.03553 0.1651 -0.03109 0.16701 -0.02637 C 0.17065 -0.01749 0.17586 -0.00916 0.17968 -2.27651E-6 C 0.18107 0.00361 0.18142 0.00806 0.18229 0.01194 C 0.18263 0.01389 0.1835 0.01805 0.1835 0.01805 C 0.1842 0.02555 0.18663 0.04664 0.1835 0.05248 C 0.18176 0.05581 0.17847 0.04998 0.17586 0.04859 C 0.17413 0.04776 0.17256 0.0472 0.17083 0.04637 C 0.1743 0.04581 0.17795 0.04664 0.18107 0.04442 C 0.18229 0.04359 0.18211 0.04054 0.18229 0.03832 C 0.18281 0.02999 0.18124 -0.00666 0.18732 -0.01638 C 0.19045 -0.02137 0.19583 -0.01915 0.19999 -0.02026 C 0.20086 -0.02082 0.20763 -0.02665 0.20763 -0.01832 C 0.20763 -0.01221 0.20069 -0.0111 0.19878 -0.01027 C 0.19201 0.00056 0.19183 -0.00222 0.19617 0.02221 C 0.19635 0.0236 0.20364 0.0361 0.20503 0.03832 C 0.20607 0.03998 0.20329 0.03443 0.2026 0.03221 C 0.20208 0.03027 0.20173 0.02804 0.20121 0.0261 C 0.20242 0.01 0.20242 -0.00222 0.21267 -0.0061 C 0.21736 -0.00555 0.22256 -0.00805 0.22656 -0.00416 C 0.22847 -0.00249 0.22534 0.00972 0.22534 0.00611 C 0.22534 -0.00694 0.22534 -0.00472 0.23038 -0.01027 C 0.23246 -0.00832 0.23593 -0.00777 0.23663 -0.00416 C 0.23871 0.00556 0.23472 0.02249 0.22916 0.02832 C 0.22413 0.0336 0.21736 0.03138 0.21145 0.03221 C 0.21597 0.03748 0.22048 0.03665 0.22534 0.04054 C 0.23263 0.04637 0.23992 0.04998 0.24808 0.05248 C 0.24479 0.03054 0.24947 0.05692 0.24426 0.03832 C 0.24236 0.03138 0.24079 0.02166 0.23923 0.01416 C 0.24496 0.00084 0.26111 -0.0061 0.27083 -0.01027 C 0.28176 -0.00388 0.27621 0.01277 0.26701 0.01611 C 0.2651 0.02527 0.26736 0.02721 0.27222 0.03221 C 0.27343 0.03165 0.27551 0.03221 0.27586 0.03027 C 0.27829 0.01444 0.27291 -0.0061 0.27968 -0.01832 C 0.28489 -0.02804 0.29583 -0.01638 0.30381 -0.01638 L 0.32031 -0.01415 C 0.31093 -0.01693 0.2835 -0.01721 0.29236 -0.02248 C 0.30416 -0.0297 0.31788 -0.02387 0.33038 -0.02026 C 0.33211 -0.01971 0.32968 -0.01499 0.32916 -0.01221 C 0.32708 -0.00111 0.32777 -0.01027 0.32534 0.00611 C 0.32361 0.01833 0.32499 0.03027 0.3177 0.03443 C 0.30676 0.03332 0.29461 0.03998 0.29114 0.02221 C 0.29201 0.01139 0.29166 -2.27651E-6 0.29374 -0.01027 C 0.29444 -0.0136 0.29704 -0.01443 0.29878 -0.01638 C 0.30433 -0.02248 0.31128 -0.02915 0.3177 -0.03248 C 0.32222 -0.03803 0.33038 -0.04775 0.33541 -0.0508 C 0.33645 -0.03581 0.33906 -0.02082 0.34426 -0.00805 C 0.34652 -0.00249 0.3519 0.00806 0.3519 0.00806 C 0.35225 0.01083 0.35156 0.015 0.35312 0.01611 C 0.35624 0.01805 0.35954 0.00861 0.36076 0.00611 C 0.36354 -0.00805 0.35538 0.00306 0.35069 0.00611 C 0.34149 0.02027 0.34583 0.01472 0.33801 0.02416 C 0.34097 0.00028 0.33836 0.00278 0.35069 -0.01027 C 0.35347 -0.01332 0.35746 -0.01166 0.36076 -0.01221 C 0.36336 -0.01082 0.36788 -0.01221 0.3684 -0.00805 C 0.37031 0.00639 0.36822 0.02166 0.36701 0.03637 C 0.36666 0.04054 0.36614 0.02832 0.36579 0.02416 C 0.36649 -0.00971 0.35676 -0.04386 0.37725 -0.03859 C 0.38854 -0.01554 0.3894 0.07024 0.37847 0.02832 C 0.37899 0.01722 0.37742 -2.27651E-6 0.38472 -0.00805 C 0.38732 -0.01082 0.39236 -0.01638 0.39236 -0.01638 C 0.39617 -0.01554 0.40242 -0.01998 0.40381 -0.01415 C 0.41006 0.01222 0.40416 0.02582 0.39496 0.04054 C 0.39878 0.04442 0.40208 0.04609 0.40624 0.04859 C 0.41024 0.05497 0.41492 0.06025 0.41892 0.06663 C 0.42395 0.04442 0.41423 -0.00472 0.4342 -0.01638 C 0.44131 -0.00083 0.44097 -0.00527 0.43663 0.0261 C 0.43593 0.03082 0.43159 0.03832 0.43159 0.03832 C 0.43367 0.04165 0.43593 0.04498 0.43801 0.04859 C 0.4394 0.05109 0.4401 0.05831 0.44183 0.05664 C 0.44444 0.05414 0.44357 0.0472 0.44426 0.04248 C 0.44565 0.03443 0.44808 0.01805 0.44808 0.01805 C 0.4493 0.01999 0.45138 0.02138 0.4519 0.02416 C 0.45312 0.02943 0.45121 0.03582 0.45312 0.04054 C 0.45433 0.04359 0.45399 0.0336 0.45433 0.03027 C 0.45659 0.00306 0.45347 0.01555 0.45815 -2.27651E-6 C 0.4592 -0.01638 0.45729 -0.03164 0.47083 -0.02637 C 0.47135 -0.02221 0.47135 -0.01804 0.47222 -0.01415 C 0.47274 -0.01193 0.47465 -0.01055 0.47465 -0.00805 C 0.47551 0.01472 0.47482 0.02693 0.46197 0.03443 C 0.45989 0.0336 0.45746 0.03415 0.45572 0.03221 C 0.45051 0.02666 0.45694 0.01694 0.45954 0.01416 C 0.48645 0.01638 0.48333 0.00667 0.48611 0.03832 C 0.48975 0.01972 0.48801 -0.00083 0.48992 -0.02026 C 0.50086 -0.01749 0.496 -0.01915 0.50121 -0.0061 C 0.50034 0.00528 0.50121 0.01749 0.49878 0.02832 C 0.49826 0.03082 0.49479 0.02832 0.49374 0.0261 C 0.49218 0.02277 0.49288 0.01805 0.49236 0.01416 C 0.49288 0.0075 0.49253 0.00056 0.49374 -0.0061 C 0.49583 -0.01832 0.50538 -0.01887 0.51145 -0.02248 C 0.51631 -0.01943 0.51736 -0.01582 0.51892 -0.00805 C 0.51666 0.04248 0.52569 0.05275 0.50121 0.04859 C 0.5059 0.03443 0.50833 0.03832 0.51892 0.04054 C 0.52742 0.04498 0.51822 0.03887 0.52534 0.04859 C 0.52951 0.05442 0.53385 0.05886 0.53801 0.06469 " pathEditMode="relative" ptsTypes="ffffffffffffffffffffffffffffffffffffffffffffffffffffffffffffffffffffffAfffffffffffffffffffffffffffffffffffffffffffffffffffffffffffA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743200" y="266701"/>
            <a:ext cx="3429000" cy="762000"/>
            <a:chOff x="2743200" y="266701"/>
            <a:chExt cx="3429000" cy="762000"/>
          </a:xfrm>
        </p:grpSpPr>
        <p:sp>
          <p:nvSpPr>
            <p:cNvPr id="3" name="Regular Pentagon 2"/>
            <p:cNvSpPr/>
            <p:nvPr/>
          </p:nvSpPr>
          <p:spPr>
            <a:xfrm rot="10800000">
              <a:off x="2743200" y="266701"/>
              <a:ext cx="3429000" cy="762000"/>
            </a:xfrm>
            <a:prstGeom prst="pentagon">
              <a:avLst/>
            </a:prstGeom>
            <a:solidFill>
              <a:schemeClr val="accent3">
                <a:lumMod val="60000"/>
                <a:lumOff val="40000"/>
              </a:schemeClr>
            </a:solidFill>
            <a:ln w="76200">
              <a:solidFill>
                <a:srgbClr val="7030A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352800" y="344270"/>
              <a:ext cx="22098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3600" dirty="0" smtClean="0">
                  <a:solidFill>
                    <a:srgbClr val="7030A0"/>
                  </a:solidFill>
                  <a:latin typeface="NikoshBAN" pitchFamily="2" charset="0"/>
                  <a:cs typeface="NikoshBAN" pitchFamily="2" charset="0"/>
                </a:rPr>
                <a:t>শিখনফল </a:t>
              </a:r>
              <a:endParaRPr lang="en-US" sz="36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685800" y="1562100"/>
            <a:ext cx="541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এই পাঠ শেষে শিক্ষার্থীরা ---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2209800"/>
            <a:ext cx="6934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400" dirty="0" smtClean="0"/>
              <a:t>১১&gt;১&gt;২&gt;</a:t>
            </a:r>
            <a:r>
              <a:rPr lang="en-US" sz="2400" dirty="0" err="1" smtClean="0"/>
              <a:t>তথ্য</a:t>
            </a:r>
            <a:r>
              <a:rPr lang="en-US" sz="2400" dirty="0" smtClean="0"/>
              <a:t> </a:t>
            </a:r>
            <a:r>
              <a:rPr lang="en-US" sz="2400" dirty="0" err="1" smtClean="0"/>
              <a:t>বিনিময়ের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বিভিন্ন</a:t>
            </a:r>
            <a:r>
              <a:rPr lang="en-US" sz="2400" dirty="0" smtClean="0"/>
              <a:t> </a:t>
            </a:r>
            <a:r>
              <a:rPr lang="en-US" sz="2400" dirty="0" err="1" smtClean="0"/>
              <a:t>উপায়</a:t>
            </a:r>
            <a:r>
              <a:rPr lang="en-US" sz="2400" dirty="0" smtClean="0"/>
              <a:t> </a:t>
            </a:r>
            <a:r>
              <a:rPr lang="en-US" sz="2400" dirty="0" err="1" smtClean="0"/>
              <a:t>সম্পর্কে</a:t>
            </a:r>
            <a:r>
              <a:rPr lang="en-US" sz="2400" dirty="0" smtClean="0"/>
              <a:t> </a:t>
            </a:r>
            <a:r>
              <a:rPr lang="en-US" sz="2400" dirty="0" err="1" smtClean="0"/>
              <a:t>বলতে</a:t>
            </a:r>
            <a:r>
              <a:rPr lang="en-US" sz="2400" dirty="0" smtClean="0"/>
              <a:t> </a:t>
            </a:r>
            <a:r>
              <a:rPr lang="en-US" sz="2400" dirty="0" err="1" smtClean="0"/>
              <a:t>পারবে</a:t>
            </a:r>
            <a:r>
              <a:rPr lang="en-US" sz="2400" dirty="0" smtClean="0"/>
              <a:t>।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/>
              <a:t>১১&gt;১&gt;৩&gt;</a:t>
            </a:r>
            <a:r>
              <a:rPr lang="en-US" sz="2400" dirty="0" err="1" smtClean="0"/>
              <a:t>তথ্যপ্রযুক্তি</a:t>
            </a:r>
            <a:r>
              <a:rPr lang="en-US" sz="2400" dirty="0" smtClean="0"/>
              <a:t> </a:t>
            </a:r>
            <a:r>
              <a:rPr lang="en-US" sz="2400" dirty="0" err="1" smtClean="0"/>
              <a:t>ব্যবহারের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বিভিন্ন</a:t>
            </a:r>
            <a:r>
              <a:rPr lang="en-US" sz="2400" dirty="0" smtClean="0"/>
              <a:t> </a:t>
            </a:r>
            <a:r>
              <a:rPr lang="en-US" sz="2400" dirty="0" err="1" smtClean="0"/>
              <a:t>মাধ্যম</a:t>
            </a:r>
            <a:r>
              <a:rPr lang="en-US" sz="2400" dirty="0" smtClean="0"/>
              <a:t> </a:t>
            </a:r>
            <a:r>
              <a:rPr lang="en-US" sz="2400" dirty="0" err="1" smtClean="0"/>
              <a:t>বর্ণনা</a:t>
            </a:r>
            <a:r>
              <a:rPr lang="en-US" sz="2400" dirty="0" smtClean="0"/>
              <a:t> </a:t>
            </a:r>
            <a:r>
              <a:rPr lang="en-US" sz="2400" dirty="0" err="1" smtClean="0"/>
              <a:t>করতে</a:t>
            </a:r>
            <a:r>
              <a:rPr lang="en-US" sz="2400" dirty="0" smtClean="0"/>
              <a:t> </a:t>
            </a:r>
            <a:r>
              <a:rPr lang="en-US" sz="2400" dirty="0" err="1" smtClean="0"/>
              <a:t>পারবে</a:t>
            </a:r>
            <a:r>
              <a:rPr lang="en-US" sz="2400" dirty="0" smtClean="0"/>
              <a:t>।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/>
              <a:t>১১&gt;২&gt;১&gt;</a:t>
            </a:r>
            <a:r>
              <a:rPr lang="en-US" sz="2400" dirty="0" err="1" smtClean="0"/>
              <a:t>নিজে</a:t>
            </a:r>
            <a:r>
              <a:rPr lang="en-US" sz="2400" dirty="0" smtClean="0"/>
              <a:t> </a:t>
            </a:r>
            <a:r>
              <a:rPr lang="en-US" sz="2400" dirty="0" err="1" smtClean="0"/>
              <a:t>তথ্য</a:t>
            </a:r>
            <a:r>
              <a:rPr lang="en-US" sz="2400" dirty="0" smtClean="0"/>
              <a:t> </a:t>
            </a:r>
            <a:r>
              <a:rPr lang="en-US" sz="2400" dirty="0" err="1" smtClean="0"/>
              <a:t>জানার</a:t>
            </a:r>
            <a:r>
              <a:rPr lang="en-US" sz="2400" dirty="0" smtClean="0"/>
              <a:t> </a:t>
            </a:r>
            <a:r>
              <a:rPr lang="en-US" sz="2400" dirty="0" err="1" smtClean="0"/>
              <a:t>গুরুত্ব</a:t>
            </a:r>
            <a:r>
              <a:rPr lang="en-US" sz="2400" dirty="0" smtClean="0"/>
              <a:t> </a:t>
            </a:r>
            <a:r>
              <a:rPr lang="en-US" sz="2400" dirty="0" err="1" smtClean="0"/>
              <a:t>বর্ণনা</a:t>
            </a:r>
            <a:r>
              <a:rPr lang="en-US" sz="2400" dirty="0" smtClean="0"/>
              <a:t> </a:t>
            </a:r>
            <a:r>
              <a:rPr lang="en-US" sz="2400" dirty="0" err="1" smtClean="0"/>
              <a:t>করতে</a:t>
            </a:r>
            <a:r>
              <a:rPr lang="en-US" sz="2400" dirty="0" smtClean="0"/>
              <a:t> </a:t>
            </a:r>
            <a:r>
              <a:rPr lang="en-US" sz="2400" dirty="0" err="1" smtClean="0"/>
              <a:t>পারবে</a:t>
            </a:r>
            <a:r>
              <a:rPr lang="en-US" sz="2400" dirty="0" smtClean="0"/>
              <a:t>।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/>
              <a:t>১১&gt;২&gt;২&gt;</a:t>
            </a:r>
            <a:r>
              <a:rPr lang="en-US" sz="2400" dirty="0" err="1" smtClean="0"/>
              <a:t>অন্যকে</a:t>
            </a:r>
            <a:r>
              <a:rPr lang="en-US" sz="2400" dirty="0" smtClean="0"/>
              <a:t> </a:t>
            </a:r>
            <a:r>
              <a:rPr lang="en-US" sz="2400" dirty="0" err="1" smtClean="0"/>
              <a:t>তথ্য</a:t>
            </a:r>
            <a:r>
              <a:rPr lang="en-US" sz="2400" dirty="0" smtClean="0"/>
              <a:t> </a:t>
            </a:r>
            <a:r>
              <a:rPr lang="en-US" sz="2400" dirty="0" err="1" smtClean="0"/>
              <a:t>জানানোর</a:t>
            </a:r>
            <a:r>
              <a:rPr lang="en-US" sz="2400" dirty="0" smtClean="0"/>
              <a:t> </a:t>
            </a:r>
            <a:r>
              <a:rPr lang="en-US" sz="2400" dirty="0" err="1" smtClean="0"/>
              <a:t>গুরুত্ব</a:t>
            </a:r>
            <a:r>
              <a:rPr lang="en-US" sz="2400" dirty="0" smtClean="0"/>
              <a:t> </a:t>
            </a:r>
            <a:r>
              <a:rPr lang="en-US" sz="2400" dirty="0" err="1" smtClean="0"/>
              <a:t>বর্ণনা</a:t>
            </a:r>
            <a:r>
              <a:rPr lang="en-US" sz="2400" dirty="0" smtClean="0"/>
              <a:t> </a:t>
            </a:r>
            <a:r>
              <a:rPr lang="en-US" sz="2400" dirty="0" err="1" smtClean="0"/>
              <a:t>করতে</a:t>
            </a:r>
            <a:r>
              <a:rPr lang="en-US" sz="2400" dirty="0" smtClean="0"/>
              <a:t> </a:t>
            </a:r>
            <a:r>
              <a:rPr lang="en-US" sz="2400" dirty="0" err="1" smtClean="0"/>
              <a:t>পারবে</a:t>
            </a:r>
            <a:r>
              <a:rPr lang="en-US" sz="2400" dirty="0" smtClean="0"/>
              <a:t>। </a:t>
            </a:r>
            <a:endParaRPr lang="en-US" sz="2400" dirty="0"/>
          </a:p>
        </p:txBody>
      </p:sp>
      <p:pic>
        <p:nvPicPr>
          <p:cNvPr id="7" name="Picture 6" descr="batayon 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91400" y="0"/>
            <a:ext cx="1752600" cy="147269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90800" y="6096000"/>
            <a:ext cx="4953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Gmail:aziburrahman6231@gmail.com</a:t>
            </a:r>
            <a:endParaRPr lang="en-US" sz="1600" dirty="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PTI_DNJ\Desktop\ARIF-3rd\Picture\Picture\images.jpgASD.jpg"/>
          <p:cNvPicPr>
            <a:picLocks noChangeAspect="1" noChangeArrowheads="1"/>
          </p:cNvPicPr>
          <p:nvPr/>
        </p:nvPicPr>
        <p:blipFill>
          <a:blip r:embed="rId2" cstate="print"/>
          <a:srcRect l="9524" t="5085" r="10714" b="5085"/>
          <a:stretch>
            <a:fillRect/>
          </a:stretch>
        </p:blipFill>
        <p:spPr bwMode="auto">
          <a:xfrm>
            <a:off x="457200" y="1219200"/>
            <a:ext cx="1772442" cy="1168400"/>
          </a:xfrm>
          <a:prstGeom prst="roundRect">
            <a:avLst/>
          </a:prstGeom>
          <a:noFill/>
        </p:spPr>
      </p:pic>
      <p:pic>
        <p:nvPicPr>
          <p:cNvPr id="3" name="Picture 2" descr="C:\Users\ATAUR\Desktop\New folder\bbb1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762000"/>
            <a:ext cx="3865880" cy="2114153"/>
          </a:xfrm>
          <a:prstGeom prst="roundRect">
            <a:avLst>
              <a:gd name="adj" fmla="val 7502"/>
            </a:avLst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4" name="TextBox 3"/>
          <p:cNvSpPr txBox="1"/>
          <p:nvPr/>
        </p:nvSpPr>
        <p:spPr>
          <a:xfrm>
            <a:off x="457200" y="3581400"/>
            <a:ext cx="7162800" cy="584775"/>
          </a:xfrm>
          <a:prstGeom prst="rect">
            <a:avLst/>
          </a:prstGeom>
          <a:noFill/>
          <a:ln>
            <a:solidFill>
              <a:srgbClr val="00B0F0"/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রেডিওতে শুনতে পেলে ঢাকায় বন্যা হয়েছে।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5410200"/>
            <a:ext cx="5867400" cy="584775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স্কুলের নোটিশ বোর্ড থেকেও তথ্য পাও 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6172200" y="4343400"/>
            <a:ext cx="2438400" cy="1911350"/>
            <a:chOff x="685799" y="3909060"/>
            <a:chExt cx="2176703" cy="2644140"/>
          </a:xfrm>
        </p:grpSpPr>
        <p:pic>
          <p:nvPicPr>
            <p:cNvPr id="7" name="Picture 3" descr="C:\Users\ATAUR\Desktop\New folder\kl1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85799" y="4856400"/>
              <a:ext cx="2176703" cy="1696800"/>
            </a:xfrm>
            <a:prstGeom prst="rect">
              <a:avLst/>
            </a:prstGeom>
            <a:noFill/>
          </p:spPr>
        </p:pic>
        <p:pic>
          <p:nvPicPr>
            <p:cNvPr id="8" name="Picture 4" descr="C:\Users\ATAUR\Desktop\New folder\kl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38200" y="3909060"/>
              <a:ext cx="1767840" cy="1653540"/>
            </a:xfrm>
            <a:prstGeom prst="rect">
              <a:avLst/>
            </a:prstGeom>
            <a:noFill/>
          </p:spPr>
        </p:pic>
      </p:grpSp>
      <p:pic>
        <p:nvPicPr>
          <p:cNvPr id="9" name="Picture 8" descr="batayon 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91400" y="0"/>
            <a:ext cx="1752600" cy="147269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981200" y="6324600"/>
            <a:ext cx="4953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Gmail:aziburrahman6231@gmail.com</a:t>
            </a:r>
            <a:endParaRPr lang="en-US" sz="1600" dirty="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254000"/>
            <a:ext cx="2209800" cy="523220"/>
          </a:xfrm>
          <a:prstGeom prst="homePlate">
            <a:avLst>
              <a:gd name="adj" fmla="val 76029"/>
            </a:avLst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একক কাজ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6" descr="C:\WINDOWS\Application Data\Microsoft\Media Catalog\Downloaded Clips\cl5d\j0234752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1" y="114955"/>
            <a:ext cx="2057400" cy="1917045"/>
          </a:xfrm>
          <a:prstGeom prst="rect">
            <a:avLst/>
          </a:prstGeom>
          <a:noFill/>
          <a:effectLst>
            <a:softEdge rad="317500"/>
          </a:effectLst>
        </p:spPr>
      </p:pic>
      <p:grpSp>
        <p:nvGrpSpPr>
          <p:cNvPr id="4" name="Group 3"/>
          <p:cNvGrpSpPr/>
          <p:nvPr/>
        </p:nvGrpSpPr>
        <p:grpSpPr>
          <a:xfrm>
            <a:off x="5562600" y="152400"/>
            <a:ext cx="2743200" cy="1758950"/>
            <a:chOff x="685799" y="3909060"/>
            <a:chExt cx="2176703" cy="2644140"/>
          </a:xfrm>
        </p:grpSpPr>
        <p:pic>
          <p:nvPicPr>
            <p:cNvPr id="5" name="Picture 3" descr="C:\Users\ATAUR\Desktop\New folder\kl1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85799" y="4856400"/>
              <a:ext cx="2176703" cy="1696800"/>
            </a:xfrm>
            <a:prstGeom prst="rect">
              <a:avLst/>
            </a:prstGeom>
            <a:noFill/>
          </p:spPr>
        </p:pic>
        <p:pic>
          <p:nvPicPr>
            <p:cNvPr id="6" name="Picture 4" descr="C:\Users\ATAUR\Desktop\New folder\kl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38200" y="3909060"/>
              <a:ext cx="1767840" cy="1653540"/>
            </a:xfrm>
            <a:prstGeom prst="rect">
              <a:avLst/>
            </a:prstGeom>
            <a:noFill/>
          </p:spPr>
        </p:pic>
      </p:grpSp>
      <p:grpSp>
        <p:nvGrpSpPr>
          <p:cNvPr id="7" name="Group 6"/>
          <p:cNvGrpSpPr/>
          <p:nvPr/>
        </p:nvGrpSpPr>
        <p:grpSpPr>
          <a:xfrm>
            <a:off x="304800" y="2095500"/>
            <a:ext cx="8534400" cy="2730500"/>
            <a:chOff x="304800" y="1295400"/>
            <a:chExt cx="8534400" cy="3276600"/>
          </a:xfrm>
        </p:grpSpPr>
        <p:sp>
          <p:nvSpPr>
            <p:cNvPr id="8" name="TextBox 7"/>
            <p:cNvSpPr txBox="1"/>
            <p:nvPr/>
          </p:nvSpPr>
          <p:spPr>
            <a:xfrm>
              <a:off x="304800" y="1295400"/>
              <a:ext cx="8534400" cy="627864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>
              <a:solidFill>
                <a:srgbClr val="00B05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800" dirty="0" smtClean="0">
                  <a:latin typeface="NikoshBAN" pitchFamily="2" charset="0"/>
                  <a:cs typeface="NikoshBAN" pitchFamily="2" charset="0"/>
                </a:rPr>
                <a:t>প্রশ্নঃ তথ্য আমরা কোথা থেকে পাই ? 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04800" y="1905000"/>
              <a:ext cx="2743200" cy="5334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048000" y="1905000"/>
              <a:ext cx="5791200" cy="5334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4800" y="2438400"/>
              <a:ext cx="2743200" cy="5334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048000" y="2438400"/>
              <a:ext cx="5791200" cy="5334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04800" y="2971800"/>
              <a:ext cx="2743200" cy="5334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048000" y="2971800"/>
              <a:ext cx="5791200" cy="5334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04800" y="3505200"/>
              <a:ext cx="2743200" cy="5334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048000" y="3505200"/>
              <a:ext cx="5791200" cy="5334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04800" y="4038600"/>
              <a:ext cx="2743200" cy="5334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048000" y="4038600"/>
              <a:ext cx="5791200" cy="5334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85800" y="1905000"/>
              <a:ext cx="2057400" cy="6278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800" dirty="0" smtClean="0">
                  <a:latin typeface="NikoshBAN" pitchFamily="2" charset="0"/>
                  <a:cs typeface="NikoshBAN" pitchFamily="2" charset="0"/>
                </a:rPr>
                <a:t>তথ্যের নাম 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343400" y="1915180"/>
              <a:ext cx="3276600" cy="6278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800" dirty="0" smtClean="0">
                  <a:latin typeface="NikoshBAN" pitchFamily="2" charset="0"/>
                  <a:cs typeface="NikoshBAN" pitchFamily="2" charset="0"/>
                </a:rPr>
                <a:t>কোথা থেকে তথ্য পাই 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33400" y="2438400"/>
              <a:ext cx="23622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পরীক্ষার সময়সূচি  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191000" y="2448580"/>
              <a:ext cx="32766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স্কুলের নোটিশ বোর্ড,শিক্ষক  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457200" y="34925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খেলার খবর  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343400" y="3505200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স্কুলের নোটিশ বোর্ড,শিক্ষক 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57200" y="393328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আবহাওয়ার তথ্য   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267200" y="3996780"/>
            <a:ext cx="327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রেডিও,টেলিভিশন,খবরের কাগজ  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57200" y="444128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বিভিন্ন ঘটনার তথ্য    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200400" y="4381500"/>
            <a:ext cx="533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রেডিও,টেলিভিশন,খবরের কাগজ ও মোবাইল ফোন    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04800" y="5029200"/>
            <a:ext cx="8534400" cy="830997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বিভিন্ন প্রকার তথ্যের নাম এবং তা আমরা কোথা থেকে পাই তা উপরের ছকে লেখ ।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" name="Picture 29" descr="batayon 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91400" y="0"/>
            <a:ext cx="1752600" cy="147269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1981200" y="6324600"/>
            <a:ext cx="4953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Gmail:aziburrahman6231@gmail.com</a:t>
            </a:r>
            <a:endParaRPr lang="en-US" sz="1600" dirty="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26" grpId="0"/>
      <p:bldP spid="27" grpId="0"/>
      <p:bldP spid="28" grpId="0"/>
      <p:bldP spid="2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190500"/>
            <a:ext cx="3200400" cy="523220"/>
          </a:xfrm>
          <a:prstGeom prst="homePlate">
            <a:avLst/>
          </a:prstGeom>
          <a:noFill/>
          <a:ln>
            <a:solidFill>
              <a:srgbClr val="00B0F0"/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কোথা থেকে তথ্য পাই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F:\School\New folder (2)\IMG_20160118_140044.jpg"/>
          <p:cNvPicPr>
            <a:picLocks noChangeAspect="1" noChangeArrowheads="1"/>
          </p:cNvPicPr>
          <p:nvPr/>
        </p:nvPicPr>
        <p:blipFill>
          <a:blip r:embed="rId3" cstate="print"/>
          <a:srcRect l="3704" t="21818" b="10909"/>
          <a:stretch>
            <a:fillRect/>
          </a:stretch>
        </p:blipFill>
        <p:spPr bwMode="auto">
          <a:xfrm flipH="1">
            <a:off x="228600" y="800100"/>
            <a:ext cx="1690905" cy="1479493"/>
          </a:xfrm>
          <a:prstGeom prst="roundRect">
            <a:avLst/>
          </a:prstGeom>
          <a:noFill/>
          <a:ln w="19050">
            <a:solidFill>
              <a:srgbClr val="7030A0"/>
            </a:solidFill>
          </a:ln>
          <a:effectLst/>
        </p:spPr>
      </p:pic>
      <p:pic>
        <p:nvPicPr>
          <p:cNvPr id="4" name="Picture 3" descr="C:\Users\Acer\Desktop\Boby\New folder\images.jpg"/>
          <p:cNvPicPr>
            <a:picLocks noChangeAspect="1" noChangeArrowheads="1"/>
          </p:cNvPicPr>
          <p:nvPr/>
        </p:nvPicPr>
        <p:blipFill>
          <a:blip r:embed="rId4" cstate="print"/>
          <a:srcRect l="6026" t="3874" r="5595" b="4448"/>
          <a:stretch>
            <a:fillRect/>
          </a:stretch>
        </p:blipFill>
        <p:spPr bwMode="auto">
          <a:xfrm>
            <a:off x="4191000" y="381000"/>
            <a:ext cx="3733800" cy="2576975"/>
          </a:xfrm>
          <a:prstGeom prst="rect">
            <a:avLst/>
          </a:prstGeom>
          <a:noFill/>
        </p:spPr>
      </p:pic>
      <p:pic>
        <p:nvPicPr>
          <p:cNvPr id="5" name="Picture 4" descr="new mao uu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43400" y="609600"/>
            <a:ext cx="2815652" cy="1960337"/>
          </a:xfrm>
          <a:prstGeom prst="roundRect">
            <a:avLst>
              <a:gd name="adj" fmla="val 9404"/>
            </a:avLst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sp>
        <p:nvSpPr>
          <p:cNvPr id="6" name="TextBox 5"/>
          <p:cNvSpPr txBox="1"/>
          <p:nvPr/>
        </p:nvSpPr>
        <p:spPr>
          <a:xfrm>
            <a:off x="1295400" y="2971800"/>
            <a:ext cx="3352800" cy="830997"/>
          </a:xfrm>
          <a:prstGeom prst="wedgeRectCallout">
            <a:avLst>
              <a:gd name="adj1" fmla="val -61311"/>
              <a:gd name="adj2" fmla="val -161211"/>
            </a:avLst>
          </a:prstGeom>
          <a:noFill/>
          <a:ln>
            <a:solidFill>
              <a:srgbClr val="00B050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আবহাওয়ার খবর জানতে আমি টেলিভিশন দেখি ।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2" descr="C:\Users\PTI_DNJ\Desktop\ARIF-3rd\Picture\Picture\images.jpgASD.jpg"/>
          <p:cNvPicPr>
            <a:picLocks noChangeAspect="1" noChangeArrowheads="1"/>
          </p:cNvPicPr>
          <p:nvPr/>
        </p:nvPicPr>
        <p:blipFill>
          <a:blip r:embed="rId6" cstate="print"/>
          <a:srcRect l="9524" t="5085" r="10714" b="5085"/>
          <a:stretch>
            <a:fillRect/>
          </a:stretch>
        </p:blipFill>
        <p:spPr bwMode="auto">
          <a:xfrm>
            <a:off x="457200" y="4572000"/>
            <a:ext cx="2336322" cy="1540113"/>
          </a:xfrm>
          <a:prstGeom prst="round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124200" y="5257800"/>
            <a:ext cx="2895600" cy="830997"/>
          </a:xfrm>
          <a:prstGeom prst="wedgeRectCallout">
            <a:avLst>
              <a:gd name="adj1" fmla="val 101876"/>
              <a:gd name="adj2" fmla="val -87464"/>
            </a:avLst>
          </a:prstGeom>
          <a:noFill/>
          <a:ln>
            <a:solidFill>
              <a:srgbClr val="00B050"/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আবহাওয়ার খবর জানতে রেডিও শুনি । 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3" descr="F:\School\New folder (2)\IMG_20160118_135957.jpg"/>
          <p:cNvPicPr>
            <a:picLocks noChangeAspect="1" noChangeArrowheads="1"/>
          </p:cNvPicPr>
          <p:nvPr/>
        </p:nvPicPr>
        <p:blipFill>
          <a:blip r:embed="rId7" cstate="print"/>
          <a:srcRect l="8519" t="24444" r="12963" b="16667"/>
          <a:stretch>
            <a:fillRect/>
          </a:stretch>
        </p:blipFill>
        <p:spPr bwMode="auto">
          <a:xfrm>
            <a:off x="6629400" y="4191000"/>
            <a:ext cx="2057400" cy="1714500"/>
          </a:xfrm>
          <a:prstGeom prst="roundRect">
            <a:avLst/>
          </a:prstGeom>
          <a:noFill/>
          <a:ln w="19050">
            <a:solidFill>
              <a:srgbClr val="7030A0"/>
            </a:solidFill>
          </a:ln>
          <a:effectLst/>
        </p:spPr>
      </p:pic>
      <p:pic>
        <p:nvPicPr>
          <p:cNvPr id="10" name="Picture 9" descr="batayon logo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391400" y="0"/>
            <a:ext cx="1752600" cy="147269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981200" y="6324600"/>
            <a:ext cx="4953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Gmail:aziburrahman6231@gmail.com</a:t>
            </a:r>
            <a:endParaRPr lang="en-US" sz="1600" dirty="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262483"/>
            <a:ext cx="3200400" cy="523220"/>
          </a:xfrm>
          <a:prstGeom prst="homePlate">
            <a:avLst/>
          </a:prstGeom>
          <a:noFill/>
          <a:ln>
            <a:solidFill>
              <a:srgbClr val="00B0F0"/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কোথা থেকে তথ্য পাই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C:\Users\ATAUR RAHMAN\Desktop\songba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990600"/>
            <a:ext cx="3351144" cy="2623671"/>
          </a:xfrm>
          <a:prstGeom prst="rect">
            <a:avLst/>
          </a:prstGeom>
          <a:noFill/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4" name="Picture 3" descr="C:\Users\ATAUR RAHMAN\Desktop\nirob pa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990600"/>
            <a:ext cx="3449918" cy="2629858"/>
          </a:xfrm>
          <a:prstGeom prst="rect">
            <a:avLst/>
          </a:prstGeom>
          <a:noFill/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5" name="TextBox 4"/>
          <p:cNvSpPr txBox="1"/>
          <p:nvPr/>
        </p:nvSpPr>
        <p:spPr>
          <a:xfrm>
            <a:off x="762000" y="4191000"/>
            <a:ext cx="7543800" cy="523220"/>
          </a:xfrm>
          <a:prstGeom prst="rect">
            <a:avLst/>
          </a:prstGeom>
          <a:noFill/>
          <a:ln>
            <a:solidFill>
              <a:srgbClr val="00B0F0"/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আমরা খবরের কাগজ ও পাঠ্য বই থেকেও তথ্য পেয়ে থাকি 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batayon 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91400" y="0"/>
            <a:ext cx="1752600" cy="147269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81200" y="6324600"/>
            <a:ext cx="4953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Gmail:aziburrahman6231@gmail.com</a:t>
            </a:r>
            <a:endParaRPr lang="en-US" sz="1600" dirty="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190500"/>
            <a:ext cx="3200400" cy="523220"/>
          </a:xfrm>
          <a:prstGeom prst="homePlate">
            <a:avLst/>
          </a:prstGeom>
          <a:noFill/>
          <a:ln>
            <a:solidFill>
              <a:srgbClr val="00B0F0"/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কোথা থেকে তথ্য পাই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C:\Users\ATAUR\Desktop\CONTENT\cvbn.jpg"/>
          <p:cNvPicPr>
            <a:picLocks noChangeAspect="1" noChangeArrowheads="1"/>
          </p:cNvPicPr>
          <p:nvPr/>
        </p:nvPicPr>
        <p:blipFill>
          <a:blip r:embed="rId3" cstate="print"/>
          <a:srcRect l="6539" r="24119"/>
          <a:stretch>
            <a:fillRect/>
          </a:stretch>
        </p:blipFill>
        <p:spPr bwMode="auto">
          <a:xfrm>
            <a:off x="228600" y="838200"/>
            <a:ext cx="2662545" cy="17088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Picture 2" descr="E:\PICTURE\WON PICTURE\DSC01221.JPG"/>
          <p:cNvPicPr>
            <a:picLocks noChangeAspect="1" noChangeArrowheads="1"/>
          </p:cNvPicPr>
          <p:nvPr/>
        </p:nvPicPr>
        <p:blipFill>
          <a:blip r:embed="rId4" cstate="print"/>
          <a:srcRect l="11765" r="22059" b="25490"/>
          <a:stretch>
            <a:fillRect/>
          </a:stretch>
        </p:blipFill>
        <p:spPr bwMode="auto">
          <a:xfrm>
            <a:off x="3124200" y="838200"/>
            <a:ext cx="2447809" cy="1722532"/>
          </a:xfrm>
          <a:prstGeom prst="roundRect">
            <a:avLst/>
          </a:prstGeom>
          <a:noFill/>
        </p:spPr>
      </p:pic>
      <p:pic>
        <p:nvPicPr>
          <p:cNvPr id="5" name="Picture 3" descr="C:\Users\ATAUR\Desktop\CONTENT\545930_580861118599600_1160193261_n1.jpg"/>
          <p:cNvPicPr>
            <a:picLocks noChangeAspect="1" noChangeArrowheads="1"/>
          </p:cNvPicPr>
          <p:nvPr/>
        </p:nvPicPr>
        <p:blipFill>
          <a:blip r:embed="rId5" cstate="print"/>
          <a:srcRect l="6522" r="8696"/>
          <a:stretch>
            <a:fillRect/>
          </a:stretch>
        </p:blipFill>
        <p:spPr bwMode="auto">
          <a:xfrm>
            <a:off x="5638800" y="838200"/>
            <a:ext cx="2805266" cy="17114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838200" y="2819400"/>
            <a:ext cx="7086600" cy="461665"/>
          </a:xfrm>
          <a:prstGeom prst="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বাবা-মা বা শিক্ষকের কাছ থেকেও তথ্য পাই ।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3" descr="C:\Users\ATAUR\Pictures\150805104606_internet_india_640x360_ap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5800" y="3429000"/>
            <a:ext cx="3720089" cy="1905000"/>
          </a:xfrm>
          <a:prstGeom prst="round2DiagRect">
            <a:avLst>
              <a:gd name="adj1" fmla="val 0"/>
              <a:gd name="adj2" fmla="val 20524"/>
            </a:avLst>
          </a:prstGeom>
          <a:noFill/>
        </p:spPr>
      </p:pic>
      <p:pic>
        <p:nvPicPr>
          <p:cNvPr id="8" name="Picture 2" descr="C:\Users\ATAUR\Pictures\535bfdaf2d65a3855adfbc4b1f42e36def49d64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95800" y="3429000"/>
            <a:ext cx="3733800" cy="1901783"/>
          </a:xfrm>
          <a:prstGeom prst="round2DiagRect">
            <a:avLst>
              <a:gd name="adj1" fmla="val 20005"/>
              <a:gd name="adj2" fmla="val 0"/>
            </a:avLst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914400" y="5410200"/>
            <a:ext cx="6781800" cy="461665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ইন্টেরনেটের মাধ্যমেও আমরা তথ্য সংগ্রহ করতে পারি ।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81200" y="6324600"/>
            <a:ext cx="4953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Gmail:aziburrahman6231@gmail.com</a:t>
            </a:r>
            <a:endParaRPr lang="en-US" sz="1600" dirty="0"/>
          </a:p>
        </p:txBody>
      </p:sp>
      <p:pic>
        <p:nvPicPr>
          <p:cNvPr id="11" name="Picture 10" descr="batayon logo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391400" y="0"/>
            <a:ext cx="1752600" cy="1472690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91012_17323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04800"/>
            <a:ext cx="2438400" cy="3124200"/>
          </a:xfrm>
          <a:prstGeom prst="rect">
            <a:avLst/>
          </a:prstGeom>
        </p:spPr>
      </p:pic>
      <p:pic>
        <p:nvPicPr>
          <p:cNvPr id="3" name="Picture 3" descr="C:\Users\ATAUR\Pictures\150805104606_internet_india_640x360_a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228600"/>
            <a:ext cx="2895600" cy="3115829"/>
          </a:xfrm>
          <a:prstGeom prst="rect">
            <a:avLst/>
          </a:prstGeom>
          <a:noFill/>
        </p:spPr>
      </p:pic>
      <p:pic>
        <p:nvPicPr>
          <p:cNvPr id="4" name="Picture 3" descr="20191012_12133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9800" y="228600"/>
            <a:ext cx="2514600" cy="3124200"/>
          </a:xfrm>
          <a:prstGeom prst="rect">
            <a:avLst/>
          </a:prstGeom>
        </p:spPr>
      </p:pic>
      <p:pic>
        <p:nvPicPr>
          <p:cNvPr id="5" name="Picture 4" descr="C:\Users\Acer\Desktop\Boby\New folder\images.jpg"/>
          <p:cNvPicPr>
            <a:picLocks noChangeAspect="1" noChangeArrowheads="1"/>
          </p:cNvPicPr>
          <p:nvPr/>
        </p:nvPicPr>
        <p:blipFill>
          <a:blip r:embed="rId5" cstate="print"/>
          <a:srcRect l="6026" t="3874" r="5595" b="4448"/>
          <a:stretch>
            <a:fillRect/>
          </a:stretch>
        </p:blipFill>
        <p:spPr bwMode="auto">
          <a:xfrm>
            <a:off x="304800" y="3657600"/>
            <a:ext cx="2800999" cy="1933178"/>
          </a:xfrm>
          <a:prstGeom prst="rect">
            <a:avLst/>
          </a:prstGeom>
          <a:noFill/>
        </p:spPr>
      </p:pic>
      <p:pic>
        <p:nvPicPr>
          <p:cNvPr id="6" name="Picture 2" descr="C:\Users\PTI_DNJ\Desktop\ARIF-3rd\Picture\Picture\images.jpgASD.jpg"/>
          <p:cNvPicPr>
            <a:picLocks noChangeAspect="1" noChangeArrowheads="1"/>
          </p:cNvPicPr>
          <p:nvPr/>
        </p:nvPicPr>
        <p:blipFill>
          <a:blip r:embed="rId6" cstate="print"/>
          <a:srcRect l="9524" t="5085" r="10714" b="5085"/>
          <a:stretch>
            <a:fillRect/>
          </a:stretch>
        </p:blipFill>
        <p:spPr bwMode="auto">
          <a:xfrm>
            <a:off x="3352800" y="3505200"/>
            <a:ext cx="2438400" cy="1981200"/>
          </a:xfrm>
          <a:prstGeom prst="roundRect">
            <a:avLst/>
          </a:prstGeom>
          <a:noFill/>
        </p:spPr>
      </p:pic>
      <p:pic>
        <p:nvPicPr>
          <p:cNvPr id="7" name="Picture 2" descr="C:\Users\ATAUR RAHMAN\Desktop\songbad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19800" y="3505200"/>
            <a:ext cx="2417272" cy="1892526"/>
          </a:xfrm>
          <a:prstGeom prst="rect">
            <a:avLst/>
          </a:prstGeom>
          <a:noFill/>
          <a:ln>
            <a:solidFill>
              <a:schemeClr val="accent6"/>
            </a:solidFill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52400" y="5791200"/>
            <a:ext cx="853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বই,রেডিও,টেলিভিশন,ইন্টারনেট এবং খবরের কাগজ হচ্ছে তথ্য সরবরাহে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র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মাধ্যম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মিডিয়া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90800" y="6400800"/>
            <a:ext cx="495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Gmail:aziburrahman6231@gmail.com</a:t>
            </a:r>
            <a:endParaRPr lang="en-US" sz="1200" dirty="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:\School\IMG_20141029_141620.jpg"/>
          <p:cNvPicPr>
            <a:picLocks noChangeAspect="1" noChangeArrowheads="1"/>
          </p:cNvPicPr>
          <p:nvPr/>
        </p:nvPicPr>
        <p:blipFill>
          <a:blip r:embed="rId2" cstate="print"/>
          <a:srcRect t="28643" b="6533"/>
          <a:stretch>
            <a:fillRect/>
          </a:stretch>
        </p:blipFill>
        <p:spPr bwMode="auto">
          <a:xfrm>
            <a:off x="3124200" y="287794"/>
            <a:ext cx="2590800" cy="1866070"/>
          </a:xfrm>
          <a:prstGeom prst="roundRect">
            <a:avLst>
              <a:gd name="adj" fmla="val 23160"/>
            </a:avLst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04800" y="2307878"/>
            <a:ext cx="8458200" cy="735747"/>
          </a:xfrm>
          <a:prstGeom prst="flowChartTerminator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জোড়ায় কাজ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71600" y="3767188"/>
            <a:ext cx="6477000" cy="584775"/>
          </a:xfrm>
          <a:prstGeom prst="rect">
            <a:avLst/>
          </a:prstGeom>
          <a:noFill/>
          <a:ln w="190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তথ্য সরবরাহের ৫ টি মাধ্যমের নাম লেখ 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urved Right Arrow 4"/>
          <p:cNvSpPr/>
          <p:nvPr/>
        </p:nvSpPr>
        <p:spPr>
          <a:xfrm rot="21256437">
            <a:off x="668444" y="2948882"/>
            <a:ext cx="731520" cy="1013460"/>
          </a:xfrm>
          <a:prstGeom prst="curvedRightArrow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Curved Left Arrow 5"/>
          <p:cNvSpPr/>
          <p:nvPr/>
        </p:nvSpPr>
        <p:spPr>
          <a:xfrm rot="403721">
            <a:off x="7841128" y="2953223"/>
            <a:ext cx="731520" cy="1013460"/>
          </a:xfrm>
          <a:prstGeom prst="curvedLeftArrow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7" name="Picture 6" descr="batayon 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91400" y="0"/>
            <a:ext cx="1752600" cy="147269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90800" y="6400800"/>
            <a:ext cx="495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Gmail:aziburrahman6231@gmail.com</a:t>
            </a:r>
            <a:endParaRPr lang="en-US" sz="1200" dirty="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190500"/>
            <a:ext cx="4191000" cy="523220"/>
          </a:xfrm>
          <a:prstGeom prst="homePlat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solidFill>
                  <a:srgbClr val="1903BD"/>
                </a:solidFill>
                <a:latin typeface="NikoshBAN" pitchFamily="2" charset="0"/>
                <a:cs typeface="NikoshBAN" pitchFamily="2" charset="0"/>
              </a:rPr>
              <a:t>তথ্য জানানো কেন দরকার? </a:t>
            </a:r>
            <a:endParaRPr lang="en-US" sz="2800" dirty="0">
              <a:solidFill>
                <a:srgbClr val="1903BD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C:\Users\DOEL PC\AFROZ\images\nc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71600"/>
            <a:ext cx="4252451" cy="28199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" name="Picture 3" descr="indexs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3000" y="1371600"/>
            <a:ext cx="3825308" cy="28199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533400" y="4419600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আবহাওয়া বিভাগ জানিয়েছে আগামীকাল প্রচন্ড ঘূর্ণিঝড় হবে।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5105400"/>
            <a:ext cx="8229600" cy="461665"/>
          </a:xfrm>
          <a:prstGeom prst="rect">
            <a:avLst/>
          </a:prstGeom>
          <a:noFill/>
          <a:ln>
            <a:solidFill>
              <a:srgbClr val="00B0F0"/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solidFill>
                  <a:srgbClr val="180000"/>
                </a:solidFill>
                <a:latin typeface="NikoshBAN" pitchFamily="2" charset="0"/>
                <a:cs typeface="NikoshBAN" pitchFamily="2" charset="0"/>
              </a:rPr>
              <a:t>এই </a:t>
            </a:r>
            <a:r>
              <a:rPr lang="bn-BD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তথ্য </a:t>
            </a:r>
            <a:r>
              <a:rPr lang="bn-BD" sz="2400" dirty="0" smtClean="0">
                <a:solidFill>
                  <a:srgbClr val="180000"/>
                </a:solidFill>
                <a:latin typeface="NikoshBAN" pitchFamily="2" charset="0"/>
                <a:cs typeface="NikoshBAN" pitchFamily="2" charset="0"/>
              </a:rPr>
              <a:t>সবাইকে না জানালে ঘূর্ণিঝড়ে অনেক বেশি মানুষ ক্ষতিগ্রস্ত হবে ।    </a:t>
            </a:r>
            <a:endParaRPr lang="en-US" sz="2400" dirty="0">
              <a:solidFill>
                <a:srgbClr val="18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batayon 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91400" y="0"/>
            <a:ext cx="1752600" cy="147269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90800" y="6400800"/>
            <a:ext cx="495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Gmail:aziburrahman6231@gmail.com</a:t>
            </a:r>
            <a:endParaRPr lang="en-US" sz="1200" dirty="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190500"/>
            <a:ext cx="4191000" cy="523220"/>
          </a:xfrm>
          <a:prstGeom prst="homePlat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solidFill>
                  <a:srgbClr val="1903BD"/>
                </a:solidFill>
                <a:latin typeface="NikoshBAN" pitchFamily="2" charset="0"/>
                <a:cs typeface="NikoshBAN" pitchFamily="2" charset="0"/>
              </a:rPr>
              <a:t>তথ্য জানানো কেন দরকার? </a:t>
            </a:r>
            <a:endParaRPr lang="en-US" sz="2800" dirty="0">
              <a:solidFill>
                <a:srgbClr val="1903BD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index.jpg"/>
          <p:cNvPicPr>
            <a:picLocks noChangeAspect="1"/>
          </p:cNvPicPr>
          <p:nvPr/>
        </p:nvPicPr>
        <p:blipFill>
          <a:blip r:embed="rId2" cstate="print"/>
          <a:srcRect l="26556" r="23651"/>
          <a:stretch>
            <a:fillRect/>
          </a:stretch>
        </p:blipFill>
        <p:spPr>
          <a:xfrm>
            <a:off x="304800" y="914400"/>
            <a:ext cx="762000" cy="1217083"/>
          </a:xfrm>
          <a:prstGeom prst="rect">
            <a:avLst/>
          </a:prstGeom>
        </p:spPr>
      </p:pic>
      <p:pic>
        <p:nvPicPr>
          <p:cNvPr id="4" name="Picture 2" descr="C:\Users\Pti\Pictures\Mobile-Phon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1045" y="2133600"/>
            <a:ext cx="1371601" cy="1323637"/>
          </a:xfrm>
          <a:prstGeom prst="rect">
            <a:avLst/>
          </a:prstGeom>
          <a:noFill/>
        </p:spPr>
      </p:pic>
      <p:pic>
        <p:nvPicPr>
          <p:cNvPr id="5" name="Picture 4" descr="tech_bangdesh3_apr22,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0" y="1066800"/>
            <a:ext cx="3276600" cy="2794000"/>
          </a:xfrm>
          <a:prstGeom prst="rect">
            <a:avLst/>
          </a:prstGeom>
        </p:spPr>
      </p:pic>
      <p:pic>
        <p:nvPicPr>
          <p:cNvPr id="6" name="Picture 5" descr="fc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53000" y="1066800"/>
            <a:ext cx="3428999" cy="2794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4038600"/>
            <a:ext cx="8229600" cy="52322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মোবাইল ফোনের মাধ্যমেও গুরূত্বপূর্ণ </a:t>
            </a:r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তথ্য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বিনিময় করতে পারি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0" y="4800600"/>
            <a:ext cx="8229600" cy="830997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সুন্দর জীবনযাপনের জন্য আমরা সঠিক </a:t>
            </a:r>
            <a:r>
              <a:rPr lang="bn-BD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তথ্য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জানবো এবং অন্যদের জানাবো ।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batayon 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91400" y="0"/>
            <a:ext cx="1752600" cy="147269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590800" y="6400800"/>
            <a:ext cx="495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Gmail:aziburrahman6231@gmail.com</a:t>
            </a:r>
            <a:endParaRPr lang="en-US" sz="1200" dirty="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0"/>
            <a:ext cx="2286000" cy="1039356"/>
          </a:xfrm>
          <a:prstGeom prst="stripedRightArrow">
            <a:avLst>
              <a:gd name="adj1" fmla="val 50000"/>
              <a:gd name="adj2" fmla="val 66705"/>
            </a:avLst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দলগত কাজ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F:\School\IMG_20141029_140601.jpg"/>
          <p:cNvPicPr>
            <a:picLocks noChangeAspect="1" noChangeArrowheads="1"/>
          </p:cNvPicPr>
          <p:nvPr/>
        </p:nvPicPr>
        <p:blipFill>
          <a:blip r:embed="rId2" cstate="print">
            <a:lum contrast="19000"/>
          </a:blip>
          <a:srcRect t="15686"/>
          <a:stretch>
            <a:fillRect/>
          </a:stretch>
        </p:blipFill>
        <p:spPr bwMode="auto">
          <a:xfrm>
            <a:off x="2895599" y="228600"/>
            <a:ext cx="3181261" cy="1676400"/>
          </a:xfrm>
          <a:prstGeom prst="round2SameRect">
            <a:avLst>
              <a:gd name="adj1" fmla="val 34275"/>
              <a:gd name="adj2" fmla="val 0"/>
            </a:avLst>
          </a:prstGeom>
          <a:noFill/>
          <a:effectLst/>
        </p:spPr>
      </p:pic>
      <p:pic>
        <p:nvPicPr>
          <p:cNvPr id="4" name="Picture 2" descr="C:\Users\Pti\Pictures\pan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438400"/>
            <a:ext cx="2679807" cy="1974528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2800" y="2438400"/>
            <a:ext cx="2971800" cy="2034268"/>
          </a:xfrm>
          <a:prstGeom prst="roundRect">
            <a:avLst/>
          </a:prstGeom>
          <a:noFill/>
          <a:ln w="9525">
            <a:solidFill>
              <a:srgbClr val="942C45"/>
            </a:solidFill>
            <a:miter lim="800000"/>
            <a:headEnd/>
            <a:tailEnd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/>
          <a:srcRect l="21967" r="4590" b="10324"/>
          <a:stretch>
            <a:fillRect/>
          </a:stretch>
        </p:blipFill>
        <p:spPr bwMode="auto">
          <a:xfrm>
            <a:off x="6477000" y="2097711"/>
            <a:ext cx="2133600" cy="246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609600" y="5105400"/>
            <a:ext cx="7086600" cy="523220"/>
          </a:xfrm>
          <a:prstGeom prst="rect">
            <a:avLst/>
          </a:prstGeom>
          <a:noFill/>
          <a:ln>
            <a:solidFill>
              <a:srgbClr val="00B0F0"/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তথ্য বিনিময়ের গুরূত্ব সম্পর্কে ৫ টি বাক্য লেখ 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batayon 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91400" y="0"/>
            <a:ext cx="1752600" cy="147269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590800" y="6400800"/>
            <a:ext cx="495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Gmail:aziburrahman6231@gmail.com</a:t>
            </a:r>
            <a:endParaRPr lang="en-US" sz="1200" dirty="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571501"/>
            <a:ext cx="6172200" cy="825499"/>
          </a:xfrm>
          <a:prstGeom prst="rect">
            <a:avLst/>
          </a:prstGeom>
          <a:noFill/>
        </p:spPr>
        <p:txBody>
          <a:bodyPr wrap="square" rtlCol="0">
            <a:prstTxWarp prst="textChevron">
              <a:avLst>
                <a:gd name="adj" fmla="val 50000"/>
              </a:avLst>
            </a:prstTxWarp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পাঠ্য বইয়ের সাথে সংযোগ সাধন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C:\Users\ATAUR RAHMAN\Desktop\nirob pa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1" y="1079500"/>
            <a:ext cx="3498593" cy="200151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304800" y="3238500"/>
            <a:ext cx="8382000" cy="523220"/>
          </a:xfrm>
          <a:prstGeom prst="rect">
            <a:avLst/>
          </a:prstGeom>
          <a:noFill/>
          <a:ln>
            <a:solidFill>
              <a:srgbClr val="1008B8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প্রাথমিক বিজ্ঞান বইয়ের ৬৯ ও ৭০ পৃষ্টা খুলে নিরবে পড় 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4267200"/>
            <a:ext cx="2057400" cy="1826974"/>
          </a:xfrm>
          <a:prstGeom prst="rect">
            <a:avLst/>
          </a:prstGeom>
        </p:spPr>
      </p:pic>
      <p:pic>
        <p:nvPicPr>
          <p:cNvPr id="6" name="Picture 5" descr="batayon 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91400" y="0"/>
            <a:ext cx="1752600" cy="147269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90800" y="6400800"/>
            <a:ext cx="495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Gmail:aziburrahman6231@gmail.com</a:t>
            </a:r>
            <a:endParaRPr lang="en-US" sz="1200" dirty="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250280"/>
            <a:ext cx="3962400" cy="461665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সঠিক উত্তরটি বোর্ডে এসে লিখঃ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762000"/>
            <a:ext cx="5943600" cy="523220"/>
          </a:xfrm>
          <a:prstGeom prst="rect">
            <a:avLst/>
          </a:prstGeom>
          <a:blipFill>
            <a:blip r:embed="rId4" cstate="print">
              <a:lum bright="12000" contrast="29000"/>
            </a:blip>
            <a:tile tx="0" ty="0" sx="100000" sy="100000" flip="none" algn="tl"/>
          </a:blipFill>
          <a:ln>
            <a:solidFill>
              <a:srgbClr val="00FF99"/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(১) নতুন কিছু শিখতে হলে কী জানতে হবে ?   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1261516"/>
            <a:ext cx="1981200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ক) প্রযুক্তি      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1833016"/>
            <a:ext cx="1981200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(গ) তথ্য        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00400" y="1261516"/>
            <a:ext cx="1981200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খ) লেখাপড়া       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00400" y="1833016"/>
            <a:ext cx="1981200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ঘ) কম্পিউটার       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2349500"/>
            <a:ext cx="5410200" cy="523220"/>
          </a:xfrm>
          <a:prstGeom prst="rect">
            <a:avLst/>
          </a:prstGeom>
          <a:blipFill>
            <a:blip r:embed="rId4" cstate="print">
              <a:lum bright="12000" contrast="29000"/>
            </a:blip>
            <a:tile tx="0" ty="0" sx="100000" sy="100000" flip="none" algn="tl"/>
          </a:blipFill>
          <a:ln>
            <a:solidFill>
              <a:srgbClr val="00FF99"/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(২) আমাদের জীবনে তথ্য দরকার কেন?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" y="2921000"/>
            <a:ext cx="2895600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(ক) বিনোদনের জন্য       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400" y="3420516"/>
            <a:ext cx="2895600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(গ) যোগাযোগের জন্য        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81400" y="2971800"/>
            <a:ext cx="3124201" cy="5232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খ) সামাজিক বন্ধনের জন্য          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81400" y="3429000"/>
            <a:ext cx="3124200" cy="5232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ঘ) উপরের সবগুলো        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8600" y="3937000"/>
            <a:ext cx="6781800" cy="461665"/>
          </a:xfrm>
          <a:prstGeom prst="rect">
            <a:avLst/>
          </a:prstGeom>
          <a:blipFill>
            <a:blip r:embed="rId4" cstate="print">
              <a:lum bright="12000" contrast="29000"/>
            </a:blip>
            <a:tile tx="0" ty="0" sx="100000" sy="100000" flip="none" algn="tl"/>
          </a:blipFill>
          <a:ln>
            <a:solidFill>
              <a:srgbClr val="00FF99"/>
            </a:solidFill>
          </a:ln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(৩) সুন্দর জীবনযাপনের জন্য কোনটি বেশি প্রয়োজন?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34340" y="4445000"/>
            <a:ext cx="3070860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ক) নতুন জামা        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4340" y="5016499"/>
            <a:ext cx="307086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(গ) নতুন ঘর        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57600" y="4419600"/>
            <a:ext cx="3121678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(খ) নতুন তথ্য          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57600" y="4953000"/>
            <a:ext cx="3121678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ঘ) নতুন গাড়ি        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Frame 17"/>
          <p:cNvSpPr/>
          <p:nvPr/>
        </p:nvSpPr>
        <p:spPr>
          <a:xfrm>
            <a:off x="5943600" y="1198016"/>
            <a:ext cx="2590800" cy="1621384"/>
          </a:xfrm>
          <a:prstGeom prst="frame">
            <a:avLst>
              <a:gd name="adj1" fmla="val 8304"/>
            </a:avLst>
          </a:prstGeom>
          <a:blipFill>
            <a:blip r:embed="rId5" cstate="print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019800" y="1261516"/>
            <a:ext cx="2362200" cy="155788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6019800" y="1295400"/>
            <a:ext cx="2286000" cy="1341656"/>
          </a:xfrm>
          <a:prstGeom prst="ellipse">
            <a:avLst/>
          </a:prstGeom>
          <a:solidFill>
            <a:srgbClr val="00FF99"/>
          </a:solidFill>
          <a:ln>
            <a:solidFill>
              <a:srgbClr val="00FF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সঠিক উত্তর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 rot="16200000">
            <a:off x="6885632" y="4010968"/>
            <a:ext cx="2387601" cy="46166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অপশনগুলোতে ক্লিক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2" name="Picture 21" descr="batayon 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91400" y="0"/>
            <a:ext cx="1752600" cy="147269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590800" y="6400800"/>
            <a:ext cx="495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Gmail:aziburrahman6231@gmail.com</a:t>
            </a:r>
            <a:endParaRPr lang="en-US" sz="1200" dirty="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6600" y="254000"/>
            <a:ext cx="2667000" cy="1064171"/>
          </a:xfrm>
          <a:prstGeom prst="upArrowCallout">
            <a:avLst>
              <a:gd name="adj1" fmla="val 25000"/>
              <a:gd name="adj2" fmla="val 144604"/>
              <a:gd name="adj3" fmla="val 25000"/>
              <a:gd name="adj4" fmla="val 58517"/>
            </a:avLst>
          </a:prstGeom>
          <a:blipFill dpi="0" rotWithShape="1">
            <a:blip r:embed="rId2" cstate="print">
              <a:alphaModFix amt="73000"/>
            </a:blip>
            <a:srcRect/>
            <a:stretch>
              <a:fillRect/>
            </a:stretch>
          </a:blipFill>
          <a:ln>
            <a:solidFill>
              <a:srgbClr val="0000FF"/>
            </a:solidFill>
          </a:ln>
        </p:spPr>
        <p:txBody>
          <a:bodyPr wrap="square" rtlCol="0">
            <a:prstTxWarp prst="textTriangle">
              <a:avLst/>
            </a:prstTxWarp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বাড়ির কাজ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4" descr="C:\Users\ATAUR RAHMAN\Desktop\ttt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1460501"/>
            <a:ext cx="5334000" cy="2590939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609600" y="4254500"/>
            <a:ext cx="7848600" cy="1569660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আজ তোমাদের বাড়িতে রেডিও বা টেলিভিশনে খবর শুনবে। খবর থেকে পাওয়া একটি তথ্য খাতায় লিখে আনবে।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batayon 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91400" y="0"/>
            <a:ext cx="1752600" cy="147269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90800" y="6400800"/>
            <a:ext cx="495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Gmail:aziburrahman6231@gmail.com</a:t>
            </a:r>
            <a:endParaRPr lang="en-US" sz="1200" dirty="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ulip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9050"/>
            <a:ext cx="9144000" cy="68770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47800" y="190500"/>
            <a:ext cx="6858000" cy="819498"/>
          </a:xfrm>
          <a:prstGeom prst="rect">
            <a:avLst/>
          </a:prstGeom>
          <a:noFill/>
        </p:spPr>
        <p:txBody>
          <a:bodyPr wrap="square" rtlCol="0">
            <a:prstTxWarp prst="textWave2">
              <a:avLst>
                <a:gd name="adj1" fmla="val 20000"/>
                <a:gd name="adj2" fmla="val -51"/>
              </a:avLst>
            </a:prstTxWarp>
            <a:spAutoFit/>
          </a:bodyPr>
          <a:lstStyle/>
          <a:p>
            <a:pPr algn="ctr"/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সবাই ভাল থেকো 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3758" y="1270000"/>
            <a:ext cx="1600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ধ</a:t>
            </a:r>
            <a:endParaRPr lang="en-US" sz="88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69558" y="2349500"/>
            <a:ext cx="152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8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ন্য </a:t>
            </a:r>
            <a:endParaRPr lang="en-US" sz="88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26758" y="3429000"/>
            <a:ext cx="1676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  </a:t>
            </a:r>
            <a:endParaRPr lang="en-US" sz="8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64958" y="4508500"/>
            <a:ext cx="1219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800" b="1" dirty="0" smtClean="0">
                <a:latin typeface="NikoshBAN" pitchFamily="2" charset="0"/>
                <a:cs typeface="NikoshBAN" pitchFamily="2" charset="0"/>
              </a:rPr>
              <a:t>দ  </a:t>
            </a:r>
            <a:endParaRPr lang="en-US" sz="88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 descr="batayon 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91400" y="0"/>
            <a:ext cx="1752600" cy="1472690"/>
          </a:xfrm>
          <a:prstGeom prst="rect">
            <a:avLst/>
          </a:prstGeom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123</TotalTime>
  <Words>496</Words>
  <Application>Microsoft Office PowerPoint</Application>
  <PresentationFormat>On-screen Show (4:3)</PresentationFormat>
  <Paragraphs>113</Paragraphs>
  <Slides>21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Oriel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This</dc:creator>
  <cp:lastModifiedBy>This</cp:lastModifiedBy>
  <cp:revision>18</cp:revision>
  <dcterms:created xsi:type="dcterms:W3CDTF">2006-08-16T00:00:00Z</dcterms:created>
  <dcterms:modified xsi:type="dcterms:W3CDTF">2019-10-26T12:55:39Z</dcterms:modified>
</cp:coreProperties>
</file>