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91" r:id="rId2"/>
    <p:sldMasterId id="2147483808" r:id="rId3"/>
    <p:sldMasterId id="2147483886" r:id="rId4"/>
    <p:sldMasterId id="2147483898" r:id="rId5"/>
    <p:sldMasterId id="2147483916" r:id="rId6"/>
    <p:sldMasterId id="2147483934" r:id="rId7"/>
    <p:sldMasterId id="2147483952" r:id="rId8"/>
  </p:sldMasterIdLst>
  <p:notesMasterIdLst>
    <p:notesMasterId r:id="rId21"/>
  </p:notesMasterIdLst>
  <p:sldIdLst>
    <p:sldId id="256" r:id="rId9"/>
    <p:sldId id="257" r:id="rId10"/>
    <p:sldId id="262" r:id="rId11"/>
    <p:sldId id="259" r:id="rId12"/>
    <p:sldId id="261" r:id="rId13"/>
    <p:sldId id="260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  <a:srgbClr val="6600CC"/>
    <a:srgbClr val="7BD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5D810-6244-4822-B32A-D24EA193BA35}" type="datetimeFigureOut">
              <a:rPr lang="en-US" smtClean="0"/>
              <a:t>26-Oct-19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41672-04E1-4A53-9EDC-993F634C6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41672-04E1-4A53-9EDC-993F634C6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CD0C-681D-41F5-870A-BB8F71AA8504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94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2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788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33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39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1958"/>
      </p:ext>
    </p:extLst>
  </p:cSld>
  <p:clrMapOvr>
    <a:masterClrMapping/>
  </p:clrMapOvr>
  <p:hf sldNum="0"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0568"/>
      </p:ext>
    </p:extLst>
  </p:cSld>
  <p:clrMapOvr>
    <a:masterClrMapping/>
  </p:clrMapOvr>
  <p:hf sldNum="0"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16691"/>
      </p:ext>
    </p:extLst>
  </p:cSld>
  <p:clrMapOvr>
    <a:masterClrMapping/>
  </p:clrMapOvr>
  <p:hf sldNum="0"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3791"/>
      </p:ext>
    </p:extLst>
  </p:cSld>
  <p:clrMapOvr>
    <a:masterClrMapping/>
  </p:clrMapOvr>
  <p:hf sldNum="0"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59357"/>
      </p:ext>
    </p:extLst>
  </p:cSld>
  <p:clrMapOvr>
    <a:masterClrMapping/>
  </p:clrMapOvr>
  <p:hf sldNum="0"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454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FBE0-C0C3-4F90-B932-FA01497F6B52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7433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54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59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9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219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28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38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9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94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56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9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190-33C8-43A3-89C2-A606C6AB4973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62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47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67235"/>
      </p:ext>
    </p:extLst>
  </p:cSld>
  <p:clrMapOvr>
    <a:masterClrMapping/>
  </p:clrMapOvr>
  <p:hf sldNum="0"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2239"/>
      </p:ext>
    </p:extLst>
  </p:cSld>
  <p:clrMapOvr>
    <a:masterClrMapping/>
  </p:clrMapOvr>
  <p:hf sldNum="0"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537347"/>
      </p:ext>
    </p:extLst>
  </p:cSld>
  <p:clrMapOvr>
    <a:masterClrMapping/>
  </p:clrMapOvr>
  <p:hf sldNum="0"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153"/>
      </p:ext>
    </p:extLst>
  </p:cSld>
  <p:clrMapOvr>
    <a:masterClrMapping/>
  </p:clrMapOvr>
  <p:hf sldNum="0" hdr="0" ft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5173"/>
      </p:ext>
    </p:extLst>
  </p:cSld>
  <p:clrMapOvr>
    <a:masterClrMapping/>
  </p:clrMapOvr>
  <p:hf sldNum="0"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7591"/>
      </p:ext>
    </p:extLst>
  </p:cSld>
  <p:clrMapOvr>
    <a:masterClrMapping/>
  </p:clrMapOvr>
  <p:hf sldNum="0" hdr="0" ft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4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6BB1-A51C-4A16-B9F5-629F01B2E3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90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46EC-EBDC-4EFD-B099-2E42977FFB6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9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08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8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74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9877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408852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11959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88941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7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8259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3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7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57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6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1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6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64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9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6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2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34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7550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CD0C-681D-41F5-870A-BB8F71AA8504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7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3FBE0-C0C3-4F90-B932-FA01497F6B52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500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0190-33C8-43A3-89C2-A606C6AB4973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4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464"/>
      </p:ext>
    </p:extLst>
  </p:cSld>
  <p:clrMapOvr>
    <a:masterClrMapping/>
  </p:clrMapOvr>
  <p:hf sldNum="0"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3974"/>
      </p:ext>
    </p:extLst>
  </p:cSld>
  <p:clrMapOvr>
    <a:masterClrMapping/>
  </p:clrMapOvr>
  <p:hf sldNum="0"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3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96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3852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99264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5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8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6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7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422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7785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0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65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87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5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5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4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50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601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86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09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4842"/>
      </p:ext>
    </p:extLst>
  </p:cSld>
  <p:clrMapOvr>
    <a:masterClrMapping/>
  </p:clrMapOvr>
  <p:hf sldNum="0"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76587"/>
      </p:ext>
    </p:extLst>
  </p:cSld>
  <p:clrMapOvr>
    <a:masterClrMapping/>
  </p:clrMapOvr>
  <p:hf sldNum="0"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37021"/>
      </p:ext>
    </p:extLst>
  </p:cSld>
  <p:clrMapOvr>
    <a:masterClrMapping/>
  </p:clrMapOvr>
  <p:hf sldNum="0"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82588"/>
      </p:ext>
    </p:extLst>
  </p:cSld>
  <p:clrMapOvr>
    <a:masterClrMapping/>
  </p:clrMapOvr>
  <p:hf sldNum="0"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84188"/>
      </p:ext>
    </p:extLst>
  </p:cSld>
  <p:clrMapOvr>
    <a:masterClrMapping/>
  </p:clrMapOvr>
  <p:hf sldNum="0"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60240"/>
      </p:ext>
    </p:extLst>
  </p:cSld>
  <p:clrMapOvr>
    <a:masterClrMapping/>
  </p:clrMapOvr>
  <p:hf sldNum="0"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498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88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108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803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1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66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83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3A3D-1D10-4AB4-92D3-A0EDC458585D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3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C245-9CBB-4420-A6ED-F923315F74BB}" type="datetime1">
              <a:rPr lang="en-US" smtClean="0"/>
              <a:t>26-Oct-19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2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06E9-4F9B-4CAA-B9D1-BBDC9BC13BF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2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73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0017"/>
      </p:ext>
    </p:extLst>
  </p:cSld>
  <p:clrMapOvr>
    <a:masterClrMapping/>
  </p:clrMapOvr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64869"/>
      </p:ext>
    </p:extLst>
  </p:cSld>
  <p:clrMapOvr>
    <a:masterClrMapping/>
  </p:clrMapOvr>
  <p:hf sldNum="0"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002990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5737-ADB2-4273-AC12-75BA980D1AFF}" type="datetime1">
              <a:rPr lang="en-US" smtClean="0"/>
              <a:t>26-Oct-19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4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7760"/>
      </p:ext>
    </p:extLst>
  </p:cSld>
  <p:clrMapOvr>
    <a:masterClrMapping/>
  </p:clrMapOvr>
  <p:hf sldNum="0"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8238"/>
      </p:ext>
    </p:extLst>
  </p:cSld>
  <p:clrMapOvr>
    <a:masterClrMapping/>
  </p:clrMapOvr>
  <p:hf sldNum="0"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33370"/>
      </p:ext>
    </p:extLst>
  </p:cSld>
  <p:clrMapOvr>
    <a:masterClrMapping/>
  </p:clrMapOvr>
  <p:hf sldNum="0"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83C-BCEA-4368-BF93-541882C0003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67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B1A6-470D-44E4-B9D2-EE4EC12F48BD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57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8867-5438-44D6-BD81-BE2163D757F5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62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E6E5-CE90-442D-BA5D-FA8F5A1ECE7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1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935F-26BF-42BF-A0FD-997D08EBCF1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13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7B9F-BE56-4CDE-97AF-C990BE35D77E}" type="datetime1">
              <a:rPr lang="en-US" smtClean="0"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9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80FE-8A55-444E-9523-6DE8E7271257}" type="datetime1">
              <a:rPr lang="en-US" smtClean="0"/>
              <a:t>26-Oct-19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4.jp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1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8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6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5539-C667-46F2-ADA2-B6BCF3461558}" type="datetime1">
              <a:rPr lang="en-US" smtClean="0"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1742-95DF-4237-A17B-A1D8A5216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5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099" y="482157"/>
            <a:ext cx="8900931" cy="74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527" y="299250"/>
            <a:ext cx="6698343" cy="1906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</a:t>
            </a:r>
            <a:r>
              <a:rPr lang="bn-BD" sz="115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15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</a:t>
            </a:r>
            <a:r>
              <a:rPr lang="bn-BD" sz="115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6368" y="2815583"/>
                <a:ext cx="8878207" cy="3346942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bn-BD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°=</m:t>
                        </m:r>
                      </m:e>
                    </m:func>
                    <m:r>
                      <a:rPr lang="bn-BD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কত?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bn-BD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bn-BD" sz="3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𝐬𝐞𝐜</m:t>
                        </m:r>
                      </m:fName>
                      <m:e>
                        <m:r>
                          <a:rPr lang="bn-BD" sz="3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</m:t>
                        </m:r>
                        <m:r>
                          <a:rPr lang="bn-BD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°×</m:t>
                        </m:r>
                        <m:func>
                          <m:funcPr>
                            <m:ctrlPr>
                              <a:rPr lang="bn-BD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a:rPr lang="bn-BD" sz="3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bn-BD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𝟑𝟎</m:t>
                            </m:r>
                            <m:r>
                              <a:rPr lang="bn-BD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°+</m:t>
                            </m:r>
                            <m:func>
                              <m:funcPr>
                                <m:ctrlPr>
                                  <a:rPr lang="bn-BD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a:rPr lang="bn-BD" sz="36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bn-BD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𝟑𝟎</m:t>
                                </m:r>
                                <m:r>
                                  <a:rPr lang="bn-BD" sz="3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°= </m:t>
                                </m:r>
                              </m:e>
                            </m:func>
                            <m:r>
                              <m:rPr>
                                <m:nor/>
                              </m:rPr>
                              <a:rPr lang="bn-BD" sz="3600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কত</m:t>
                            </m:r>
                            <m:r>
                              <m:rPr>
                                <m:nor/>
                              </m:rPr>
                              <a:rPr lang="bn-BD" sz="3600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m:t>? </m:t>
                            </m:r>
                          </m:e>
                        </m:func>
                      </m:e>
                    </m:func>
                  </m:oMath>
                </a14:m>
                <a:endPara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𝟑𝟎</m:t>
                    </m:r>
                    <m:r>
                      <a:rPr lang="bn-BD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কোণের বিপরীত বাহু </a:t>
                </a:r>
                <a14:m>
                  <m:oMath xmlns:m="http://schemas.openxmlformats.org/officeDocument/2006/math">
                    <m:r>
                      <a:rPr lang="bn-BD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36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𝒄𝒎</m:t>
                    </m:r>
                  </m:oMath>
                </a14:m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অতিভুজ কত?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bn-BD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𝟑𝟎</m:t>
                    </m:r>
                    <m:r>
                      <a:rPr lang="bn-BD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কোণের বিপরীত বাহু </a:t>
                </a:r>
                <a14:m>
                  <m:oMath xmlns:m="http://schemas.openxmlformats.org/officeDocument/2006/math">
                    <m:r>
                      <a:rPr lang="bn-BD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36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𝒄𝒎</m:t>
                    </m:r>
                  </m:oMath>
                </a14:m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সন্নিহিত বাহু </a:t>
                </a:r>
                <a:r>
                  <a:rPr lang="bn-BD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bn-BD" sz="3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bn-BD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68" y="2815583"/>
                <a:ext cx="8878207" cy="3346942"/>
              </a:xfrm>
              <a:prstGeom prst="rect">
                <a:avLst/>
              </a:prstGeom>
              <a:blipFill rotWithShape="0">
                <a:blip r:embed="rId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7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835" y="430307"/>
            <a:ext cx="7785847" cy="2215991"/>
          </a:xfrm>
          <a:prstGeom prst="rect">
            <a:avLst/>
          </a:prstGeom>
          <a:noFill/>
          <a:ln w="14605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A5301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38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A5301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258" y="3409950"/>
                <a:ext cx="10287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BD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</m:t>
                    </m:r>
                    <m:r>
                      <a:rPr lang="bn-BD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bn-BD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bn-BD" sz="7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 ত্রিকোণমিতিক অনুপাত গুলো নির্ণয় কর। </a:t>
                </a:r>
                <a:endPara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58" y="3409950"/>
                <a:ext cx="102870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t="-9763" b="-2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1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Saikat telecom  SUGRIB (3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76" y="121024"/>
            <a:ext cx="11900648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29" y="4114800"/>
            <a:ext cx="8444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ধন্যবাদ। </a:t>
            </a:r>
          </a:p>
          <a:p>
            <a:r>
              <a:rPr lang="bn-BD" sz="7200" b="1" dirty="0" smtClean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 এই পর্যন্ত...</a:t>
            </a:r>
            <a:endParaRPr lang="en-US" sz="7200" b="1" dirty="0">
              <a:ln w="9525">
                <a:noFill/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0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5368" y="24063"/>
            <a:ext cx="6569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pPr algn="ctr"/>
            <a:r>
              <a:rPr lang="bn-BD" sz="88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  <a:endParaRPr lang="en-US" sz="880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91" y="3029903"/>
            <a:ext cx="2709836" cy="3383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174172" y="180578"/>
            <a:ext cx="2073338" cy="365125"/>
          </a:xfrm>
        </p:spPr>
        <p:txBody>
          <a:bodyPr/>
          <a:lstStyle/>
          <a:p>
            <a:fld id="{E1FABF65-1DA8-483D-8096-4906DFB12C2D}" type="datetime1"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26-Oct-19</a:t>
            </a:fld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929" y="3243084"/>
            <a:ext cx="568810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 হোসেন</a:t>
            </a:r>
          </a:p>
          <a:p>
            <a:pPr algn="ctr"/>
            <a:r>
              <a:rPr lang="bn-BD" sz="24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 (অনার্স), এমএসসি (গণিত)</a:t>
            </a:r>
          </a:p>
          <a:p>
            <a:pPr algn="ctr"/>
            <a:r>
              <a:rPr lang="bn-BD" sz="32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ও সাঃ বিজ্ঞান)</a:t>
            </a:r>
          </a:p>
          <a:p>
            <a:pPr algn="ctr"/>
            <a:r>
              <a:rPr lang="bn-BD" sz="32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খাসেরহাট মাজেদিয়া বালিকা দাখিল মাদ্রাসা</a:t>
            </a:r>
          </a:p>
          <a:p>
            <a:pPr algn="ctr"/>
            <a:r>
              <a:rPr lang="bn-BD" sz="32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হাতিয়া, নোয়াখালী।  </a:t>
            </a:r>
            <a:endParaRPr lang="en-US" sz="3200" b="1" dirty="0">
              <a:ln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6649" y="1736822"/>
            <a:ext cx="9582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আমরা আমাদের আজকের পাঠ শিরোনাম লেখার চেষ্টা করব......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42" y="1297373"/>
            <a:ext cx="10730292" cy="449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94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5834" y="416859"/>
            <a:ext cx="11510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</a:t>
            </a:r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BD2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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BD2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53" y="1988831"/>
            <a:ext cx="7820604" cy="4480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133" y="3106270"/>
            <a:ext cx="11066931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bn-BD" sz="13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470" y="0"/>
            <a:ext cx="55805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u="sng" dirty="0" smtClean="0">
                <a:ln w="12700">
                  <a:solidFill>
                    <a:srgbClr val="FF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3800" b="1" u="sng" dirty="0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029" y="2316310"/>
            <a:ext cx="11219542" cy="4247317"/>
          </a:xfrm>
          <a:prstGeom prst="rect">
            <a:avLst/>
          </a:prstGeom>
          <a:noFill/>
          <a:ln w="57150" cmpd="dbl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এই পাঠ শেষে শিক্ষার্থীরা--------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5400" b="1" dirty="0">
                <a:latin typeface="NikoshBAN" panose="02000000000000000000" pitchFamily="2" charset="0"/>
                <a:ea typeface="Arial Unicode MS"/>
                <a:cs typeface="NikoshBAN" panose="02000000000000000000" pitchFamily="2" charset="0"/>
              </a:rPr>
              <a:t>°</a:t>
            </a:r>
            <a:r>
              <a:rPr lang="bn-BD" sz="5400" b="1" dirty="0">
                <a:latin typeface="NikoshBAN" panose="02000000000000000000" pitchFamily="2" charset="0"/>
                <a:ea typeface="Arial Unicode MS"/>
                <a:cs typeface="NikoshBAN" panose="02000000000000000000" pitchFamily="2" charset="0"/>
              </a:rPr>
              <a:t> ও </a:t>
            </a:r>
            <a:r>
              <a:rPr lang="en-US" sz="5400" b="1" dirty="0">
                <a:latin typeface="NikoshBAN" panose="02000000000000000000" pitchFamily="2" charset="0"/>
                <a:ea typeface="Arial Unicode MS"/>
                <a:cs typeface="NikoshBAN" panose="02000000000000000000" pitchFamily="2" charset="0"/>
              </a:rPr>
              <a:t>60°</a:t>
            </a:r>
            <a:r>
              <a:rPr lang="bn-BD" sz="5400" b="1" dirty="0">
                <a:latin typeface="NikoshBAN" pitchFamily="2" charset="0"/>
                <a:ea typeface="Arial Unicode MS"/>
                <a:cs typeface="NikoshBAN" pitchFamily="2" charset="0"/>
              </a:rPr>
              <a:t> কোণের  ত্রিকোণমিতিক অনুপাত নির্ণয় করতে পারবে। </a:t>
            </a:r>
            <a:endParaRPr lang="bn-BD" sz="5400" b="1" dirty="0" smtClean="0">
              <a:latin typeface="NikoshBAN" pitchFamily="2" charset="0"/>
              <a:ea typeface="Arial Unicode MS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5400" b="1" dirty="0" smtClean="0">
                <a:latin typeface="NikoshBAN" pitchFamily="2" charset="0"/>
                <a:ea typeface="Arial Unicode MS"/>
                <a:cs typeface="NikoshBAN" pitchFamily="2" charset="0"/>
              </a:rPr>
              <a:t>এ </a:t>
            </a:r>
            <a:r>
              <a:rPr lang="bn-BD" sz="5400" b="1" dirty="0">
                <a:latin typeface="NikoshBAN" pitchFamily="2" charset="0"/>
                <a:ea typeface="Arial Unicode MS"/>
                <a:cs typeface="NikoshBAN" pitchFamily="2" charset="0"/>
              </a:rPr>
              <a:t>সম্পর্কিত ত্রিকোণমিতিক সমস্যার সমাধান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7920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560" y="584405"/>
            <a:ext cx="7945837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মনে করি,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XOZ</a:t>
            </a:r>
            <a:r>
              <a:rPr lang="en-US" sz="3200" b="1" dirty="0" smtClean="0">
                <a:ln w="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=30</a:t>
            </a:r>
            <a:r>
              <a:rPr lang="en-US" sz="3200" b="1" baseline="30000" dirty="0" smtClean="0">
                <a:ln w="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sz="3200" b="1" dirty="0">
                <a:ln w="0"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OZ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বাহুতে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একটি বিন্দু।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PMOX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আঁকি এবং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PM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কে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Q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পর্যন্ত বর্ধিত করি যেন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PM=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MQ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হয়। 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O,Q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যোগ করে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Z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পর্যন্ত </a:t>
            </a:r>
            <a:r>
              <a:rPr lang="bn-BD" sz="3200" b="1" dirty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বর্ধিত করি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। এখন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POM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Q</a:t>
            </a:r>
            <a:r>
              <a:rPr lang="en-US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OM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এর মধ্যে</a:t>
            </a:r>
          </a:p>
          <a:p>
            <a:pPr algn="just"/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PM=QM </a:t>
            </a:r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[অঙ্কণানুসারে]</a:t>
            </a:r>
            <a:endParaRPr lang="en-US" sz="3200" b="1" dirty="0" smtClean="0">
              <a:ln w="0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algn="just"/>
            <a:r>
              <a:rPr lang="en-US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OM=OM </a:t>
            </a:r>
            <a:r>
              <a:rPr lang="bn-BD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[সাধারণ বাহু] </a:t>
            </a:r>
          </a:p>
          <a:p>
            <a:pPr algn="just"/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 অন্তর্ভূক্ত 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b="1" dirty="0" err="1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POM</a:t>
            </a:r>
            <a:r>
              <a:rPr lang="en-US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=QOM</a:t>
            </a:r>
          </a:p>
          <a:p>
            <a:pPr algn="just"/>
            <a:r>
              <a:rPr lang="en-US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</a:t>
            </a:r>
            <a:r>
              <a:rPr lang="en-US" sz="3200" b="1" dirty="0" err="1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POM</a:t>
            </a:r>
            <a:r>
              <a:rPr lang="en-US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200" b="1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</a:t>
            </a:r>
            <a:r>
              <a:rPr lang="en-US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QOM</a:t>
            </a:r>
            <a:r>
              <a:rPr lang="bn-BD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bn-BD" sz="3200" b="1" dirty="0" smtClean="0">
              <a:ln w="0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r>
              <a:rPr lang="bn-BD" sz="3200" b="1" dirty="0" smtClean="0">
                <a:ln w="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PM=QM,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POM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=QOM=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OPM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=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OQM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en-US" sz="3200" b="1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</a:t>
            </a:r>
            <a:r>
              <a:rPr lang="en-US" sz="3200" b="1" dirty="0" err="1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PO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Q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একটি সমবাহু ত্রিভুজ। </a:t>
            </a:r>
            <a:endParaRPr lang="bn-B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0" y="826451"/>
            <a:ext cx="4719918" cy="4862067"/>
            <a:chOff x="7740768" y="548617"/>
            <a:chExt cx="3917832" cy="3474443"/>
          </a:xfrm>
        </p:grpSpPr>
        <p:grpSp>
          <p:nvGrpSpPr>
            <p:cNvPr id="23" name="Group 22"/>
            <p:cNvGrpSpPr/>
            <p:nvPr/>
          </p:nvGrpSpPr>
          <p:grpSpPr>
            <a:xfrm>
              <a:off x="8081682" y="680327"/>
              <a:ext cx="3186953" cy="1658215"/>
              <a:chOff x="7664823" y="1285068"/>
              <a:chExt cx="2944906" cy="13640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7664823" y="2649071"/>
                <a:ext cx="29449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7664823" y="1285068"/>
                <a:ext cx="2755675" cy="1364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>
              <a:off x="9950337" y="1288628"/>
              <a:ext cx="0" cy="1993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081682" y="2338542"/>
              <a:ext cx="2982169" cy="14932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204802" y="2153876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100547" y="548617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40768" y="2153876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782249" y="918569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45962" y="2318625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82249" y="3302025"/>
              <a:ext cx="33617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203018" y="3759135"/>
              <a:ext cx="455582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26232" y="2069247"/>
              <a:ext cx="526805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44162" y="2294625"/>
              <a:ext cx="526805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546816" y="1393676"/>
              <a:ext cx="526805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580302" y="2859427"/>
              <a:ext cx="526805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90027" y="2377949"/>
              <a:ext cx="665306" cy="263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3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1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740768" y="548617"/>
            <a:ext cx="3917832" cy="3579850"/>
            <a:chOff x="7740768" y="548617"/>
            <a:chExt cx="3917832" cy="3579850"/>
          </a:xfrm>
        </p:grpSpPr>
        <p:grpSp>
          <p:nvGrpSpPr>
            <p:cNvPr id="12" name="Group 11"/>
            <p:cNvGrpSpPr/>
            <p:nvPr/>
          </p:nvGrpSpPr>
          <p:grpSpPr>
            <a:xfrm>
              <a:off x="8081682" y="680327"/>
              <a:ext cx="3186953" cy="1658215"/>
              <a:chOff x="7664823" y="1285068"/>
              <a:chExt cx="2944906" cy="1364004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7664823" y="2649071"/>
                <a:ext cx="29449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7664823" y="1285068"/>
                <a:ext cx="2755675" cy="1364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Arc 12"/>
            <p:cNvSpPr/>
            <p:nvPr/>
          </p:nvSpPr>
          <p:spPr>
            <a:xfrm rot="1182873">
              <a:off x="8465653" y="1923807"/>
              <a:ext cx="447965" cy="664493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950337" y="1288628"/>
              <a:ext cx="0" cy="1993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081682" y="2338542"/>
              <a:ext cx="2982169" cy="14932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1204802" y="2153876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0547" y="548617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0768" y="2153876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82249" y="918569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5962" y="2318625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82249" y="3302025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03018" y="3759135"/>
              <a:ext cx="45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6232" y="2021202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20417127" flipV="1">
              <a:off x="8470136" y="2062760"/>
              <a:ext cx="447965" cy="664493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44162" y="2294625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46816" y="1393676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46816" y="2792164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09885" y="1743298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36779" y="2650869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49165" y="1436805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0027" y="2377949"/>
              <a:ext cx="665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3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82123" y="724149"/>
            <a:ext cx="7765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ধরি,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PM=a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সুতরাং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PQ=OP=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=2a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ত্রিভুজ]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 হতে পাবো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bn-BD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80268" y="2503291"/>
            <a:ext cx="5471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পূর্ব পাঠের ত্রিকোণমিতিক অনুপাত গুলো দেখে নিই।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43"/>
          <a:stretch/>
        </p:blipFill>
        <p:spPr>
          <a:xfrm>
            <a:off x="1480269" y="1743298"/>
            <a:ext cx="5833218" cy="4497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27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53530" y="447016"/>
            <a:ext cx="4387356" cy="4008869"/>
            <a:chOff x="7740768" y="548617"/>
            <a:chExt cx="3917832" cy="3579850"/>
          </a:xfrm>
        </p:grpSpPr>
        <p:grpSp>
          <p:nvGrpSpPr>
            <p:cNvPr id="4" name="Group 3"/>
            <p:cNvGrpSpPr/>
            <p:nvPr/>
          </p:nvGrpSpPr>
          <p:grpSpPr>
            <a:xfrm>
              <a:off x="8081682" y="680327"/>
              <a:ext cx="3186953" cy="1658215"/>
              <a:chOff x="7664823" y="1285068"/>
              <a:chExt cx="2944906" cy="1364004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7664823" y="2649071"/>
                <a:ext cx="29449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7664823" y="1285068"/>
                <a:ext cx="2755675" cy="1364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Arc 4"/>
            <p:cNvSpPr/>
            <p:nvPr/>
          </p:nvSpPr>
          <p:spPr>
            <a:xfrm rot="1182873">
              <a:off x="8465653" y="1923807"/>
              <a:ext cx="447965" cy="664493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9950337" y="1288628"/>
              <a:ext cx="0" cy="19934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8081682" y="2338542"/>
              <a:ext cx="2982169" cy="14932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204802" y="2153876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00547" y="548617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40768" y="2153876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82249" y="918569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45962" y="2318625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82249" y="3302025"/>
              <a:ext cx="336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03018" y="3759135"/>
              <a:ext cx="45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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26232" y="2021202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20417127" flipV="1">
              <a:off x="8470136" y="2062760"/>
              <a:ext cx="447965" cy="664493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44162" y="2294625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46816" y="1393676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46816" y="2792164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b="1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9885" y="1743298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36779" y="2650869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49165" y="1436805"/>
              <a:ext cx="526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90027" y="2377949"/>
              <a:ext cx="665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3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88659" y="-91610"/>
                <a:ext cx="6924543" cy="560961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</m:t>
                          </m:r>
                          <m:f>
                            <m:fPr>
                              <m:ctrlP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𝑃𝑀</m:t>
                              </m:r>
                            </m:num>
                            <m:den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𝑂𝑃</m:t>
                              </m:r>
                            </m:den>
                          </m:f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bn-BD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bn-BD" sz="4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°=</m:t>
                          </m:r>
                        </m:e>
                      </m:func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𝑂𝑃</m:t>
                          </m:r>
                        </m:den>
                      </m:f>
                      <m:r>
                        <a:rPr lang="bn-BD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bn-BD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bn-BD" sz="400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bn-BD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𝑃𝑀</m:t>
                          </m:r>
                        </m:num>
                        <m:den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bn-BD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bn-BD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bn-BD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bn-BD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bn-BD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9" y="-91610"/>
                <a:ext cx="6924543" cy="5609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0836" y="5572398"/>
                <a:ext cx="108115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bn-BD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bn-BD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bn-BD" sz="4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bn-BD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bn-BD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bn-BD" sz="4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bn-BD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𝒄𝒐𝒔𝒆𝒄</m:t>
                    </m:r>
                    <m:r>
                      <a:rPr lang="bn-BD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𝟑𝟎</m:t>
                    </m:r>
                    <m:r>
                      <a:rPr lang="bn-BD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40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নির্ণয় কর। </a:t>
                </a:r>
                <a:endPara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6" y="5572398"/>
                <a:ext cx="1081158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973" t="-13793" r="-78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53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400" y="368300"/>
            <a:ext cx="1064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আজ আমরা এই ত্রিকোণমিতিক অনুপাত ব্যবহার করে সমস্যার সমাধান করব।  </a:t>
            </a:r>
            <a:endParaRPr lang="en-US" sz="54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8228" y="2521857"/>
                <a:ext cx="10731500" cy="3837461"/>
              </a:xfrm>
              <a:prstGeom prst="rect">
                <a:avLst/>
              </a:prstGeom>
              <a:solidFill>
                <a:srgbClr val="6600CC"/>
              </a:solidFill>
              <a:ln w="34925"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perspectiveFront"/>
                <a:lightRig rig="contrasting" dir="t">
                  <a:rot lat="0" lon="0" rev="1500000"/>
                </a:lightRig>
              </a:scene3d>
              <a:sp3d prstMaterial="metal">
                <a:bevelT w="88900" h="88900" prst="relaxedInset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BD" sz="4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°+</m:t>
                        </m:r>
                        <m:func>
                          <m:func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e>
                              <m:sup>
                                <m:r>
                                  <a:rPr lang="bn-BD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bn-BD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bn-BD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°+</m:t>
                            </m:r>
                            <m:func>
                              <m:func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𝐬𝐞𝐜</m:t>
                                </m:r>
                              </m:fName>
                              <m:e>
                                <m:r>
                                  <a:rPr lang="bn-BD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bn-BD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bn-BD" sz="4000" b="1" dirty="0"/>
                  <a:t> এর মান নির্ণয় করব।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bn-BD" sz="4000" b="1" dirty="0"/>
                  <a:t>দেখাব যে,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bn-BD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bn-BD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bn-BD" sz="4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bn-BD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</m:oMath>
                </a14:m>
                <a:endParaRPr lang="bn-BD" sz="40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bn-BD" sz="4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bn-BD" sz="4000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bn-BD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bn-BD" sz="4000" b="1" dirty="0"/>
                  <a:t> এবং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bn-BD" sz="4000" b="1">
                            <a:latin typeface="Cambria Math" panose="02040503050406030204" pitchFamily="18" charset="0"/>
                          </a:rPr>
                          <m:t>𝐜𝐨</m:t>
                        </m:r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fName>
                      <m:e>
                        <m:d>
                          <m:dPr>
                            <m:ctrlPr>
                              <a:rPr lang="bn-BD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bn-BD" sz="4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</m:func>
                    <m:r>
                      <a:rPr lang="bn-BD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b="1" dirty="0"/>
                  <a:t>হলে </a:t>
                </a:r>
                <a14:m>
                  <m:oMath xmlns:m="http://schemas.openxmlformats.org/officeDocument/2006/math">
                    <m:r>
                      <a:rPr lang="bn-BD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ও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bn-BD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b="1" dirty="0"/>
                  <a:t>এর মান নির্ণয় করব।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28" y="2521857"/>
                <a:ext cx="10731500" cy="38374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4925">
                <a:noFill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0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Damas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286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7" baseType="lpstr">
      <vt:lpstr>Arial Unicode MS</vt:lpstr>
      <vt:lpstr>Arial</vt:lpstr>
      <vt:lpstr>Bookman Old Style</vt:lpstr>
      <vt:lpstr>Calibri</vt:lpstr>
      <vt:lpstr>Cambria Math</vt:lpstr>
      <vt:lpstr>Century Gothic</vt:lpstr>
      <vt:lpstr>Franklin Gothic Book</vt:lpstr>
      <vt:lpstr>Garamond</vt:lpstr>
      <vt:lpstr>Impact</vt:lpstr>
      <vt:lpstr>NikoshBAN</vt:lpstr>
      <vt:lpstr>Rockwell</vt:lpstr>
      <vt:lpstr>Symbol</vt:lpstr>
      <vt:lpstr>Times New Roman</vt:lpstr>
      <vt:lpstr>Trebuchet MS</vt:lpstr>
      <vt:lpstr>Vrinda</vt:lpstr>
      <vt:lpstr>Wingdings</vt:lpstr>
      <vt:lpstr>Wingdings 3</vt:lpstr>
      <vt:lpstr>2_Facet</vt:lpstr>
      <vt:lpstr>Wisp</vt:lpstr>
      <vt:lpstr>Ion</vt:lpstr>
      <vt:lpstr>Crop</vt:lpstr>
      <vt:lpstr>Organic</vt:lpstr>
      <vt:lpstr>Main Event</vt:lpstr>
      <vt:lpstr>Parallax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Hossain</dc:creator>
  <cp:lastModifiedBy>Anwar Hossain</cp:lastModifiedBy>
  <cp:revision>64</cp:revision>
  <dcterms:created xsi:type="dcterms:W3CDTF">2019-10-19T12:27:27Z</dcterms:created>
  <dcterms:modified xsi:type="dcterms:W3CDTF">2019-10-26T15:12:04Z</dcterms:modified>
</cp:coreProperties>
</file>