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9" r:id="rId2"/>
    <p:sldId id="289" r:id="rId3"/>
    <p:sldId id="297" r:id="rId4"/>
    <p:sldId id="260" r:id="rId5"/>
    <p:sldId id="282" r:id="rId6"/>
    <p:sldId id="290" r:id="rId7"/>
    <p:sldId id="263" r:id="rId8"/>
    <p:sldId id="268" r:id="rId9"/>
    <p:sldId id="269" r:id="rId10"/>
    <p:sldId id="274" r:id="rId11"/>
    <p:sldId id="296" r:id="rId12"/>
    <p:sldId id="277" r:id="rId13"/>
    <p:sldId id="272" r:id="rId14"/>
    <p:sldId id="270" r:id="rId15"/>
    <p:sldId id="27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A8"/>
    <a:srgbClr val="29792B"/>
    <a:srgbClr val="00B050"/>
    <a:srgbClr val="CC0066"/>
    <a:srgbClr val="AEC87A"/>
    <a:srgbClr val="B7CE88"/>
    <a:srgbClr val="BBD18F"/>
    <a:srgbClr val="FDDBF9"/>
    <a:srgbClr val="F7E5F2"/>
    <a:srgbClr val="F3D5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323" autoAdjust="0"/>
  </p:normalViewPr>
  <p:slideViewPr>
    <p:cSldViewPr>
      <p:cViewPr varScale="1">
        <p:scale>
          <a:sx n="73" d="100"/>
          <a:sy n="73" d="100"/>
        </p:scale>
        <p:origin x="1666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DD302A-846B-4CE4-98A0-71A49E9B0D7B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77179F-F05F-412F-9801-2A860FC60B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305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The teacher</a:t>
            </a:r>
            <a:r>
              <a:rPr lang="en-US" b="0" baseline="0" dirty="0" smtClean="0"/>
              <a:t> can ask SS to </a:t>
            </a:r>
            <a:r>
              <a:rPr lang="en-US" sz="1200" b="0" baseline="0" dirty="0" smtClean="0">
                <a:solidFill>
                  <a:schemeClr val="tx1"/>
                </a:solidFill>
              </a:rPr>
              <a:t>go</a:t>
            </a:r>
            <a:r>
              <a:rPr lang="en-US" sz="1200" b="0" dirty="0" smtClean="0">
                <a:solidFill>
                  <a:schemeClr val="tx1"/>
                </a:solidFill>
              </a:rPr>
              <a:t> to the textbook.  After reading the passage  student will find out the answer from</a:t>
            </a:r>
            <a:r>
              <a:rPr lang="en-US" sz="1200" b="0" baseline="0" dirty="0" smtClean="0">
                <a:solidFill>
                  <a:schemeClr val="tx1"/>
                </a:solidFill>
              </a:rPr>
              <a:t> the passage. 10 minutes can be given for the task. Then the teacher can elicit answer from 4/5 students. Then the teacher can show the answer.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7179F-F05F-412F-9801-2A860FC60B8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544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7.jpeg"/><Relationship Id="rId7" Type="http://schemas.openxmlformats.org/officeDocument/2006/relationships/image" Target="../media/image4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11" Type="http://schemas.openxmlformats.org/officeDocument/2006/relationships/image" Target="../media/image38.jpeg"/><Relationship Id="rId5" Type="http://schemas.openxmlformats.org/officeDocument/2006/relationships/image" Target="../media/image5.jpeg"/><Relationship Id="rId10" Type="http://schemas.openxmlformats.org/officeDocument/2006/relationships/image" Target="../media/image37.jpeg"/><Relationship Id="rId4" Type="http://schemas.openxmlformats.org/officeDocument/2006/relationships/image" Target="../media/image17.jpeg"/><Relationship Id="rId9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33600" y="76200"/>
            <a:ext cx="5107296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9600" b="1" cap="none" spc="150" dirty="0" smtClean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Welcome</a:t>
            </a:r>
            <a:endParaRPr lang="en-US" sz="9600" b="1" cap="none" spc="150" dirty="0">
              <a:ln w="11430"/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148" y="2057400"/>
            <a:ext cx="69342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080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81000"/>
            <a:ext cx="4495800" cy="4495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5094982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The black headed Oriole lays two or three eggs at a time.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05748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737" y="2920012"/>
            <a:ext cx="2336800" cy="1752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126" y="1143000"/>
            <a:ext cx="2253673" cy="16902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14" t="13382" r="8995" b="18740"/>
          <a:stretch/>
        </p:blipFill>
        <p:spPr>
          <a:xfrm>
            <a:off x="43873" y="1173956"/>
            <a:ext cx="2198253" cy="17114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8" t="5456" r="8197" b="5252"/>
          <a:stretch/>
        </p:blipFill>
        <p:spPr>
          <a:xfrm>
            <a:off x="4523508" y="2979841"/>
            <a:ext cx="1981200" cy="17584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5" t="11793" r="8691" b="9467"/>
          <a:stretch/>
        </p:blipFill>
        <p:spPr>
          <a:xfrm>
            <a:off x="4495799" y="1099596"/>
            <a:ext cx="2337042" cy="17004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118971"/>
            <a:ext cx="2125537" cy="17004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3" y="2978745"/>
            <a:ext cx="2142376" cy="17595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107" y="2991343"/>
            <a:ext cx="2241692" cy="168126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81000" y="228600"/>
            <a:ext cx="15926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Fauna</a:t>
            </a:r>
            <a:endParaRPr lang="en-US" sz="4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34756" y="4930914"/>
            <a:ext cx="8504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These animals are the fauna of Bangladesh.</a:t>
            </a:r>
            <a:endParaRPr lang="en-US" sz="3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114449" y="5525869"/>
            <a:ext cx="67341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60A8"/>
                </a:solidFill>
              </a:rPr>
              <a:t>The animals of a particular region.</a:t>
            </a:r>
            <a:endParaRPr lang="en-US" sz="3600" b="1" dirty="0">
              <a:solidFill>
                <a:srgbClr val="0060A8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06249" y="329625"/>
            <a:ext cx="13724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(Noun)</a:t>
            </a:r>
            <a:endParaRPr lang="en-U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59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4" grpId="1"/>
      <p:bldP spid="15" grpId="0"/>
      <p:bldP spid="15" grpId="1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6" t="7196" r="29228" b="13809"/>
          <a:stretch/>
        </p:blipFill>
        <p:spPr>
          <a:xfrm>
            <a:off x="4440951" y="4055876"/>
            <a:ext cx="1966207" cy="24973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9" t="15556" r="66138" b="14545"/>
          <a:stretch/>
        </p:blipFill>
        <p:spPr>
          <a:xfrm>
            <a:off x="7854359" y="1213155"/>
            <a:ext cx="961980" cy="25465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1" t="7191" r="6072" b="12755"/>
          <a:stretch/>
        </p:blipFill>
        <p:spPr>
          <a:xfrm>
            <a:off x="2300616" y="4055876"/>
            <a:ext cx="1760824" cy="24973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0" t="4863" r="7261" b="19449"/>
          <a:stretch/>
        </p:blipFill>
        <p:spPr>
          <a:xfrm>
            <a:off x="381569" y="1263401"/>
            <a:ext cx="4059382" cy="21470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5" r="42934"/>
          <a:stretch/>
        </p:blipFill>
        <p:spPr>
          <a:xfrm>
            <a:off x="152400" y="4037289"/>
            <a:ext cx="1655579" cy="25089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1"/>
          <a:stretch/>
        </p:blipFill>
        <p:spPr>
          <a:xfrm>
            <a:off x="5424054" y="1213155"/>
            <a:ext cx="1340428" cy="25759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3" t="2222" r="3939" b="4242"/>
          <a:stretch/>
        </p:blipFill>
        <p:spPr>
          <a:xfrm>
            <a:off x="6764482" y="4051142"/>
            <a:ext cx="2290591" cy="21555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2000" y="2286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Can you tell the name of the bird?</a:t>
            </a:r>
            <a:endParaRPr lang="en-US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90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1" t="7191" r="6072" b="12755"/>
          <a:stretch/>
        </p:blipFill>
        <p:spPr>
          <a:xfrm>
            <a:off x="4197927" y="533401"/>
            <a:ext cx="1202629" cy="24591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33401"/>
            <a:ext cx="2241692" cy="24294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318164"/>
            <a:ext cx="1634836" cy="27778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8" r="6775"/>
          <a:stretch/>
        </p:blipFill>
        <p:spPr>
          <a:xfrm>
            <a:off x="1988127" y="3318164"/>
            <a:ext cx="2224086" cy="2777836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927" y="533401"/>
            <a:ext cx="1384116" cy="24294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25"/>
          <a:stretch/>
        </p:blipFill>
        <p:spPr>
          <a:xfrm>
            <a:off x="5569527" y="533401"/>
            <a:ext cx="1487122" cy="24591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94" r="11118"/>
          <a:stretch/>
        </p:blipFill>
        <p:spPr>
          <a:xfrm>
            <a:off x="7169727" y="533402"/>
            <a:ext cx="1729662" cy="24329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57"/>
          <a:stretch/>
        </p:blipFill>
        <p:spPr>
          <a:xfrm>
            <a:off x="4274127" y="3297994"/>
            <a:ext cx="1378527" cy="27980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927" y="3297994"/>
            <a:ext cx="1508720" cy="27980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92"/>
          <a:stretch/>
        </p:blipFill>
        <p:spPr>
          <a:xfrm>
            <a:off x="7322127" y="3318164"/>
            <a:ext cx="1633169" cy="2777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97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0271" y="4724400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1. What are we proud of?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50271" y="5486400"/>
            <a:ext cx="8693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2. In which countries is Blackheaded Oriole seen?</a:t>
            </a:r>
            <a:endParaRPr lang="en-US" sz="3200" b="1" dirty="0"/>
          </a:p>
        </p:txBody>
      </p:sp>
      <p:sp>
        <p:nvSpPr>
          <p:cNvPr id="7" name="Oval 6"/>
          <p:cNvSpPr/>
          <p:nvPr/>
        </p:nvSpPr>
        <p:spPr>
          <a:xfrm>
            <a:off x="2514600" y="304800"/>
            <a:ext cx="3962400" cy="124575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>
                    <a:lumMod val="95000"/>
                  </a:schemeClr>
                </a:solidFill>
              </a:rPr>
              <a:t>Home Work</a:t>
            </a:r>
            <a:endParaRPr lang="en-US" sz="40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676399"/>
            <a:ext cx="6705600" cy="317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045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53058" y="542790"/>
            <a:ext cx="31668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 </a:t>
            </a:r>
            <a:r>
              <a:rPr lang="en-US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you</a:t>
            </a:r>
            <a:endParaRPr lang="en-US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76400"/>
            <a:ext cx="78486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50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4267200"/>
            <a:ext cx="6726381" cy="181588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solidFill>
                  <a:srgbClr val="E7318C"/>
                </a:solidFill>
                <a:latin typeface="Arial" pitchFamily="34" charset="0"/>
                <a:cs typeface="Arial" pitchFamily="34" charset="0"/>
              </a:rPr>
              <a:t>Farhana</a:t>
            </a:r>
            <a:r>
              <a:rPr lang="en-US" sz="2800" b="1" dirty="0" smtClean="0">
                <a:solidFill>
                  <a:srgbClr val="E7318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E7318C"/>
                </a:solidFill>
                <a:latin typeface="Arial" pitchFamily="34" charset="0"/>
                <a:cs typeface="Arial" pitchFamily="34" charset="0"/>
              </a:rPr>
              <a:t>Akter</a:t>
            </a:r>
            <a:endParaRPr lang="en-US" sz="2800" b="1" dirty="0">
              <a:solidFill>
                <a:srgbClr val="E7318C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Assistant Teacher(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ICT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Jaria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I.S.D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Madrasah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Fakirhat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Bagerhat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447800"/>
            <a:ext cx="6324600" cy="138499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SUBJECT: 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English 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800" b="1" baseline="300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st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Paper</a:t>
            </a:r>
            <a:endParaRPr lang="en-U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CLASS: 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Six</a:t>
            </a:r>
            <a:endParaRPr lang="en-U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1558636" y="0"/>
            <a:ext cx="5943600" cy="1228725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E7318C"/>
                </a:solidFill>
                <a:latin typeface="+mj-lt"/>
              </a:rPr>
              <a:t>INTRODUCTION</a:t>
            </a:r>
            <a:endParaRPr lang="en-US" sz="3600" b="1" dirty="0">
              <a:solidFill>
                <a:srgbClr val="E7318C"/>
              </a:solidFill>
              <a:latin typeface="+mj-lt"/>
            </a:endParaRPr>
          </a:p>
        </p:txBody>
      </p:sp>
      <p:pic>
        <p:nvPicPr>
          <p:cNvPr id="6" name="Picture 11" descr="C:\Program Files\Microsoft Office\MEDIA\CAGCAT10\j0336075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199" y="5384595"/>
            <a:ext cx="1323641" cy="134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71800" y="3468469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solidFill>
                  <a:srgbClr val="00B050"/>
                </a:solidFill>
              </a:rPr>
              <a:t>Prepared by</a:t>
            </a:r>
            <a:endParaRPr lang="en-US" sz="3600" b="1" i="1" dirty="0">
              <a:solidFill>
                <a:srgbClr val="00B050"/>
              </a:solidFill>
            </a:endParaRPr>
          </a:p>
        </p:txBody>
      </p:sp>
      <p:pic>
        <p:nvPicPr>
          <p:cNvPr id="8" name="Picture 7" descr="E:\All Images\Image\Murad Important Images\Farhan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1219200"/>
            <a:ext cx="2971800" cy="3124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089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16626" y="1197114"/>
            <a:ext cx="391075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Today our topic is</a:t>
            </a:r>
            <a:endParaRPr lang="en-US" sz="4000" b="1" cap="none" spc="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50594" y="2505670"/>
            <a:ext cx="58428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Birds of Bangladesh</a:t>
            </a:r>
            <a:endParaRPr lang="en-US" sz="54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68600" y="3867880"/>
            <a:ext cx="241284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Lesson- 12</a:t>
            </a:r>
            <a:endParaRPr lang="en-US" sz="4000" b="1" cap="none" spc="0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3683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25"/>
          <a:stretch/>
        </p:blipFill>
        <p:spPr>
          <a:xfrm>
            <a:off x="4002483" y="685800"/>
            <a:ext cx="2093518" cy="24011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8" r="6775"/>
          <a:stretch/>
        </p:blipFill>
        <p:spPr>
          <a:xfrm>
            <a:off x="5334000" y="3721900"/>
            <a:ext cx="3311236" cy="2392703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88867" y="24825"/>
            <a:ext cx="8021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Can you tell the names of the following birds?</a:t>
            </a:r>
            <a:endParaRPr lang="en-US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3904775" y="3048000"/>
            <a:ext cx="227498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Shalikh/Myna</a:t>
            </a:r>
            <a:endParaRPr lang="en-US" sz="28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16233" y="6120825"/>
            <a:ext cx="230550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Cuckoo (</a:t>
            </a:r>
            <a:r>
              <a:rPr lang="en-US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</a:t>
            </a:r>
            <a:r>
              <a:rPr lang="en-US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okil)</a:t>
            </a:r>
            <a:endParaRPr lang="en-US" sz="28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11073" y="6197025"/>
            <a:ext cx="289976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Tuntuni/Tailorbird</a:t>
            </a:r>
            <a:endParaRPr lang="en-US" sz="2800" b="1" cap="none" spc="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2209800"/>
            <a:ext cx="3930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endParaRPr lang="en-US" sz="32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632720" y="2179995"/>
            <a:ext cx="3930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en-US" sz="32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147320" y="2209800"/>
            <a:ext cx="3930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en-US" sz="32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24296" y="5221069"/>
            <a:ext cx="4187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endParaRPr lang="en-US" sz="36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721900"/>
            <a:ext cx="2086642" cy="25265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94" r="11118"/>
          <a:stretch/>
        </p:blipFill>
        <p:spPr>
          <a:xfrm>
            <a:off x="6518562" y="685801"/>
            <a:ext cx="2473038" cy="2401155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4800600" y="5105400"/>
            <a:ext cx="4187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endParaRPr lang="en-US" sz="36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327589" y="2996625"/>
            <a:ext cx="95865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Crow</a:t>
            </a:r>
            <a:endParaRPr lang="en-US" sz="2800" b="1" cap="none" spc="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85800"/>
            <a:ext cx="3054879" cy="2395691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730849" y="2971800"/>
            <a:ext cx="225106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Magpie Robin</a:t>
            </a:r>
            <a:endParaRPr lang="en-US" sz="2800" b="1" cap="none" spc="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635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1" grpId="0"/>
      <p:bldP spid="13" grpId="0"/>
      <p:bldP spid="7" grpId="0"/>
      <p:bldP spid="16" grpId="0"/>
      <p:bldP spid="17" grpId="0"/>
      <p:bldP spid="18" grpId="0"/>
      <p:bldP spid="21" grpId="0"/>
      <p:bldP spid="22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175" y="3810000"/>
            <a:ext cx="2195945" cy="22878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57"/>
          <a:stretch/>
        </p:blipFill>
        <p:spPr>
          <a:xfrm>
            <a:off x="6072354" y="762000"/>
            <a:ext cx="2017166" cy="237883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92"/>
          <a:stretch/>
        </p:blipFill>
        <p:spPr>
          <a:xfrm>
            <a:off x="990600" y="3733800"/>
            <a:ext cx="2481544" cy="235776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70792" y="2524780"/>
            <a:ext cx="36740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</a:t>
            </a:r>
            <a:endParaRPr lang="en-US" sz="28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46992" y="5532750"/>
            <a:ext cx="36740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</a:t>
            </a:r>
            <a:endParaRPr lang="en-US" sz="28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576192" y="5532750"/>
            <a:ext cx="36740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</a:t>
            </a:r>
            <a:endParaRPr lang="en-US" sz="28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605767" y="6019800"/>
            <a:ext cx="123283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Heron</a:t>
            </a:r>
            <a:endParaRPr lang="en-US" sz="32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108320" y="3109311"/>
            <a:ext cx="206998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Woodpecker</a:t>
            </a:r>
            <a:endParaRPr lang="en-US" sz="2800" b="1" cap="none" spc="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371600" y="6096000"/>
            <a:ext cx="167866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Kingfisher</a:t>
            </a:r>
            <a:endParaRPr lang="en-US" sz="2800" b="1" cap="none" spc="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7" b="4180"/>
          <a:stretch/>
        </p:blipFill>
        <p:spPr>
          <a:xfrm>
            <a:off x="914400" y="762000"/>
            <a:ext cx="3062843" cy="2211239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1509253" y="3033111"/>
            <a:ext cx="122931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Moyna</a:t>
            </a:r>
            <a:endParaRPr lang="en-US" sz="28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576192" y="2438400"/>
            <a:ext cx="36740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</a:t>
            </a:r>
            <a:endParaRPr lang="en-US" sz="28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996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2" grpId="0"/>
      <p:bldP spid="23" grpId="0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126" y="1005375"/>
            <a:ext cx="8153401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OBJECTIVES OF THE LESSON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464127" y="2099370"/>
            <a:ext cx="8153400" cy="310854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By the end of the lesson the students will be able to</a:t>
            </a:r>
            <a:endParaRPr lang="en-US" sz="2800" dirty="0"/>
          </a:p>
          <a:p>
            <a:r>
              <a:rPr lang="en-US" sz="2800" dirty="0" smtClean="0"/>
              <a:t>1. Read </a:t>
            </a:r>
            <a:r>
              <a:rPr lang="en-US" sz="2800" dirty="0" smtClean="0"/>
              <a:t>and understand text. </a:t>
            </a:r>
            <a:endParaRPr lang="en-US" sz="2800" dirty="0" smtClean="0"/>
          </a:p>
          <a:p>
            <a:r>
              <a:rPr lang="en-US" sz="2800" dirty="0" smtClean="0"/>
              <a:t>2. Write </a:t>
            </a:r>
            <a:r>
              <a:rPr lang="en-US" sz="2800" dirty="0" smtClean="0"/>
              <a:t>answers to questions. </a:t>
            </a:r>
            <a:endParaRPr lang="en-US" sz="2800" dirty="0" smtClean="0"/>
          </a:p>
          <a:p>
            <a:r>
              <a:rPr lang="en-US" sz="2800" dirty="0" smtClean="0"/>
              <a:t>3. Write </a:t>
            </a:r>
            <a:r>
              <a:rPr lang="en-US" sz="2800" dirty="0" smtClean="0"/>
              <a:t>a short paragraph. </a:t>
            </a:r>
            <a:endParaRPr lang="en-US" sz="2800" dirty="0" smtClean="0"/>
          </a:p>
          <a:p>
            <a:r>
              <a:rPr lang="en-US" sz="2800" dirty="0" smtClean="0"/>
              <a:t>4. Tell </a:t>
            </a:r>
            <a:r>
              <a:rPr lang="en-US" sz="2800" dirty="0"/>
              <a:t>the meaning of some key words from the inference.  </a:t>
            </a:r>
            <a:r>
              <a:rPr lang="en-US" sz="2800" dirty="0" smtClean="0">
                <a:solidFill>
                  <a:srgbClr val="00B050"/>
                </a:solidFill>
              </a:rPr>
              <a:t>Vocabulary</a:t>
            </a:r>
            <a:r>
              <a:rPr lang="en-US" sz="2800" dirty="0" smtClean="0">
                <a:solidFill>
                  <a:srgbClr val="0070C0"/>
                </a:solidFill>
              </a:rPr>
              <a:t>(Plentiful, Fauna, Sprightly, Pleasant)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180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5" t="11084"/>
          <a:stretch/>
        </p:blipFill>
        <p:spPr>
          <a:xfrm>
            <a:off x="0" y="-20782"/>
            <a:ext cx="9144000" cy="691999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86109" y="-57329"/>
            <a:ext cx="605789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Can you tell the name of this bird?</a:t>
            </a:r>
            <a:endParaRPr lang="en-US" sz="36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45548" y="892314"/>
            <a:ext cx="43412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Blackheaded Oriole</a:t>
            </a:r>
            <a:endParaRPr lang="en-US" sz="4000" b="1" cap="none" spc="0" dirty="0">
              <a:ln w="1143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6148" y="1425714"/>
            <a:ext cx="238879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(Benebau)</a:t>
            </a:r>
            <a:endParaRPr lang="en-US" sz="4000" b="1" cap="none" spc="0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8442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3258927"/>
            <a:ext cx="525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G</a:t>
            </a:r>
            <a:r>
              <a:rPr lang="en-US" sz="3600" b="1" dirty="0" smtClean="0"/>
              <a:t>uess what does this bird eat?</a:t>
            </a:r>
            <a:endParaRPr lang="en-US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57" y="86937"/>
            <a:ext cx="5412943" cy="30372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28"/>
          <a:stretch/>
        </p:blipFill>
        <p:spPr>
          <a:xfrm>
            <a:off x="5704688" y="76200"/>
            <a:ext cx="3316480" cy="4114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4687669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60A8"/>
                </a:solidFill>
              </a:rPr>
              <a:t>All kinds of insects and worms</a:t>
            </a:r>
            <a:endParaRPr lang="en-US" sz="3600" b="1" dirty="0">
              <a:solidFill>
                <a:srgbClr val="0060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338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33400"/>
            <a:ext cx="3212530" cy="32125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533400"/>
            <a:ext cx="4315497" cy="321253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5300" y="47244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0070C0"/>
                </a:solidFill>
              </a:rPr>
              <a:t>D</a:t>
            </a:r>
            <a:r>
              <a:rPr lang="en-US" sz="3600" b="1" i="1" dirty="0" smtClean="0">
                <a:solidFill>
                  <a:srgbClr val="0070C0"/>
                </a:solidFill>
              </a:rPr>
              <a:t>ry grass and barks of trees.</a:t>
            </a:r>
            <a:endParaRPr lang="en-US" sz="3600" b="1" i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4114800"/>
            <a:ext cx="7973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/>
              <a:t>Can you guess by which the nest is made of ?</a:t>
            </a:r>
            <a:endParaRPr 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val="330544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5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1812</TotalTime>
  <Words>286</Words>
  <Application>Microsoft Office PowerPoint</Application>
  <PresentationFormat>On-screen Show (4:3)</PresentationFormat>
  <Paragraphs>56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Md. Murad Hossain</cp:lastModifiedBy>
  <cp:revision>208</cp:revision>
  <dcterms:created xsi:type="dcterms:W3CDTF">2006-08-16T00:00:00Z</dcterms:created>
  <dcterms:modified xsi:type="dcterms:W3CDTF">2019-10-30T12:50:14Z</dcterms:modified>
</cp:coreProperties>
</file>