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1"/>
  </p:notesMasterIdLst>
  <p:sldIdLst>
    <p:sldId id="319" r:id="rId2"/>
    <p:sldId id="257" r:id="rId3"/>
    <p:sldId id="281" r:id="rId4"/>
    <p:sldId id="279" r:id="rId5"/>
    <p:sldId id="267" r:id="rId6"/>
    <p:sldId id="308" r:id="rId7"/>
    <p:sldId id="307" r:id="rId8"/>
    <p:sldId id="309" r:id="rId9"/>
    <p:sldId id="310" r:id="rId10"/>
    <p:sldId id="311" r:id="rId11"/>
    <p:sldId id="314" r:id="rId12"/>
    <p:sldId id="297" r:id="rId13"/>
    <p:sldId id="299" r:id="rId14"/>
    <p:sldId id="300" r:id="rId15"/>
    <p:sldId id="301" r:id="rId16"/>
    <p:sldId id="302" r:id="rId17"/>
    <p:sldId id="303" r:id="rId18"/>
    <p:sldId id="321" r:id="rId19"/>
    <p:sldId id="292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705" autoAdjust="0"/>
  </p:normalViewPr>
  <p:slideViewPr>
    <p:cSldViewPr>
      <p:cViewPr>
        <p:scale>
          <a:sx n="70" d="100"/>
          <a:sy n="70" d="100"/>
        </p:scale>
        <p:origin x="-137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033767-B7DC-4263-8F8D-720083C97920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9C25D8-F246-414D-8F21-070595A85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0643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This slide means introduction of teacher &amp; class.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C25D8-F246-414D-8F21-070595A8564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3700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Teacher may give the students some time to think about picture, then click for animation.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C25D8-F246-414D-8F21-070595A8564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2787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Lesson declaration.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C25D8-F246-414D-8F21-070595A8564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129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All the four skills will be focused in this lesson. If the teacher wants to avoid word meaning option, he may use hyperlink.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C25D8-F246-414D-8F21-070595A8564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1439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C25D8-F246-414D-8F21-070595A8564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5710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C25D8-F246-414D-8F21-070595A8564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1826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C25D8-F246-414D-8F21-070595A8564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0926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C25D8-F246-414D-8F21-070595A8564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6141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C25D8-F246-414D-8F21-070595A8564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5771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C25D8-F246-414D-8F21-070595A8564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7545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C25D8-F246-414D-8F21-070595A8564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2112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C25D8-F246-414D-8F21-070595A8564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6291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C25D8-F246-414D-8F21-070595A8564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4511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C25D8-F246-414D-8F21-070595A8564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9156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Teacher may ask the answer first, then he may</a:t>
            </a:r>
            <a:r>
              <a:rPr lang="en-US" baseline="0" dirty="0" smtClean="0"/>
              <a:t> advance to check if the students are correct or not.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C25D8-F246-414D-8F21-070595A8564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5879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Teacher may ask the answer first, then he may</a:t>
            </a:r>
            <a:r>
              <a:rPr lang="en-US" baseline="0" dirty="0" smtClean="0"/>
              <a:t> advance to check if the students are correct or not.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C25D8-F246-414D-8F21-070595A8564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146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Advice to the students.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C25D8-F246-414D-8F21-070595A8564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2583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5429" y="357187"/>
            <a:ext cx="8273142" cy="2214563"/>
          </a:xfrm>
          <a:prstGeom prst="rect">
            <a:avLst/>
          </a:prstGeom>
          <a:noFill/>
        </p:spPr>
        <p:txBody>
          <a:bodyPr lIns="72731" tIns="36366" rIns="72731" bIns="36366">
            <a:prstTxWarp prst="textWave2">
              <a:avLst/>
            </a:prstTxWarp>
            <a:spAutoFit/>
            <a:scene3d>
              <a:camera prst="obliqueTopRight"/>
              <a:lightRig rig="threePt" dir="t"/>
            </a:scene3d>
          </a:bodyPr>
          <a:lstStyle/>
          <a:p>
            <a:pPr algn="ctr" defTabSz="451914">
              <a:defRPr/>
            </a:pPr>
            <a:r>
              <a:rPr lang="en-US" sz="3600" b="1" dirty="0">
                <a:latin typeface="Book Antiqua" pitchFamily="18" charset="0"/>
              </a:rPr>
              <a:t>Welcome to </a:t>
            </a:r>
            <a:r>
              <a:rPr lang="en-US" sz="3600" b="1" dirty="0" smtClean="0">
                <a:latin typeface="Book Antiqua" pitchFamily="18" charset="0"/>
              </a:rPr>
              <a:t>my presentation class.</a:t>
            </a:r>
            <a:endParaRPr lang="en-US" sz="3600" b="1" dirty="0">
              <a:latin typeface="Book Antiqua" pitchFamily="18" charset="0"/>
            </a:endParaRPr>
          </a:p>
        </p:txBody>
      </p:sp>
      <p:pic>
        <p:nvPicPr>
          <p:cNvPr id="4099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3548">
            <a:off x="3102428" y="2928938"/>
            <a:ext cx="3165929" cy="3743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143" y="3286125"/>
            <a:ext cx="2775857" cy="330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2127">
            <a:off x="5552848" y="1954114"/>
            <a:ext cx="3038929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108857" y="142875"/>
            <a:ext cx="8926286" cy="6572250"/>
          </a:xfrm>
          <a:prstGeom prst="rect">
            <a:avLst/>
          </a:prstGeom>
          <a:noFill/>
          <a:ln w="304800" cap="sq" cmpd="tri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31" tIns="36366" rIns="72731" bIns="36366" anchor="ctr"/>
          <a:lstStyle/>
          <a:p>
            <a:pPr algn="ctr" defTabSz="451914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427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38400" y="1699736"/>
            <a:ext cx="1600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</a:t>
            </a:r>
            <a:r>
              <a:rPr lang="en-US" sz="1200" dirty="0" smtClean="0">
                <a:solidFill>
                  <a:schemeClr val="bg1"/>
                </a:solidFill>
              </a:rPr>
              <a:t>Welcome </a:t>
            </a:r>
          </a:p>
          <a:p>
            <a:r>
              <a:rPr lang="en-US" sz="1200" dirty="0" smtClean="0">
                <a:solidFill>
                  <a:schemeClr val="bg1"/>
                </a:solidFill>
              </a:rPr>
              <a:t>         To </a:t>
            </a:r>
          </a:p>
          <a:p>
            <a:r>
              <a:rPr lang="en-US" sz="1200" dirty="0" smtClean="0">
                <a:solidFill>
                  <a:schemeClr val="bg1"/>
                </a:solidFill>
              </a:rPr>
              <a:t>English Class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41110" y="477672"/>
            <a:ext cx="8686800" cy="99060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latin typeface="Andalus" pitchFamily="18" charset="-78"/>
                <a:cs typeface="Andalus" pitchFamily="18" charset="-78"/>
              </a:rPr>
              <a:t>Conducted by-</a:t>
            </a:r>
            <a:endParaRPr lang="en-US" sz="5400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267200" y="1828800"/>
            <a:ext cx="4648200" cy="433998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2400" b="1" dirty="0" smtClean="0">
              <a:latin typeface="Andalus" pitchFamily="18" charset="-78"/>
              <a:cs typeface="Andalus" pitchFamily="18" charset="-78"/>
            </a:endParaRPr>
          </a:p>
          <a:p>
            <a:endParaRPr lang="en-US" sz="2400" b="1" dirty="0" smtClean="0">
              <a:latin typeface="Andalus" pitchFamily="18" charset="-78"/>
              <a:cs typeface="Andalus" pitchFamily="18" charset="-78"/>
            </a:endParaRPr>
          </a:p>
          <a:p>
            <a:endParaRPr lang="en-US" sz="2400" b="1" dirty="0" smtClean="0">
              <a:latin typeface="Andalus" pitchFamily="18" charset="-78"/>
              <a:cs typeface="Andalus" pitchFamily="18" charset="-78"/>
            </a:endParaRPr>
          </a:p>
          <a:p>
            <a:r>
              <a:rPr lang="en-US" sz="2400" b="1" dirty="0" smtClean="0">
                <a:latin typeface="Andalus" pitchFamily="18" charset="-78"/>
                <a:cs typeface="Andalus" pitchFamily="18" charset="-78"/>
              </a:rPr>
              <a:t>Md. Sharif </a:t>
            </a:r>
            <a:r>
              <a:rPr lang="en-US" sz="2400" b="1" dirty="0" err="1" smtClean="0">
                <a:latin typeface="Andalus" pitchFamily="18" charset="-78"/>
                <a:cs typeface="Andalus" pitchFamily="18" charset="-78"/>
              </a:rPr>
              <a:t>Hossen</a:t>
            </a:r>
            <a:r>
              <a:rPr lang="en-US" sz="2400" b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2400" b="1" dirty="0" err="1" smtClean="0">
                <a:latin typeface="Andalus" pitchFamily="18" charset="-78"/>
                <a:cs typeface="Andalus" pitchFamily="18" charset="-78"/>
              </a:rPr>
              <a:t>Mozumder</a:t>
            </a:r>
            <a:endParaRPr lang="en-US" sz="2400" b="1" dirty="0" smtClean="0">
              <a:latin typeface="Andalus" pitchFamily="18" charset="-78"/>
              <a:cs typeface="Andalus" pitchFamily="18" charset="-78"/>
            </a:endParaRPr>
          </a:p>
          <a:p>
            <a:r>
              <a:rPr lang="en-US" sz="2400" b="1" dirty="0" smtClean="0">
                <a:latin typeface="Andalus" pitchFamily="18" charset="-78"/>
                <a:cs typeface="Andalus" pitchFamily="18" charset="-78"/>
              </a:rPr>
              <a:t>Asst. Teacher in English</a:t>
            </a:r>
          </a:p>
          <a:p>
            <a:r>
              <a:rPr lang="en-US" sz="2400" b="1" dirty="0" err="1" smtClean="0">
                <a:latin typeface="Andalus" pitchFamily="18" charset="-78"/>
                <a:cs typeface="Andalus" pitchFamily="18" charset="-78"/>
              </a:rPr>
              <a:t>Bataichhari</a:t>
            </a:r>
            <a:r>
              <a:rPr lang="en-US" sz="2400" b="1" dirty="0" smtClean="0">
                <a:latin typeface="Andalus" pitchFamily="18" charset="-78"/>
                <a:cs typeface="Andalus" pitchFamily="18" charset="-78"/>
              </a:rPr>
              <a:t> High School.</a:t>
            </a:r>
          </a:p>
          <a:p>
            <a:r>
              <a:rPr lang="en-US" sz="2400" b="1" dirty="0" err="1" smtClean="0">
                <a:latin typeface="Andalus" pitchFamily="18" charset="-78"/>
                <a:cs typeface="Andalus" pitchFamily="18" charset="-78"/>
              </a:rPr>
              <a:t>Barura</a:t>
            </a:r>
            <a:r>
              <a:rPr lang="en-US" sz="2400" b="1" dirty="0" smtClean="0">
                <a:latin typeface="Andalus" pitchFamily="18" charset="-78"/>
                <a:cs typeface="Andalus" pitchFamily="18" charset="-78"/>
              </a:rPr>
              <a:t>, </a:t>
            </a:r>
            <a:r>
              <a:rPr lang="en-US" sz="2400" b="1" dirty="0" err="1" smtClean="0">
                <a:latin typeface="Andalus" pitchFamily="18" charset="-78"/>
                <a:cs typeface="Andalus" pitchFamily="18" charset="-78"/>
              </a:rPr>
              <a:t>Cumilla</a:t>
            </a:r>
            <a:endParaRPr lang="en-US" sz="2400" b="1" dirty="0">
              <a:latin typeface="Andalus" pitchFamily="18" charset="-78"/>
              <a:cs typeface="Andalus" pitchFamily="18" charset="-78"/>
            </a:endParaRPr>
          </a:p>
          <a:p>
            <a:endParaRPr lang="en-US" sz="2400" b="1" dirty="0" smtClean="0">
              <a:latin typeface="Andalus" pitchFamily="18" charset="-78"/>
              <a:cs typeface="Andalus" pitchFamily="18" charset="-78"/>
            </a:endParaRPr>
          </a:p>
          <a:p>
            <a:r>
              <a:rPr lang="en-US" sz="2400" b="1" dirty="0" smtClean="0">
                <a:latin typeface="Andalus" pitchFamily="18" charset="-78"/>
                <a:cs typeface="Andalus" pitchFamily="18" charset="-78"/>
              </a:rPr>
              <a:t>Class-8</a:t>
            </a:r>
          </a:p>
          <a:p>
            <a:r>
              <a:rPr lang="en-US" sz="2400" b="1" dirty="0" smtClean="0">
                <a:latin typeface="Andalus" pitchFamily="18" charset="-78"/>
                <a:cs typeface="Andalus" pitchFamily="18" charset="-78"/>
              </a:rPr>
              <a:t>English First Paper</a:t>
            </a:r>
            <a:endParaRPr lang="en-US" sz="2400" b="1" dirty="0">
              <a:latin typeface="Andalus" pitchFamily="18" charset="-78"/>
              <a:cs typeface="Andalus" pitchFamily="18" charset="-78"/>
            </a:endParaRPr>
          </a:p>
          <a:p>
            <a:endParaRPr lang="en-US" sz="2400" b="1" dirty="0" smtClean="0">
              <a:latin typeface="Andalus" pitchFamily="18" charset="-78"/>
              <a:cs typeface="Andalus" pitchFamily="18" charset="-78"/>
            </a:endParaRPr>
          </a:p>
          <a:p>
            <a:endParaRPr lang="en-US" sz="2400" b="1" dirty="0">
              <a:latin typeface="Andalus" pitchFamily="18" charset="-78"/>
              <a:cs typeface="Andalus" pitchFamily="18" charset="-78"/>
            </a:endParaRPr>
          </a:p>
          <a:p>
            <a:endParaRPr lang="en-US" sz="2400" b="1" dirty="0" smtClean="0">
              <a:latin typeface="Andalus" pitchFamily="18" charset="-78"/>
              <a:cs typeface="Andalus" pitchFamily="18" charset="-78"/>
            </a:endParaRPr>
          </a:p>
          <a:p>
            <a:endParaRPr lang="en-US" sz="2400" b="1" dirty="0">
              <a:latin typeface="Andalus" pitchFamily="18" charset="-78"/>
              <a:cs typeface="Andalus" pitchFamily="18" charset="-78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4038600" y="4267200"/>
            <a:ext cx="48768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28800"/>
            <a:ext cx="3810000" cy="4339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201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92" y="457200"/>
            <a:ext cx="8493456" cy="6248400"/>
          </a:xfrm>
          <a:prstGeom prst="rect">
            <a:avLst/>
          </a:prstGeom>
        </p:spPr>
      </p:pic>
      <p:sp>
        <p:nvSpPr>
          <p:cNvPr id="12" name="Right Arrow 11"/>
          <p:cNvSpPr/>
          <p:nvPr/>
        </p:nvSpPr>
        <p:spPr>
          <a:xfrm>
            <a:off x="3388057" y="4901625"/>
            <a:ext cx="2784143" cy="457200"/>
          </a:xfrm>
          <a:prstGeom prst="rightArrow">
            <a:avLst>
              <a:gd name="adj1" fmla="val 32090"/>
              <a:gd name="adj2" fmla="val 85821"/>
            </a:avLst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248400" y="4837837"/>
            <a:ext cx="2133600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Book Antiqua" pitchFamily="18" charset="0"/>
              </a:rPr>
              <a:t>Beginning</a:t>
            </a:r>
            <a:endParaRPr lang="en-US" sz="3200" b="1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744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exagon 3"/>
          <p:cNvSpPr/>
          <p:nvPr/>
        </p:nvSpPr>
        <p:spPr>
          <a:xfrm>
            <a:off x="685800" y="1495567"/>
            <a:ext cx="7801967" cy="1371600"/>
          </a:xfrm>
          <a:prstGeom prst="hexagon">
            <a:avLst>
              <a:gd name="adj" fmla="val 104602"/>
              <a:gd name="vf" fmla="val 115470"/>
            </a:avLst>
          </a:prstGeom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latin typeface="Andalus" pitchFamily="18" charset="-78"/>
                <a:cs typeface="Andalus" pitchFamily="18" charset="-78"/>
              </a:rPr>
              <a:t>Our Today’s Lesson is-</a:t>
            </a:r>
            <a:endParaRPr lang="en-US" sz="4000" b="1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2891051"/>
            <a:ext cx="7801967" cy="1907024"/>
          </a:xfrm>
          <a:prstGeom prst="trapezoid">
            <a:avLst>
              <a:gd name="adj" fmla="val 74419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Andalus" pitchFamily="18" charset="-78"/>
                <a:cs typeface="Andalus" pitchFamily="18" charset="-78"/>
              </a:rPr>
              <a:t>The beginning</a:t>
            </a:r>
          </a:p>
          <a:p>
            <a:pPr algn="ctr"/>
            <a:r>
              <a:rPr lang="en-US" sz="3600" b="1" dirty="0" smtClean="0">
                <a:latin typeface="Andalus" pitchFamily="18" charset="-78"/>
                <a:cs typeface="Andalus" pitchFamily="18" charset="-78"/>
              </a:rPr>
              <a:t>Unit-5, Lesson-1</a:t>
            </a:r>
          </a:p>
          <a:p>
            <a:pPr algn="ctr"/>
            <a:r>
              <a:rPr lang="en-US" sz="3600" b="1" dirty="0" smtClean="0">
                <a:latin typeface="Andalus" pitchFamily="18" charset="-78"/>
                <a:cs typeface="Andalus" pitchFamily="18" charset="-78"/>
              </a:rPr>
              <a:t> </a:t>
            </a:r>
            <a:endParaRPr lang="en-US" sz="3600" b="1" dirty="0">
              <a:latin typeface="Andalus" pitchFamily="18" charset="-78"/>
              <a:cs typeface="Andalus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2668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196" y="2079009"/>
            <a:ext cx="8229599" cy="391596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ndalus" pitchFamily="18" charset="-78"/>
                <a:cs typeface="Andalus" pitchFamily="18" charset="-78"/>
              </a:rPr>
              <a:t>At the end of the lesson, we will be able to learn… 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US" sz="3200" b="1" dirty="0">
                <a:latin typeface="Andalus" pitchFamily="18" charset="-78"/>
                <a:cs typeface="Andalus" pitchFamily="18" charset="-78"/>
              </a:rPr>
              <a:t>read and understand text through silent reading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US" sz="3200" b="1" dirty="0" smtClean="0">
                <a:latin typeface="Andalus" pitchFamily="18" charset="-78"/>
                <a:cs typeface="Andalus" pitchFamily="18" charset="-78"/>
              </a:rPr>
              <a:t>ask and answer questions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US" sz="3200" b="1" dirty="0" smtClean="0">
                <a:latin typeface="Andalus" pitchFamily="18" charset="-78"/>
                <a:cs typeface="Andalus" pitchFamily="18" charset="-78"/>
              </a:rPr>
              <a:t>write answer to questions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US" sz="3200" b="1" dirty="0">
                <a:latin typeface="Andalus" pitchFamily="18" charset="-78"/>
                <a:cs typeface="Andalus" pitchFamily="18" charset="-78"/>
              </a:rPr>
              <a:t>w</a:t>
            </a:r>
            <a:r>
              <a:rPr lang="en-US" sz="3200" b="1" dirty="0" smtClean="0">
                <a:latin typeface="Andalus" pitchFamily="18" charset="-78"/>
                <a:cs typeface="Andalus" pitchFamily="18" charset="-78"/>
              </a:rPr>
              <a:t>rite a paragraph</a:t>
            </a:r>
            <a:endParaRPr lang="en-US" sz="3200" b="1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2" name="Oval 1"/>
          <p:cNvSpPr/>
          <p:nvPr/>
        </p:nvSpPr>
        <p:spPr>
          <a:xfrm>
            <a:off x="457198" y="228600"/>
            <a:ext cx="8229599" cy="1828800"/>
          </a:xfrm>
          <a:prstGeom prst="ellipse">
            <a:avLst/>
          </a:prstGeom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latin typeface="Book Antiqua" pitchFamily="18" charset="0"/>
              </a:rPr>
              <a:t>Learning outcomes</a:t>
            </a:r>
            <a:endParaRPr lang="en-US" sz="4400" b="1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4495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2209800" y="2209800"/>
            <a:ext cx="4800600" cy="914400"/>
          </a:xfrm>
          <a:prstGeom prst="ellipse">
            <a:avLst/>
          </a:prstGeom>
          <a:ln>
            <a:solidFill>
              <a:srgbClr val="00206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latin typeface="Book Antiqua" pitchFamily="18" charset="0"/>
              </a:rPr>
              <a:t>Keywords</a:t>
            </a:r>
            <a:endParaRPr lang="en-US" sz="4000" b="1" dirty="0">
              <a:latin typeface="Book Antiqu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3000" y="3200400"/>
            <a:ext cx="7086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smtClean="0">
                <a:latin typeface="Book Antiqua" pitchFamily="18" charset="0"/>
              </a:rPr>
              <a:t>Teacher may show this option if time may allow. To conduct this portion teacher can show the word first to ask meaning, then he can advance according to animation. </a:t>
            </a:r>
            <a:endParaRPr lang="en-US" sz="2400" b="1" dirty="0">
              <a:latin typeface="Book Antiqu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81200" y="1066800"/>
            <a:ext cx="5029200" cy="646331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Book Antiqua" pitchFamily="18" charset="0"/>
              </a:rPr>
              <a:t>Not for the students</a:t>
            </a:r>
            <a:endParaRPr lang="en-US" sz="3600" b="1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1049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95400" y="533400"/>
            <a:ext cx="6705600" cy="58477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Andalus" pitchFamily="18" charset="-78"/>
                <a:cs typeface="Andalus" pitchFamily="18" charset="-78"/>
              </a:rPr>
              <a:t>Typical</a:t>
            </a:r>
            <a:endParaRPr lang="en-US" sz="3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295400" y="6120825"/>
            <a:ext cx="6705600" cy="58477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latin typeface="Andalus" pitchFamily="18" charset="-78"/>
                <a:cs typeface="Andalus" pitchFamily="18" charset="-78"/>
              </a:rPr>
              <a:t>Pomtola</a:t>
            </a:r>
            <a:r>
              <a:rPr lang="en-US" sz="3200" b="1" dirty="0" smtClean="0">
                <a:latin typeface="Andalus" pitchFamily="18" charset="-78"/>
                <a:cs typeface="Andalus" pitchFamily="18" charset="-78"/>
              </a:rPr>
              <a:t> is a typical village .</a:t>
            </a:r>
            <a:endParaRPr lang="en-US" sz="3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295400" y="1312851"/>
            <a:ext cx="6705600" cy="58477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ndalus" pitchFamily="18" charset="-78"/>
                <a:cs typeface="Andalus" pitchFamily="18" charset="-78"/>
              </a:rPr>
              <a:t>Meaning: Characteristic/usual</a:t>
            </a:r>
            <a:endParaRPr lang="en-US" sz="32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057400"/>
            <a:ext cx="670560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29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533400"/>
            <a:ext cx="6705600" cy="58477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Andalus" pitchFamily="18" charset="-78"/>
                <a:cs typeface="Andalus" pitchFamily="18" charset="-78"/>
              </a:rPr>
              <a:t>Extra ordinary</a:t>
            </a:r>
            <a:endParaRPr lang="en-US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85800" y="5638800"/>
            <a:ext cx="7543800" cy="58477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latin typeface="Andalus" pitchFamily="18" charset="-78"/>
                <a:cs typeface="Andalus" pitchFamily="18" charset="-78"/>
              </a:rPr>
              <a:t>Shamima</a:t>
            </a:r>
            <a:r>
              <a:rPr lang="en-US" sz="3200" b="1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3200" b="1" dirty="0" err="1" smtClean="0">
                <a:latin typeface="Andalus" pitchFamily="18" charset="-78"/>
                <a:cs typeface="Andalus" pitchFamily="18" charset="-78"/>
              </a:rPr>
              <a:t>Akter</a:t>
            </a:r>
            <a:r>
              <a:rPr lang="en-US" sz="3200" b="1" dirty="0" smtClean="0">
                <a:latin typeface="Andalus" pitchFamily="18" charset="-78"/>
                <a:cs typeface="Andalus" pitchFamily="18" charset="-78"/>
              </a:rPr>
              <a:t> is an extra ordinary woman</a:t>
            </a:r>
            <a:endParaRPr lang="en-US" sz="3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315872" y="1312851"/>
            <a:ext cx="6705600" cy="58477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ndalus" pitchFamily="18" charset="-78"/>
                <a:cs typeface="Andalus" pitchFamily="18" charset="-78"/>
              </a:rPr>
              <a:t>Meaning: Unusual/tremendous</a:t>
            </a:r>
            <a:endParaRPr lang="en-US" sz="3200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38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946" r="21597"/>
          <a:stretch/>
        </p:blipFill>
        <p:spPr bwMode="auto">
          <a:xfrm>
            <a:off x="2971800" y="2219247"/>
            <a:ext cx="2590800" cy="311475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6431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533400"/>
            <a:ext cx="7467600" cy="58477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Andalus" pitchFamily="18" charset="-78"/>
                <a:cs typeface="Andalus" pitchFamily="18" charset="-78"/>
              </a:rPr>
              <a:t>Willpower</a:t>
            </a:r>
            <a:endParaRPr lang="en-US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85800" y="5877580"/>
            <a:ext cx="7543800" cy="5232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Andalus" pitchFamily="18" charset="-78"/>
                <a:cs typeface="Andalus" pitchFamily="18" charset="-78"/>
              </a:rPr>
              <a:t>Everything is possible if your willpower is strong.</a:t>
            </a:r>
            <a:endParaRPr lang="en-US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62000" y="1312851"/>
            <a:ext cx="7488718" cy="58477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ndalus" pitchFamily="18" charset="-78"/>
                <a:cs typeface="Andalus" pitchFamily="18" charset="-78"/>
              </a:rPr>
              <a:t>Meaning: Confidence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007989"/>
            <a:ext cx="7696200" cy="3707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448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533400"/>
            <a:ext cx="7467600" cy="58477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Andalus" pitchFamily="18" charset="-78"/>
                <a:cs typeface="Andalus" pitchFamily="18" charset="-78"/>
              </a:rPr>
              <a:t>Determination</a:t>
            </a:r>
            <a:endParaRPr lang="en-US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85800" y="6029980"/>
            <a:ext cx="7543800" cy="5232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Andalus" pitchFamily="18" charset="-78"/>
                <a:cs typeface="Andalus" pitchFamily="18" charset="-78"/>
              </a:rPr>
              <a:t>Everything is possible if you are </a:t>
            </a:r>
            <a:r>
              <a:rPr lang="en-US" sz="2800" b="1" dirty="0" err="1" smtClean="0">
                <a:latin typeface="Andalus" pitchFamily="18" charset="-78"/>
                <a:cs typeface="Andalus" pitchFamily="18" charset="-78"/>
              </a:rPr>
              <a:t>determind</a:t>
            </a:r>
            <a:r>
              <a:rPr lang="en-US" sz="2800" b="1" dirty="0" smtClean="0">
                <a:latin typeface="Andalus" pitchFamily="18" charset="-78"/>
                <a:cs typeface="Andalus" pitchFamily="18" charset="-78"/>
              </a:rPr>
              <a:t>.</a:t>
            </a:r>
            <a:endParaRPr lang="en-US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62000" y="1244025"/>
            <a:ext cx="7488718" cy="58477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ndalus" pitchFamily="18" charset="-78"/>
                <a:cs typeface="Andalus" pitchFamily="18" charset="-78"/>
              </a:rPr>
              <a:t>Meaning: Confidence/ power of mind</a:t>
            </a:r>
            <a:endParaRPr lang="en-US" sz="32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966912"/>
            <a:ext cx="7488718" cy="3900488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242542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533400"/>
            <a:ext cx="7467600" cy="58477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Andalus" pitchFamily="18" charset="-78"/>
                <a:cs typeface="Andalus" pitchFamily="18" charset="-78"/>
              </a:rPr>
              <a:t>Defying</a:t>
            </a:r>
            <a:endParaRPr lang="en-US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85800" y="5877580"/>
            <a:ext cx="7543800" cy="5232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Andalus" pitchFamily="18" charset="-78"/>
                <a:cs typeface="Andalus" pitchFamily="18" charset="-78"/>
              </a:rPr>
              <a:t>He succeeded defying all the odds of life.</a:t>
            </a:r>
            <a:endParaRPr lang="en-US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62000" y="1312851"/>
            <a:ext cx="7488718" cy="58477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ndalus" pitchFamily="18" charset="-78"/>
                <a:cs typeface="Andalus" pitchFamily="18" charset="-78"/>
              </a:rPr>
              <a:t>Meaning: Avoid/disobey</a:t>
            </a:r>
            <a:endParaRPr lang="en-US" sz="32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2057400"/>
            <a:ext cx="4914900" cy="368617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43016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28625" y="6019800"/>
            <a:ext cx="828675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latin typeface="Book Antiqua" pitchFamily="18" charset="0"/>
              </a:rPr>
              <a:t>Bhabanipur</a:t>
            </a:r>
            <a:r>
              <a:rPr lang="en-US" sz="2400" b="1" dirty="0" smtClean="0">
                <a:latin typeface="Book Antiqua" pitchFamily="18" charset="0"/>
              </a:rPr>
              <a:t>, a small village </a:t>
            </a:r>
            <a:r>
              <a:rPr lang="en-US" sz="2400" b="1" dirty="0">
                <a:latin typeface="Book Antiqua" pitchFamily="18" charset="0"/>
              </a:rPr>
              <a:t>in </a:t>
            </a:r>
            <a:r>
              <a:rPr lang="en-US" sz="2400" b="1" dirty="0" err="1">
                <a:latin typeface="Book Antiqua" pitchFamily="18" charset="0"/>
              </a:rPr>
              <a:t>Jhenaidah</a:t>
            </a:r>
            <a:r>
              <a:rPr lang="en-US" sz="2400" b="1" dirty="0">
                <a:latin typeface="Book Antiqua" pitchFamily="18" charset="0"/>
              </a:rPr>
              <a:t>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24" y="304800"/>
            <a:ext cx="8286751" cy="54864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96458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563" y="304800"/>
            <a:ext cx="8747037" cy="304800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244562" y="3380096"/>
            <a:ext cx="8747037" cy="2135200"/>
            <a:chOff x="244562" y="3518237"/>
            <a:chExt cx="8747037" cy="213520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2799" y="3518237"/>
              <a:ext cx="2807681" cy="213520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562" y="3518237"/>
              <a:ext cx="3184438" cy="213520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60480" y="3518237"/>
              <a:ext cx="2831119" cy="2135200"/>
            </a:xfrm>
            <a:prstGeom prst="rect">
              <a:avLst/>
            </a:prstGeom>
          </p:spPr>
        </p:pic>
      </p:grpSp>
      <p:sp>
        <p:nvSpPr>
          <p:cNvPr id="11" name="TextBox 10"/>
          <p:cNvSpPr txBox="1"/>
          <p:nvPr/>
        </p:nvSpPr>
        <p:spPr>
          <a:xfrm>
            <a:off x="244563" y="5791200"/>
            <a:ext cx="8747036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Book Antiqua" pitchFamily="18" charset="0"/>
              </a:rPr>
              <a:t>People here spend their day-to-day life mostly working in the fields and </a:t>
            </a:r>
            <a:r>
              <a:rPr lang="en-US" sz="2400" b="1" dirty="0" smtClean="0">
                <a:latin typeface="Book Antiqua" pitchFamily="18" charset="0"/>
              </a:rPr>
              <a:t>doing household works.</a:t>
            </a:r>
            <a:endParaRPr lang="en-US" sz="2400" b="1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9504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38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946" r="21597"/>
          <a:stretch/>
        </p:blipFill>
        <p:spPr bwMode="auto">
          <a:xfrm>
            <a:off x="6017993" y="754037"/>
            <a:ext cx="2897407" cy="446722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400" y="5486400"/>
            <a:ext cx="3509749" cy="6309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700" b="1" dirty="0" smtClean="0">
              <a:latin typeface="Book Antiqua" pitchFamily="18" charset="0"/>
            </a:endParaRPr>
          </a:p>
          <a:p>
            <a:pPr algn="ctr"/>
            <a:r>
              <a:rPr lang="en-US" sz="2800" b="1" dirty="0" smtClean="0">
                <a:latin typeface="Book Antiqua" pitchFamily="18" charset="0"/>
              </a:rPr>
              <a:t>Ordinary village</a:t>
            </a:r>
            <a:endParaRPr lang="en-US" sz="2000" b="1" dirty="0">
              <a:latin typeface="Book Antiqua" pitchFamily="18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3810000" y="1585911"/>
            <a:ext cx="2057400" cy="2819400"/>
          </a:xfrm>
          <a:prstGeom prst="rightArrow">
            <a:avLst/>
          </a:prstGeom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Book Antiqua" pitchFamily="18" charset="0"/>
              </a:rPr>
              <a:t>Extra ordinary woman</a:t>
            </a:r>
            <a:endParaRPr lang="en-US" sz="2400" b="1" dirty="0">
              <a:latin typeface="Book Antiqua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66510" y="5445457"/>
            <a:ext cx="3025090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latin typeface="Book Antiqua" pitchFamily="18" charset="0"/>
              </a:rPr>
              <a:t>Shamima</a:t>
            </a:r>
            <a:r>
              <a:rPr lang="en-US" sz="2800" b="1" dirty="0" smtClean="0">
                <a:latin typeface="Book Antiqua" pitchFamily="18" charset="0"/>
              </a:rPr>
              <a:t> </a:t>
            </a:r>
            <a:r>
              <a:rPr lang="en-US" sz="2800" b="1" dirty="0" err="1" smtClean="0">
                <a:latin typeface="Book Antiqua" pitchFamily="18" charset="0"/>
              </a:rPr>
              <a:t>Akter</a:t>
            </a:r>
            <a:r>
              <a:rPr lang="en-US" sz="2800" b="1" dirty="0" smtClean="0">
                <a:latin typeface="Book Antiqua" pitchFamily="18" charset="0"/>
              </a:rPr>
              <a:t> Maya (32)</a:t>
            </a:r>
            <a:endParaRPr lang="en-US" sz="2800" b="1" dirty="0">
              <a:latin typeface="Book Antiqua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754036"/>
            <a:ext cx="3509749" cy="457996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963603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23081" y="1447800"/>
            <a:ext cx="8305800" cy="36576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800" b="1" dirty="0" smtClean="0">
                <a:latin typeface="Book Antiqua" pitchFamily="18" charset="0"/>
              </a:rPr>
              <a:t>Dear students,</a:t>
            </a:r>
          </a:p>
          <a:p>
            <a:pPr algn="just"/>
            <a:r>
              <a:rPr lang="en-US" sz="2800" b="1" dirty="0" smtClean="0">
                <a:latin typeface="Book Antiqua" pitchFamily="18" charset="0"/>
              </a:rPr>
              <a:t>Open your text book, page no-49, read silently from (</a:t>
            </a:r>
            <a:r>
              <a:rPr lang="en-US" sz="2800" b="1" dirty="0" err="1" smtClean="0">
                <a:latin typeface="Book Antiqua" pitchFamily="18" charset="0"/>
              </a:rPr>
              <a:t>Shamima’s</a:t>
            </a:r>
            <a:r>
              <a:rPr lang="en-US" sz="2800" b="1" dirty="0" smtClean="0">
                <a:latin typeface="Book Antiqua" pitchFamily="18" charset="0"/>
              </a:rPr>
              <a:t> will power and determination-----------setting up her boutique)</a:t>
            </a:r>
            <a:endParaRPr lang="en-US" sz="2800" b="1" dirty="0">
              <a:latin typeface="Book Antiqua" pitchFamily="18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23081" y="1219200"/>
            <a:ext cx="8305800" cy="5334000"/>
          </a:xfrm>
          <a:prstGeom prst="roundRect">
            <a:avLst/>
          </a:prstGeom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800" b="1" dirty="0" err="1">
                <a:latin typeface="Book Antiqua" pitchFamily="18" charset="0"/>
              </a:rPr>
              <a:t>Shamima’s</a:t>
            </a:r>
            <a:r>
              <a:rPr lang="en-US" sz="2800" b="1" dirty="0">
                <a:latin typeface="Book Antiqua" pitchFamily="18" charset="0"/>
              </a:rPr>
              <a:t> willpower and determination have made </a:t>
            </a:r>
            <a:r>
              <a:rPr lang="en-US" sz="2800" b="1" dirty="0" smtClean="0">
                <a:latin typeface="Book Antiqua" pitchFamily="18" charset="0"/>
              </a:rPr>
              <a:t>her extraordinary</a:t>
            </a:r>
            <a:r>
              <a:rPr lang="en-US" sz="2800" b="1" dirty="0">
                <a:latin typeface="Book Antiqua" pitchFamily="18" charset="0"/>
              </a:rPr>
              <a:t>. She has seen the most cruel aspect of life. But the cruelty could </a:t>
            </a:r>
            <a:r>
              <a:rPr lang="en-US" sz="2800" b="1" dirty="0" smtClean="0">
                <a:latin typeface="Book Antiqua" pitchFamily="18" charset="0"/>
              </a:rPr>
              <a:t>not defeat </a:t>
            </a:r>
            <a:r>
              <a:rPr lang="en-US" sz="2800" b="1" dirty="0">
                <a:latin typeface="Book Antiqua" pitchFamily="18" charset="0"/>
              </a:rPr>
              <a:t>her spirit. She has come out as a winner, defying all the odds of </a:t>
            </a:r>
            <a:r>
              <a:rPr lang="en-US" sz="2800" b="1" dirty="0" smtClean="0">
                <a:latin typeface="Book Antiqua" pitchFamily="18" charset="0"/>
              </a:rPr>
              <a:t>life. </a:t>
            </a:r>
            <a:r>
              <a:rPr lang="en-US" sz="2800" b="1" dirty="0" err="1" smtClean="0">
                <a:latin typeface="Book Antiqua" pitchFamily="18" charset="0"/>
              </a:rPr>
              <a:t>Shamima</a:t>
            </a:r>
            <a:r>
              <a:rPr lang="en-US" sz="2800" b="1" dirty="0" smtClean="0">
                <a:latin typeface="Book Antiqua" pitchFamily="18" charset="0"/>
              </a:rPr>
              <a:t> </a:t>
            </a:r>
            <a:r>
              <a:rPr lang="en-US" sz="2800" b="1" dirty="0">
                <a:latin typeface="Book Antiqua" pitchFamily="18" charset="0"/>
              </a:rPr>
              <a:t>is now 32 years old. She runs a small </a:t>
            </a:r>
            <a:r>
              <a:rPr lang="en-US" sz="2800" b="1" dirty="0" smtClean="0">
                <a:latin typeface="Book Antiqua" pitchFamily="18" charset="0"/>
              </a:rPr>
              <a:t>boutique </a:t>
            </a:r>
            <a:r>
              <a:rPr lang="en-US" sz="2800" b="1" dirty="0">
                <a:latin typeface="Book Antiqua" pitchFamily="18" charset="0"/>
              </a:rPr>
              <a:t>called ‘</a:t>
            </a:r>
            <a:r>
              <a:rPr lang="en-US" sz="2800" b="1" dirty="0" err="1">
                <a:latin typeface="Book Antiqua" pitchFamily="18" charset="0"/>
              </a:rPr>
              <a:t>Oikko</a:t>
            </a:r>
            <a:r>
              <a:rPr lang="en-US" sz="2800" b="1" dirty="0">
                <a:latin typeface="Book Antiqua" pitchFamily="18" charset="0"/>
              </a:rPr>
              <a:t> </a:t>
            </a:r>
            <a:r>
              <a:rPr lang="en-US" sz="2800" b="1" dirty="0" err="1">
                <a:latin typeface="Book Antiqua" pitchFamily="18" charset="0"/>
              </a:rPr>
              <a:t>Nari</a:t>
            </a:r>
            <a:r>
              <a:rPr lang="en-US" sz="2800" b="1" dirty="0">
                <a:latin typeface="Book Antiqua" pitchFamily="18" charset="0"/>
              </a:rPr>
              <a:t> </a:t>
            </a:r>
            <a:r>
              <a:rPr lang="en-US" sz="2800" b="1" dirty="0" err="1" smtClean="0">
                <a:latin typeface="Book Antiqua" pitchFamily="18" charset="0"/>
              </a:rPr>
              <a:t>Kollayan</a:t>
            </a:r>
            <a:r>
              <a:rPr lang="en-US" sz="2800" b="1" dirty="0" smtClean="0">
                <a:latin typeface="Book Antiqua" pitchFamily="18" charset="0"/>
              </a:rPr>
              <a:t> </a:t>
            </a:r>
            <a:r>
              <a:rPr lang="en-US" sz="2800" b="1" dirty="0" err="1" smtClean="0">
                <a:latin typeface="Book Antiqua" pitchFamily="18" charset="0"/>
              </a:rPr>
              <a:t>Shangstha</a:t>
            </a:r>
            <a:r>
              <a:rPr lang="en-US" sz="2800" b="1" dirty="0">
                <a:latin typeface="Book Antiqua" pitchFamily="18" charset="0"/>
              </a:rPr>
              <a:t>’ in her village. Let’s hear from </a:t>
            </a:r>
            <a:r>
              <a:rPr lang="en-US" sz="2800" b="1" dirty="0" err="1">
                <a:latin typeface="Book Antiqua" pitchFamily="18" charset="0"/>
              </a:rPr>
              <a:t>Shamima</a:t>
            </a:r>
            <a:r>
              <a:rPr lang="en-US" sz="2800" b="1" dirty="0">
                <a:latin typeface="Book Antiqua" pitchFamily="18" charset="0"/>
              </a:rPr>
              <a:t>, how she succeeded in setting </a:t>
            </a:r>
            <a:r>
              <a:rPr lang="en-US" sz="2800" b="1" dirty="0" smtClean="0">
                <a:latin typeface="Book Antiqua" pitchFamily="18" charset="0"/>
              </a:rPr>
              <a:t>up her </a:t>
            </a:r>
            <a:r>
              <a:rPr lang="en-US" sz="2800" b="1" dirty="0">
                <a:latin typeface="Book Antiqua" pitchFamily="18" charset="0"/>
              </a:rPr>
              <a:t>boutique.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3081" y="152400"/>
            <a:ext cx="8305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Book Antiqua" pitchFamily="18" charset="0"/>
              </a:rPr>
              <a:t>A Read the text and tick the best answers to the following questions.</a:t>
            </a:r>
            <a:endParaRPr lang="en-US" sz="2800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0335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1084" y="304800"/>
            <a:ext cx="82296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573088" algn="l"/>
                <a:tab pos="3206750" algn="l"/>
              </a:tabLst>
            </a:pPr>
            <a:r>
              <a:rPr lang="en-US" sz="2800" b="1" dirty="0">
                <a:latin typeface="Book Antiqua" pitchFamily="18" charset="0"/>
              </a:rPr>
              <a:t>1 </a:t>
            </a:r>
            <a:r>
              <a:rPr lang="en-US" sz="2800" b="1" dirty="0" smtClean="0">
                <a:latin typeface="Book Antiqua" pitchFamily="18" charset="0"/>
              </a:rPr>
              <a:t>	</a:t>
            </a:r>
            <a:r>
              <a:rPr lang="en-US" sz="2800" b="1" dirty="0" err="1" smtClean="0">
                <a:latin typeface="Book Antiqua" pitchFamily="18" charset="0"/>
              </a:rPr>
              <a:t>Bhabanipur</a:t>
            </a:r>
            <a:r>
              <a:rPr lang="en-US" sz="2800" b="1" dirty="0" smtClean="0">
                <a:latin typeface="Book Antiqua" pitchFamily="18" charset="0"/>
              </a:rPr>
              <a:t> </a:t>
            </a:r>
            <a:r>
              <a:rPr lang="en-US" sz="2800" b="1" dirty="0">
                <a:latin typeface="Book Antiqua" pitchFamily="18" charset="0"/>
              </a:rPr>
              <a:t>is a </a:t>
            </a:r>
            <a:r>
              <a:rPr lang="en-US" sz="2800" b="1" u="sng" dirty="0">
                <a:latin typeface="Book Antiqua" pitchFamily="18" charset="0"/>
              </a:rPr>
              <a:t>typical</a:t>
            </a:r>
            <a:r>
              <a:rPr lang="en-US" sz="2800" b="1" dirty="0">
                <a:latin typeface="Book Antiqua" pitchFamily="18" charset="0"/>
              </a:rPr>
              <a:t> Bangladeshi </a:t>
            </a:r>
            <a:r>
              <a:rPr lang="en-US" sz="2800" b="1" dirty="0" smtClean="0">
                <a:latin typeface="Book Antiqua" pitchFamily="18" charset="0"/>
              </a:rPr>
              <a:t>village.</a:t>
            </a:r>
            <a:endParaRPr lang="en-US" sz="2800" b="1" dirty="0">
              <a:latin typeface="Book Antiqua" pitchFamily="18" charset="0"/>
            </a:endParaRPr>
          </a:p>
          <a:p>
            <a:pPr>
              <a:tabLst>
                <a:tab pos="573088" algn="l"/>
                <a:tab pos="3206750" algn="l"/>
              </a:tabLst>
            </a:pPr>
            <a:r>
              <a:rPr lang="en-US" sz="2800" dirty="0" smtClean="0">
                <a:latin typeface="Book Antiqua" pitchFamily="18" charset="0"/>
              </a:rPr>
              <a:t>	The </a:t>
            </a:r>
            <a:r>
              <a:rPr lang="en-US" sz="2800" dirty="0">
                <a:latin typeface="Book Antiqua" pitchFamily="18" charset="0"/>
              </a:rPr>
              <a:t>underlined word means</a:t>
            </a:r>
          </a:p>
          <a:p>
            <a:pPr>
              <a:tabLst>
                <a:tab pos="573088" algn="l"/>
                <a:tab pos="3206750" algn="l"/>
              </a:tabLst>
            </a:pPr>
            <a:r>
              <a:rPr lang="en-US" sz="2800" dirty="0" smtClean="0">
                <a:latin typeface="Book Antiqua" pitchFamily="18" charset="0"/>
              </a:rPr>
              <a:t>	a unusual.	b </a:t>
            </a:r>
            <a:r>
              <a:rPr lang="en-US" sz="2800" dirty="0">
                <a:latin typeface="Book Antiqua" pitchFamily="18" charset="0"/>
              </a:rPr>
              <a:t>usual.</a:t>
            </a:r>
          </a:p>
          <a:p>
            <a:pPr>
              <a:tabLst>
                <a:tab pos="573088" algn="l"/>
                <a:tab pos="3206750" algn="l"/>
              </a:tabLst>
            </a:pPr>
            <a:r>
              <a:rPr lang="en-US" sz="2800" dirty="0" smtClean="0">
                <a:latin typeface="Book Antiqua" pitchFamily="18" charset="0"/>
              </a:rPr>
              <a:t>	c famous.	d </a:t>
            </a:r>
            <a:r>
              <a:rPr lang="en-US" sz="2800" dirty="0">
                <a:latin typeface="Book Antiqua" pitchFamily="18" charset="0"/>
              </a:rPr>
              <a:t>infamous.</a:t>
            </a:r>
          </a:p>
          <a:p>
            <a:pPr>
              <a:tabLst>
                <a:tab pos="573088" algn="l"/>
                <a:tab pos="3206750" algn="l"/>
              </a:tabLst>
            </a:pPr>
            <a:r>
              <a:rPr lang="en-US" sz="2800" b="1" dirty="0">
                <a:latin typeface="Book Antiqua" pitchFamily="18" charset="0"/>
              </a:rPr>
              <a:t>2 </a:t>
            </a:r>
            <a:r>
              <a:rPr lang="en-US" sz="2800" b="1" dirty="0" smtClean="0">
                <a:latin typeface="Book Antiqua" pitchFamily="18" charset="0"/>
              </a:rPr>
              <a:t>	</a:t>
            </a:r>
            <a:r>
              <a:rPr lang="en-US" sz="2800" b="1" dirty="0" err="1" smtClean="0">
                <a:latin typeface="Book Antiqua" pitchFamily="18" charset="0"/>
              </a:rPr>
              <a:t>Shamima</a:t>
            </a:r>
            <a:r>
              <a:rPr lang="en-US" sz="2800" b="1" dirty="0" smtClean="0">
                <a:latin typeface="Book Antiqua" pitchFamily="18" charset="0"/>
              </a:rPr>
              <a:t> </a:t>
            </a:r>
            <a:r>
              <a:rPr lang="en-US" sz="2800" b="1" dirty="0">
                <a:latin typeface="Book Antiqua" pitchFamily="18" charset="0"/>
              </a:rPr>
              <a:t>is an </a:t>
            </a:r>
            <a:r>
              <a:rPr lang="en-US" sz="2800" b="1" u="sng" dirty="0">
                <a:latin typeface="Book Antiqua" pitchFamily="18" charset="0"/>
              </a:rPr>
              <a:t>extraordinar</a:t>
            </a:r>
            <a:r>
              <a:rPr lang="en-US" sz="2800" b="1" dirty="0">
                <a:latin typeface="Book Antiqua" pitchFamily="18" charset="0"/>
              </a:rPr>
              <a:t>y person.</a:t>
            </a:r>
          </a:p>
          <a:p>
            <a:pPr>
              <a:tabLst>
                <a:tab pos="573088" algn="l"/>
                <a:tab pos="3206750" algn="l"/>
              </a:tabLst>
            </a:pPr>
            <a:r>
              <a:rPr lang="en-US" sz="2800" dirty="0" smtClean="0">
                <a:latin typeface="Book Antiqua" pitchFamily="18" charset="0"/>
              </a:rPr>
              <a:t>	Here </a:t>
            </a:r>
            <a:r>
              <a:rPr lang="en-US" sz="2800" dirty="0">
                <a:latin typeface="Book Antiqua" pitchFamily="18" charset="0"/>
              </a:rPr>
              <a:t>underlined word means</a:t>
            </a:r>
          </a:p>
          <a:p>
            <a:pPr>
              <a:tabLst>
                <a:tab pos="573088" algn="l"/>
                <a:tab pos="3206750" algn="l"/>
              </a:tabLst>
            </a:pPr>
            <a:r>
              <a:rPr lang="en-US" sz="2800" dirty="0" smtClean="0">
                <a:latin typeface="Book Antiqua" pitchFamily="18" charset="0"/>
              </a:rPr>
              <a:t>	a common.	b </a:t>
            </a:r>
            <a:r>
              <a:rPr lang="en-US" sz="2800" dirty="0">
                <a:latin typeface="Book Antiqua" pitchFamily="18" charset="0"/>
              </a:rPr>
              <a:t>simple.</a:t>
            </a:r>
          </a:p>
          <a:p>
            <a:pPr>
              <a:tabLst>
                <a:tab pos="573088" algn="l"/>
                <a:tab pos="3206750" algn="l"/>
              </a:tabLst>
            </a:pPr>
            <a:r>
              <a:rPr lang="en-US" sz="2800" dirty="0" smtClean="0">
                <a:latin typeface="Book Antiqua" pitchFamily="18" charset="0"/>
              </a:rPr>
              <a:t>	c amazing.	d </a:t>
            </a:r>
            <a:r>
              <a:rPr lang="en-US" sz="2800" dirty="0">
                <a:latin typeface="Book Antiqua" pitchFamily="18" charset="0"/>
              </a:rPr>
              <a:t>normal</a:t>
            </a:r>
            <a:r>
              <a:rPr lang="en-US" sz="2800" dirty="0" smtClean="0">
                <a:latin typeface="Book Antiqua" pitchFamily="18" charset="0"/>
              </a:rPr>
              <a:t>.</a:t>
            </a:r>
          </a:p>
          <a:p>
            <a:pPr>
              <a:tabLst>
                <a:tab pos="573088" algn="l"/>
                <a:tab pos="3206750" algn="l"/>
              </a:tabLst>
            </a:pPr>
            <a:r>
              <a:rPr lang="en-US" sz="2800" b="1" dirty="0">
                <a:latin typeface="Book Antiqua" pitchFamily="18" charset="0"/>
              </a:rPr>
              <a:t>3 </a:t>
            </a:r>
            <a:r>
              <a:rPr lang="en-US" sz="2800" b="1" dirty="0" smtClean="0">
                <a:latin typeface="Book Antiqua" pitchFamily="18" charset="0"/>
              </a:rPr>
              <a:t>	People </a:t>
            </a:r>
            <a:r>
              <a:rPr lang="en-US" sz="2800" b="1" dirty="0">
                <a:latin typeface="Book Antiqua" pitchFamily="18" charset="0"/>
              </a:rPr>
              <a:t>of </a:t>
            </a:r>
            <a:r>
              <a:rPr lang="en-US" sz="2800" b="1" u="sng" dirty="0">
                <a:latin typeface="Book Antiqua" pitchFamily="18" charset="0"/>
              </a:rPr>
              <a:t>determination</a:t>
            </a:r>
            <a:r>
              <a:rPr lang="en-US" sz="2800" b="1" dirty="0">
                <a:latin typeface="Book Antiqua" pitchFamily="18" charset="0"/>
              </a:rPr>
              <a:t> succeed in the long </a:t>
            </a:r>
            <a:r>
              <a:rPr lang="en-US" sz="2800" dirty="0" smtClean="0">
                <a:latin typeface="Book Antiqua" pitchFamily="18" charset="0"/>
              </a:rPr>
              <a:t>	run</a:t>
            </a:r>
            <a:r>
              <a:rPr lang="en-US" sz="2800" dirty="0">
                <a:latin typeface="Book Antiqua" pitchFamily="18" charset="0"/>
              </a:rPr>
              <a:t>.</a:t>
            </a:r>
          </a:p>
          <a:p>
            <a:pPr>
              <a:tabLst>
                <a:tab pos="573088" algn="l"/>
                <a:tab pos="3206750" algn="l"/>
              </a:tabLst>
            </a:pPr>
            <a:r>
              <a:rPr lang="en-US" sz="2800" dirty="0" smtClean="0">
                <a:latin typeface="Book Antiqua" pitchFamily="18" charset="0"/>
              </a:rPr>
              <a:t>	Here </a:t>
            </a:r>
            <a:r>
              <a:rPr lang="en-US" sz="2800" dirty="0">
                <a:latin typeface="Book Antiqua" pitchFamily="18" charset="0"/>
              </a:rPr>
              <a:t>underlined word means</a:t>
            </a:r>
          </a:p>
          <a:p>
            <a:pPr>
              <a:tabLst>
                <a:tab pos="573088" algn="l"/>
                <a:tab pos="3206750" algn="l"/>
              </a:tabLst>
            </a:pPr>
            <a:r>
              <a:rPr lang="en-US" sz="2800" dirty="0" smtClean="0">
                <a:latin typeface="Book Antiqua" pitchFamily="18" charset="0"/>
              </a:rPr>
              <a:t>	a </a:t>
            </a:r>
            <a:r>
              <a:rPr lang="en-US" sz="2800" dirty="0">
                <a:latin typeface="Book Antiqua" pitchFamily="18" charset="0"/>
              </a:rPr>
              <a:t>willpower</a:t>
            </a:r>
            <a:r>
              <a:rPr lang="en-US" sz="2800" dirty="0" smtClean="0">
                <a:latin typeface="Book Antiqua" pitchFamily="18" charset="0"/>
              </a:rPr>
              <a:t>.	b </a:t>
            </a:r>
            <a:r>
              <a:rPr lang="en-US" sz="2800" dirty="0">
                <a:latin typeface="Book Antiqua" pitchFamily="18" charset="0"/>
              </a:rPr>
              <a:t>weakness.</a:t>
            </a:r>
          </a:p>
          <a:p>
            <a:pPr>
              <a:tabLst>
                <a:tab pos="573088" algn="l"/>
                <a:tab pos="3206750" algn="l"/>
              </a:tabLst>
            </a:pPr>
            <a:r>
              <a:rPr lang="en-US" sz="2800" dirty="0" smtClean="0">
                <a:latin typeface="Book Antiqua" pitchFamily="18" charset="0"/>
              </a:rPr>
              <a:t>	c </a:t>
            </a:r>
            <a:r>
              <a:rPr lang="en-US" sz="2800" dirty="0">
                <a:latin typeface="Book Antiqua" pitchFamily="18" charset="0"/>
              </a:rPr>
              <a:t>strong desire</a:t>
            </a:r>
            <a:r>
              <a:rPr lang="en-US" sz="2800" dirty="0" smtClean="0">
                <a:latin typeface="Book Antiqua" pitchFamily="18" charset="0"/>
              </a:rPr>
              <a:t>.	d </a:t>
            </a:r>
            <a:r>
              <a:rPr lang="en-US" sz="2800" dirty="0">
                <a:latin typeface="Book Antiqua" pitchFamily="18" charset="0"/>
              </a:rPr>
              <a:t>wish.</a:t>
            </a:r>
          </a:p>
          <a:p>
            <a:endParaRPr lang="en-US" sz="2800" dirty="0">
              <a:latin typeface="Book Antiqua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1066800"/>
            <a:ext cx="694887" cy="68051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941994"/>
            <a:ext cx="694887" cy="68051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186752"/>
            <a:ext cx="694887" cy="680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907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457200"/>
            <a:ext cx="84582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463550" algn="l"/>
                <a:tab pos="4340225" algn="l"/>
              </a:tabLst>
            </a:pPr>
            <a:r>
              <a:rPr lang="en-US" sz="2800" b="1" dirty="0" smtClean="0">
                <a:latin typeface="Book Antiqua" pitchFamily="18" charset="0"/>
              </a:rPr>
              <a:t>4 	</a:t>
            </a:r>
            <a:r>
              <a:rPr lang="en-US" sz="2800" b="1" dirty="0" err="1" smtClean="0">
                <a:latin typeface="Book Antiqua" pitchFamily="18" charset="0"/>
              </a:rPr>
              <a:t>Shamima</a:t>
            </a:r>
            <a:r>
              <a:rPr lang="en-US" sz="2800" b="1" dirty="0" smtClean="0">
                <a:latin typeface="Book Antiqua" pitchFamily="18" charset="0"/>
              </a:rPr>
              <a:t> </a:t>
            </a:r>
            <a:r>
              <a:rPr lang="en-US" sz="2800" b="1" dirty="0">
                <a:latin typeface="Book Antiqua" pitchFamily="18" charset="0"/>
              </a:rPr>
              <a:t>has faced the most dark </a:t>
            </a:r>
            <a:r>
              <a:rPr lang="en-US" sz="2800" b="1" u="sng" dirty="0">
                <a:latin typeface="Book Antiqua" pitchFamily="18" charset="0"/>
              </a:rPr>
              <a:t>aspect</a:t>
            </a:r>
            <a:r>
              <a:rPr lang="en-US" sz="2800" b="1" dirty="0">
                <a:latin typeface="Book Antiqua" pitchFamily="18" charset="0"/>
              </a:rPr>
              <a:t> of life.</a:t>
            </a:r>
          </a:p>
          <a:p>
            <a:pPr>
              <a:tabLst>
                <a:tab pos="463550" algn="l"/>
                <a:tab pos="4340225" algn="l"/>
              </a:tabLst>
            </a:pPr>
            <a:r>
              <a:rPr lang="en-US" sz="2800" dirty="0" smtClean="0">
                <a:latin typeface="Book Antiqua" pitchFamily="18" charset="0"/>
              </a:rPr>
              <a:t>	Here </a:t>
            </a:r>
            <a:r>
              <a:rPr lang="en-US" sz="2800" dirty="0">
                <a:latin typeface="Book Antiqua" pitchFamily="18" charset="0"/>
              </a:rPr>
              <a:t>the underlined word means</a:t>
            </a:r>
          </a:p>
          <a:p>
            <a:pPr>
              <a:tabLst>
                <a:tab pos="463550" algn="l"/>
                <a:tab pos="4340225" algn="l"/>
              </a:tabLst>
            </a:pPr>
            <a:r>
              <a:rPr lang="en-US" sz="2800" dirty="0" smtClean="0">
                <a:latin typeface="Book Antiqua" pitchFamily="18" charset="0"/>
              </a:rPr>
              <a:t>	a appearance.</a:t>
            </a:r>
          </a:p>
          <a:p>
            <a:pPr>
              <a:tabLst>
                <a:tab pos="463550" algn="l"/>
                <a:tab pos="4340225" algn="l"/>
              </a:tabLst>
            </a:pPr>
            <a:r>
              <a:rPr lang="en-US" sz="2800" dirty="0" smtClean="0">
                <a:latin typeface="Book Antiqua" pitchFamily="18" charset="0"/>
              </a:rPr>
              <a:t>	b </a:t>
            </a:r>
            <a:r>
              <a:rPr lang="en-US" sz="2800" dirty="0">
                <a:latin typeface="Book Antiqua" pitchFamily="18" charset="0"/>
              </a:rPr>
              <a:t>position.</a:t>
            </a:r>
          </a:p>
          <a:p>
            <a:pPr>
              <a:tabLst>
                <a:tab pos="463550" algn="l"/>
                <a:tab pos="4340225" algn="l"/>
              </a:tabLst>
            </a:pPr>
            <a:r>
              <a:rPr lang="en-US" sz="2800" dirty="0" smtClean="0">
                <a:latin typeface="Book Antiqua" pitchFamily="18" charset="0"/>
              </a:rPr>
              <a:t>	c characteristics.</a:t>
            </a:r>
          </a:p>
          <a:p>
            <a:pPr>
              <a:tabLst>
                <a:tab pos="463550" algn="l"/>
                <a:tab pos="4340225" algn="l"/>
              </a:tabLst>
            </a:pPr>
            <a:r>
              <a:rPr lang="en-US" sz="2800" dirty="0" smtClean="0">
                <a:latin typeface="Book Antiqua" pitchFamily="18" charset="0"/>
              </a:rPr>
              <a:t>	d </a:t>
            </a:r>
            <a:r>
              <a:rPr lang="en-US" sz="2800" dirty="0">
                <a:latin typeface="Book Antiqua" pitchFamily="18" charset="0"/>
              </a:rPr>
              <a:t>piece.</a:t>
            </a:r>
          </a:p>
          <a:p>
            <a:pPr marL="514350" indent="-514350">
              <a:buAutoNum type="arabicPlain" startAt="5"/>
              <a:tabLst>
                <a:tab pos="463550" algn="l"/>
                <a:tab pos="4340225" algn="l"/>
              </a:tabLst>
            </a:pPr>
            <a:r>
              <a:rPr lang="en-US" sz="2800" b="1" dirty="0" smtClean="0">
                <a:latin typeface="Book Antiqua" pitchFamily="18" charset="0"/>
              </a:rPr>
              <a:t>The </a:t>
            </a:r>
            <a:r>
              <a:rPr lang="en-US" sz="2800" b="1" dirty="0">
                <a:latin typeface="Book Antiqua" pitchFamily="18" charset="0"/>
              </a:rPr>
              <a:t>tragedy in </a:t>
            </a:r>
            <a:r>
              <a:rPr lang="en-US" sz="2800" b="1" dirty="0" err="1">
                <a:latin typeface="Book Antiqua" pitchFamily="18" charset="0"/>
              </a:rPr>
              <a:t>Shamima’s</a:t>
            </a:r>
            <a:r>
              <a:rPr lang="en-US" sz="2800" b="1" dirty="0">
                <a:latin typeface="Book Antiqua" pitchFamily="18" charset="0"/>
              </a:rPr>
              <a:t> life could not </a:t>
            </a:r>
            <a:r>
              <a:rPr lang="en-US" sz="2800" b="1" dirty="0" smtClean="0">
                <a:latin typeface="Book Antiqua" pitchFamily="18" charset="0"/>
              </a:rPr>
              <a:t>defeat. her </a:t>
            </a:r>
            <a:r>
              <a:rPr lang="en-US" sz="2800" b="1" u="sng" dirty="0">
                <a:latin typeface="Book Antiqua" pitchFamily="18" charset="0"/>
              </a:rPr>
              <a:t>spirit</a:t>
            </a:r>
            <a:r>
              <a:rPr lang="en-US" sz="2800" b="1" dirty="0">
                <a:latin typeface="Book Antiqua" pitchFamily="18" charset="0"/>
              </a:rPr>
              <a:t>. </a:t>
            </a:r>
            <a:r>
              <a:rPr lang="en-US" sz="2800" dirty="0">
                <a:latin typeface="Book Antiqua" pitchFamily="18" charset="0"/>
              </a:rPr>
              <a:t>Here spirit </a:t>
            </a:r>
            <a:r>
              <a:rPr lang="en-US" sz="2800" dirty="0" smtClean="0">
                <a:latin typeface="Book Antiqua" pitchFamily="18" charset="0"/>
              </a:rPr>
              <a:t>means-</a:t>
            </a:r>
          </a:p>
          <a:p>
            <a:pPr>
              <a:tabLst>
                <a:tab pos="463550" algn="l"/>
                <a:tab pos="4340225" algn="l"/>
              </a:tabLst>
            </a:pPr>
            <a:r>
              <a:rPr lang="en-US" sz="2800" dirty="0" smtClean="0">
                <a:latin typeface="Book Antiqua" pitchFamily="18" charset="0"/>
              </a:rPr>
              <a:t>	a ghost.</a:t>
            </a:r>
          </a:p>
          <a:p>
            <a:pPr>
              <a:tabLst>
                <a:tab pos="463550" algn="l"/>
                <a:tab pos="4340225" algn="l"/>
              </a:tabLst>
            </a:pPr>
            <a:r>
              <a:rPr lang="en-US" sz="2800" dirty="0" smtClean="0">
                <a:latin typeface="Book Antiqua" pitchFamily="18" charset="0"/>
              </a:rPr>
              <a:t>	b </a:t>
            </a:r>
            <a:r>
              <a:rPr lang="en-US" sz="2800" dirty="0">
                <a:latin typeface="Book Antiqua" pitchFamily="18" charset="0"/>
              </a:rPr>
              <a:t>soul.</a:t>
            </a:r>
          </a:p>
          <a:p>
            <a:pPr>
              <a:tabLst>
                <a:tab pos="463550" algn="l"/>
                <a:tab pos="4340225" algn="l"/>
              </a:tabLst>
            </a:pPr>
            <a:r>
              <a:rPr lang="en-US" sz="2800" dirty="0" smtClean="0">
                <a:latin typeface="Book Antiqua" pitchFamily="18" charset="0"/>
              </a:rPr>
              <a:t>	c strength.</a:t>
            </a:r>
          </a:p>
          <a:p>
            <a:pPr>
              <a:tabLst>
                <a:tab pos="463550" algn="l"/>
                <a:tab pos="4340225" algn="l"/>
              </a:tabLst>
            </a:pPr>
            <a:r>
              <a:rPr lang="en-US" sz="2800" dirty="0" smtClean="0">
                <a:latin typeface="Book Antiqua" pitchFamily="18" charset="0"/>
              </a:rPr>
              <a:t>	d </a:t>
            </a:r>
            <a:r>
              <a:rPr lang="en-US" sz="2800" dirty="0">
                <a:latin typeface="Book Antiqua" pitchFamily="18" charset="0"/>
              </a:rPr>
              <a:t>wisdom.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808" y="1600200"/>
            <a:ext cx="694887" cy="6805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134" y="4648200"/>
            <a:ext cx="694887" cy="680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432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Home Task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dirty="0" smtClean="0">
                <a:solidFill>
                  <a:schemeClr val="tx1"/>
                </a:solidFill>
              </a:rPr>
              <a:t>Suppose your village name is </a:t>
            </a:r>
            <a:r>
              <a:rPr lang="en-US" dirty="0" err="1" smtClean="0">
                <a:solidFill>
                  <a:schemeClr val="tx1"/>
                </a:solidFill>
              </a:rPr>
              <a:t>Purbachan</a:t>
            </a:r>
            <a:r>
              <a:rPr lang="en-US" dirty="0" smtClean="0">
                <a:solidFill>
                  <a:schemeClr val="tx1"/>
                </a:solidFill>
              </a:rPr>
              <a:t>. It is full of natural beauty. Now write a paragraph about your village.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3593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que 1"/>
          <p:cNvSpPr/>
          <p:nvPr/>
        </p:nvSpPr>
        <p:spPr>
          <a:xfrm>
            <a:off x="990600" y="2743200"/>
            <a:ext cx="7239000" cy="2514600"/>
          </a:xfrm>
          <a:prstGeom prst="plaque">
            <a:avLst/>
          </a:prstGeom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latin typeface="Andalus" pitchFamily="18" charset="-78"/>
                <a:cs typeface="Andalus" pitchFamily="18" charset="-78"/>
              </a:rPr>
              <a:t>Thank you all</a:t>
            </a:r>
            <a:endParaRPr lang="en-US" sz="4800" b="1" dirty="0">
              <a:latin typeface="Andalus" pitchFamily="18" charset="-78"/>
              <a:cs typeface="Andalus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43996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1102</TotalTime>
  <Words>484</Words>
  <Application>Microsoft Office PowerPoint</Application>
  <PresentationFormat>On-screen Show (4:3)</PresentationFormat>
  <Paragraphs>106</Paragraphs>
  <Slides>19</Slides>
  <Notes>17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Apex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Home Task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Mithun</dc:creator>
  <cp:lastModifiedBy>sharif</cp:lastModifiedBy>
  <cp:revision>140</cp:revision>
  <dcterms:created xsi:type="dcterms:W3CDTF">2006-08-16T00:00:00Z</dcterms:created>
  <dcterms:modified xsi:type="dcterms:W3CDTF">2019-10-26T15:17:28Z</dcterms:modified>
</cp:coreProperties>
</file>