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7" r:id="rId3"/>
    <p:sldId id="272" r:id="rId4"/>
    <p:sldId id="266" r:id="rId5"/>
    <p:sldId id="264" r:id="rId6"/>
    <p:sldId id="257" r:id="rId7"/>
    <p:sldId id="258" r:id="rId8"/>
    <p:sldId id="259" r:id="rId9"/>
    <p:sldId id="260" r:id="rId10"/>
    <p:sldId id="261" r:id="rId11"/>
    <p:sldId id="262" r:id="rId12"/>
    <p:sldId id="263" r:id="rId13"/>
    <p:sldId id="268" r:id="rId14"/>
    <p:sldId id="271"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62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2B336E-4E03-4E87-89FD-5B03175F2E5F}" type="doc">
      <dgm:prSet loTypeId="urn:microsoft.com/office/officeart/2005/8/layout/radial5" loCatId="cycle" qsTypeId="urn:microsoft.com/office/officeart/2005/8/quickstyle/simple1" qsCatId="simple" csTypeId="urn:microsoft.com/office/officeart/2005/8/colors/colorful3" csCatId="colorful" phldr="1"/>
      <dgm:spPr/>
      <dgm:t>
        <a:bodyPr/>
        <a:lstStyle/>
        <a:p>
          <a:endParaRPr lang="en-US"/>
        </a:p>
      </dgm:t>
    </dgm:pt>
    <dgm:pt modelId="{17FE5B05-F741-478B-9B0A-E4FEDCF4DF4A}">
      <dgm:prSet phldrT="[Text]"/>
      <dgm:spPr/>
      <dgm:t>
        <a:bodyPr/>
        <a:lstStyle/>
        <a:p>
          <a:r>
            <a:rPr lang="bn-BD" dirty="0" smtClean="0">
              <a:latin typeface="NikoshBAN" pitchFamily="2" charset="0"/>
              <a:cs typeface="NikoshBAN" pitchFamily="2" charset="0"/>
            </a:rPr>
            <a:t>মালিকানার ভিত্তিতে ব্যবসায়ের প্রকারভেদ</a:t>
          </a:r>
          <a:endParaRPr lang="en-US" dirty="0">
            <a:latin typeface="NikoshBAN" pitchFamily="2" charset="0"/>
            <a:cs typeface="NikoshBAN" pitchFamily="2" charset="0"/>
          </a:endParaRPr>
        </a:p>
      </dgm:t>
    </dgm:pt>
    <dgm:pt modelId="{1AEEEB42-E221-49FF-AC7D-B5845D934E3E}" type="parTrans" cxnId="{81B05BCC-0A45-4A2A-8FF9-24CFE4BD2387}">
      <dgm:prSet/>
      <dgm:spPr/>
      <dgm:t>
        <a:bodyPr/>
        <a:lstStyle/>
        <a:p>
          <a:endParaRPr lang="en-US"/>
        </a:p>
      </dgm:t>
    </dgm:pt>
    <dgm:pt modelId="{2ABB1D4E-B277-4047-B112-EC46117B11C7}" type="sibTrans" cxnId="{81B05BCC-0A45-4A2A-8FF9-24CFE4BD2387}">
      <dgm:prSet/>
      <dgm:spPr/>
      <dgm:t>
        <a:bodyPr/>
        <a:lstStyle/>
        <a:p>
          <a:endParaRPr lang="en-US"/>
        </a:p>
      </dgm:t>
    </dgm:pt>
    <dgm:pt modelId="{EADA012E-53B9-4603-9398-7F13BECA2AFE}">
      <dgm:prSet phldrT="[Text]" custT="1"/>
      <dgm:spPr/>
      <dgm:t>
        <a:bodyPr/>
        <a:lstStyle/>
        <a:p>
          <a:r>
            <a:rPr lang="bn-BD" sz="3200" dirty="0" smtClean="0">
              <a:latin typeface="NikoshBAN" pitchFamily="2" charset="0"/>
              <a:cs typeface="NikoshBAN" pitchFamily="2" charset="0"/>
            </a:rPr>
            <a:t>একমালিকানা ব্যবসায়</a:t>
          </a:r>
          <a:endParaRPr lang="en-US" sz="3200" dirty="0">
            <a:latin typeface="NikoshBAN" pitchFamily="2" charset="0"/>
            <a:cs typeface="NikoshBAN" pitchFamily="2" charset="0"/>
          </a:endParaRPr>
        </a:p>
      </dgm:t>
    </dgm:pt>
    <dgm:pt modelId="{D387D9D4-AD68-4C3C-9D5F-3A45426199E8}" type="parTrans" cxnId="{BC6FDF32-94C1-4C46-A3A8-B8373670B93E}">
      <dgm:prSet/>
      <dgm:spPr/>
      <dgm:t>
        <a:bodyPr/>
        <a:lstStyle/>
        <a:p>
          <a:endParaRPr lang="en-US"/>
        </a:p>
      </dgm:t>
    </dgm:pt>
    <dgm:pt modelId="{F449B17F-E75F-4863-9D83-A0D280F6E016}" type="sibTrans" cxnId="{BC6FDF32-94C1-4C46-A3A8-B8373670B93E}">
      <dgm:prSet/>
      <dgm:spPr/>
      <dgm:t>
        <a:bodyPr/>
        <a:lstStyle/>
        <a:p>
          <a:endParaRPr lang="en-US"/>
        </a:p>
      </dgm:t>
    </dgm:pt>
    <dgm:pt modelId="{07E183CE-C06D-4CD7-9657-A6FF3C3A9949}">
      <dgm:prSet phldrT="[Text]" custT="1"/>
      <dgm:spPr/>
      <dgm:t>
        <a:bodyPr/>
        <a:lstStyle/>
        <a:p>
          <a:r>
            <a:rPr lang="bn-BD" sz="2800" dirty="0" smtClean="0">
              <a:latin typeface="NikoshBAN" pitchFamily="2" charset="0"/>
              <a:cs typeface="NikoshBAN" pitchFamily="2" charset="0"/>
            </a:rPr>
            <a:t>অংশীদারি ব্যবসায়</a:t>
          </a:r>
          <a:endParaRPr lang="en-US" sz="2800" dirty="0">
            <a:latin typeface="NikoshBAN" pitchFamily="2" charset="0"/>
            <a:cs typeface="NikoshBAN" pitchFamily="2" charset="0"/>
          </a:endParaRPr>
        </a:p>
      </dgm:t>
    </dgm:pt>
    <dgm:pt modelId="{F4E4C4A7-8906-4D2E-AD4A-437BD33A38A1}" type="parTrans" cxnId="{586922FA-194B-414A-9E94-BC772999B610}">
      <dgm:prSet/>
      <dgm:spPr/>
      <dgm:t>
        <a:bodyPr/>
        <a:lstStyle/>
        <a:p>
          <a:endParaRPr lang="en-US"/>
        </a:p>
      </dgm:t>
    </dgm:pt>
    <dgm:pt modelId="{7B77D95F-9B0C-4467-A89F-3D5F457FD408}" type="sibTrans" cxnId="{586922FA-194B-414A-9E94-BC772999B610}">
      <dgm:prSet/>
      <dgm:spPr/>
      <dgm:t>
        <a:bodyPr/>
        <a:lstStyle/>
        <a:p>
          <a:endParaRPr lang="en-US"/>
        </a:p>
      </dgm:t>
    </dgm:pt>
    <dgm:pt modelId="{2A5991AC-7525-45CB-BD8D-2BA9CA07AEE8}">
      <dgm:prSet phldrT="[Text]"/>
      <dgm:spPr/>
      <dgm:t>
        <a:bodyPr/>
        <a:lstStyle/>
        <a:p>
          <a:r>
            <a:rPr lang="bn-BD" dirty="0" smtClean="0">
              <a:latin typeface="NikoshBAN" pitchFamily="2" charset="0"/>
              <a:cs typeface="NikoshBAN" pitchFamily="2" charset="0"/>
            </a:rPr>
            <a:t>সমবায় সমিতি</a:t>
          </a:r>
          <a:endParaRPr lang="en-US" dirty="0">
            <a:latin typeface="NikoshBAN" pitchFamily="2" charset="0"/>
            <a:cs typeface="NikoshBAN" pitchFamily="2" charset="0"/>
          </a:endParaRPr>
        </a:p>
      </dgm:t>
    </dgm:pt>
    <dgm:pt modelId="{4F752A78-A275-4105-B67F-B621389F5F99}" type="parTrans" cxnId="{323542F3-DC6C-40B0-9A61-51851C20514D}">
      <dgm:prSet/>
      <dgm:spPr/>
      <dgm:t>
        <a:bodyPr/>
        <a:lstStyle/>
        <a:p>
          <a:endParaRPr lang="en-US"/>
        </a:p>
      </dgm:t>
    </dgm:pt>
    <dgm:pt modelId="{A0DFFE6A-950A-48F1-8366-ECCA5E22D998}" type="sibTrans" cxnId="{323542F3-DC6C-40B0-9A61-51851C20514D}">
      <dgm:prSet/>
      <dgm:spPr/>
      <dgm:t>
        <a:bodyPr/>
        <a:lstStyle/>
        <a:p>
          <a:endParaRPr lang="en-US"/>
        </a:p>
      </dgm:t>
    </dgm:pt>
    <dgm:pt modelId="{52CE49C4-9C7E-49A7-B85D-7B8D847E8572}">
      <dgm:prSet phldrT="[Text]"/>
      <dgm:spPr/>
      <dgm:t>
        <a:bodyPr/>
        <a:lstStyle/>
        <a:p>
          <a:r>
            <a:rPr lang="bn-BD" dirty="0" smtClean="0">
              <a:latin typeface="NikoshBAN" pitchFamily="2" charset="0"/>
              <a:cs typeface="NikoshBAN" pitchFamily="2" charset="0"/>
            </a:rPr>
            <a:t>রাষ্ট্রীয় ব্যবসায়</a:t>
          </a:r>
          <a:endParaRPr lang="en-US" dirty="0">
            <a:latin typeface="NikoshBAN" pitchFamily="2" charset="0"/>
            <a:cs typeface="NikoshBAN" pitchFamily="2" charset="0"/>
          </a:endParaRPr>
        </a:p>
      </dgm:t>
    </dgm:pt>
    <dgm:pt modelId="{B1610852-8D4F-469B-B16F-F4CD38FB7C14}" type="parTrans" cxnId="{B7824DF0-4FAF-4FDE-B877-4520ECD518E1}">
      <dgm:prSet/>
      <dgm:spPr/>
      <dgm:t>
        <a:bodyPr/>
        <a:lstStyle/>
        <a:p>
          <a:endParaRPr lang="en-US"/>
        </a:p>
      </dgm:t>
    </dgm:pt>
    <dgm:pt modelId="{06BBE51B-CE32-4FB9-9085-CB4AB7CFA702}" type="sibTrans" cxnId="{B7824DF0-4FAF-4FDE-B877-4520ECD518E1}">
      <dgm:prSet/>
      <dgm:spPr/>
      <dgm:t>
        <a:bodyPr/>
        <a:lstStyle/>
        <a:p>
          <a:endParaRPr lang="en-US"/>
        </a:p>
      </dgm:t>
    </dgm:pt>
    <dgm:pt modelId="{95074306-81AE-47B7-AB75-3EF8411D9021}">
      <dgm:prSet custT="1"/>
      <dgm:spPr/>
      <dgm:t>
        <a:bodyPr/>
        <a:lstStyle/>
        <a:p>
          <a:r>
            <a:rPr lang="bn-BD" sz="3200" dirty="0" smtClean="0">
              <a:latin typeface="NikoshBAN" pitchFamily="2" charset="0"/>
              <a:cs typeface="NikoshBAN" pitchFamily="2" charset="0"/>
            </a:rPr>
            <a:t>যৌথ মূলধনী ব্যবসায়</a:t>
          </a:r>
          <a:endParaRPr lang="en-US" sz="3200" dirty="0">
            <a:latin typeface="NikoshBAN" pitchFamily="2" charset="0"/>
            <a:cs typeface="NikoshBAN" pitchFamily="2" charset="0"/>
          </a:endParaRPr>
        </a:p>
      </dgm:t>
    </dgm:pt>
    <dgm:pt modelId="{0724EE00-E1F9-42D8-A5E7-D3197C8E3958}" type="parTrans" cxnId="{27BDE325-BD41-4AA5-9D07-CC2555E952B1}">
      <dgm:prSet/>
      <dgm:spPr/>
      <dgm:t>
        <a:bodyPr/>
        <a:lstStyle/>
        <a:p>
          <a:endParaRPr lang="en-US"/>
        </a:p>
      </dgm:t>
    </dgm:pt>
    <dgm:pt modelId="{DEFA09AE-23EA-499A-8D55-26AC6A4DE930}" type="sibTrans" cxnId="{27BDE325-BD41-4AA5-9D07-CC2555E952B1}">
      <dgm:prSet/>
      <dgm:spPr/>
      <dgm:t>
        <a:bodyPr/>
        <a:lstStyle/>
        <a:p>
          <a:endParaRPr lang="en-US"/>
        </a:p>
      </dgm:t>
    </dgm:pt>
    <dgm:pt modelId="{49598758-4A72-4EDB-A5B7-A5CB134C0EA9}" type="pres">
      <dgm:prSet presAssocID="{E82B336E-4E03-4E87-89FD-5B03175F2E5F}" presName="Name0" presStyleCnt="0">
        <dgm:presLayoutVars>
          <dgm:chMax val="1"/>
          <dgm:dir/>
          <dgm:animLvl val="ctr"/>
          <dgm:resizeHandles val="exact"/>
        </dgm:presLayoutVars>
      </dgm:prSet>
      <dgm:spPr/>
      <dgm:t>
        <a:bodyPr/>
        <a:lstStyle/>
        <a:p>
          <a:endParaRPr lang="en-US"/>
        </a:p>
      </dgm:t>
    </dgm:pt>
    <dgm:pt modelId="{89CEEE63-4A58-4F36-BCC4-4084C0CD7625}" type="pres">
      <dgm:prSet presAssocID="{17FE5B05-F741-478B-9B0A-E4FEDCF4DF4A}" presName="centerShape" presStyleLbl="node0" presStyleIdx="0" presStyleCnt="1" custScaleX="172435" custScaleY="147993"/>
      <dgm:spPr/>
      <dgm:t>
        <a:bodyPr/>
        <a:lstStyle/>
        <a:p>
          <a:endParaRPr lang="en-US"/>
        </a:p>
      </dgm:t>
    </dgm:pt>
    <dgm:pt modelId="{B5FED54D-177A-4EBA-8C83-D931A3A61090}" type="pres">
      <dgm:prSet presAssocID="{D387D9D4-AD68-4C3C-9D5F-3A45426199E8}" presName="parTrans" presStyleLbl="sibTrans2D1" presStyleIdx="0" presStyleCnt="5"/>
      <dgm:spPr/>
      <dgm:t>
        <a:bodyPr/>
        <a:lstStyle/>
        <a:p>
          <a:endParaRPr lang="en-US"/>
        </a:p>
      </dgm:t>
    </dgm:pt>
    <dgm:pt modelId="{86D541FF-E93C-4931-955A-2C24FC311BA1}" type="pres">
      <dgm:prSet presAssocID="{D387D9D4-AD68-4C3C-9D5F-3A45426199E8}" presName="connectorText" presStyleLbl="sibTrans2D1" presStyleIdx="0" presStyleCnt="5"/>
      <dgm:spPr/>
      <dgm:t>
        <a:bodyPr/>
        <a:lstStyle/>
        <a:p>
          <a:endParaRPr lang="en-US"/>
        </a:p>
      </dgm:t>
    </dgm:pt>
    <dgm:pt modelId="{6FFD598C-B77A-4ACD-80BB-4D359C7C845A}" type="pres">
      <dgm:prSet presAssocID="{EADA012E-53B9-4603-9398-7F13BECA2AFE}" presName="node" presStyleLbl="node1" presStyleIdx="0" presStyleCnt="5">
        <dgm:presLayoutVars>
          <dgm:bulletEnabled val="1"/>
        </dgm:presLayoutVars>
      </dgm:prSet>
      <dgm:spPr/>
      <dgm:t>
        <a:bodyPr/>
        <a:lstStyle/>
        <a:p>
          <a:endParaRPr lang="en-US"/>
        </a:p>
      </dgm:t>
    </dgm:pt>
    <dgm:pt modelId="{21F19DF7-B6CD-4943-8B6B-0E79E3977331}" type="pres">
      <dgm:prSet presAssocID="{F4E4C4A7-8906-4D2E-AD4A-437BD33A38A1}" presName="parTrans" presStyleLbl="sibTrans2D1" presStyleIdx="1" presStyleCnt="5"/>
      <dgm:spPr/>
      <dgm:t>
        <a:bodyPr/>
        <a:lstStyle/>
        <a:p>
          <a:endParaRPr lang="en-US"/>
        </a:p>
      </dgm:t>
    </dgm:pt>
    <dgm:pt modelId="{6E5488B4-D306-43E2-BA2D-68C3012604B8}" type="pres">
      <dgm:prSet presAssocID="{F4E4C4A7-8906-4D2E-AD4A-437BD33A38A1}" presName="connectorText" presStyleLbl="sibTrans2D1" presStyleIdx="1" presStyleCnt="5"/>
      <dgm:spPr/>
      <dgm:t>
        <a:bodyPr/>
        <a:lstStyle/>
        <a:p>
          <a:endParaRPr lang="en-US"/>
        </a:p>
      </dgm:t>
    </dgm:pt>
    <dgm:pt modelId="{CE2F1659-554A-4362-82AA-D786FBD72B90}" type="pres">
      <dgm:prSet presAssocID="{07E183CE-C06D-4CD7-9657-A6FF3C3A9949}" presName="node" presStyleLbl="node1" presStyleIdx="1" presStyleCnt="5" custRadScaleRad="118524" custRadScaleInc="-16701">
        <dgm:presLayoutVars>
          <dgm:bulletEnabled val="1"/>
        </dgm:presLayoutVars>
      </dgm:prSet>
      <dgm:spPr/>
      <dgm:t>
        <a:bodyPr/>
        <a:lstStyle/>
        <a:p>
          <a:endParaRPr lang="en-US"/>
        </a:p>
      </dgm:t>
    </dgm:pt>
    <dgm:pt modelId="{06DDC2AB-29AF-4FE4-96D1-B8BD38A1C810}" type="pres">
      <dgm:prSet presAssocID="{0724EE00-E1F9-42D8-A5E7-D3197C8E3958}" presName="parTrans" presStyleLbl="sibTrans2D1" presStyleIdx="2" presStyleCnt="5"/>
      <dgm:spPr/>
      <dgm:t>
        <a:bodyPr/>
        <a:lstStyle/>
        <a:p>
          <a:endParaRPr lang="en-US"/>
        </a:p>
      </dgm:t>
    </dgm:pt>
    <dgm:pt modelId="{32B8C9E3-D84A-4AB1-ADF4-174B340551F0}" type="pres">
      <dgm:prSet presAssocID="{0724EE00-E1F9-42D8-A5E7-D3197C8E3958}" presName="connectorText" presStyleLbl="sibTrans2D1" presStyleIdx="2" presStyleCnt="5"/>
      <dgm:spPr/>
      <dgm:t>
        <a:bodyPr/>
        <a:lstStyle/>
        <a:p>
          <a:endParaRPr lang="en-US"/>
        </a:p>
      </dgm:t>
    </dgm:pt>
    <dgm:pt modelId="{DF961FF0-10BA-4496-890B-1E1E38ECF430}" type="pres">
      <dgm:prSet presAssocID="{95074306-81AE-47B7-AB75-3EF8411D9021}" presName="node" presStyleLbl="node1" presStyleIdx="2" presStyleCnt="5" custRadScaleRad="114219" custRadScaleInc="-5402">
        <dgm:presLayoutVars>
          <dgm:bulletEnabled val="1"/>
        </dgm:presLayoutVars>
      </dgm:prSet>
      <dgm:spPr/>
      <dgm:t>
        <a:bodyPr/>
        <a:lstStyle/>
        <a:p>
          <a:endParaRPr lang="en-US"/>
        </a:p>
      </dgm:t>
    </dgm:pt>
    <dgm:pt modelId="{8339FF60-8A77-4129-8733-1F2BDBC763C2}" type="pres">
      <dgm:prSet presAssocID="{4F752A78-A275-4105-B67F-B621389F5F99}" presName="parTrans" presStyleLbl="sibTrans2D1" presStyleIdx="3" presStyleCnt="5"/>
      <dgm:spPr/>
      <dgm:t>
        <a:bodyPr/>
        <a:lstStyle/>
        <a:p>
          <a:endParaRPr lang="en-US"/>
        </a:p>
      </dgm:t>
    </dgm:pt>
    <dgm:pt modelId="{AC8CC31C-8072-41FB-937B-1E67083CBA87}" type="pres">
      <dgm:prSet presAssocID="{4F752A78-A275-4105-B67F-B621389F5F99}" presName="connectorText" presStyleLbl="sibTrans2D1" presStyleIdx="3" presStyleCnt="5"/>
      <dgm:spPr/>
      <dgm:t>
        <a:bodyPr/>
        <a:lstStyle/>
        <a:p>
          <a:endParaRPr lang="en-US"/>
        </a:p>
      </dgm:t>
    </dgm:pt>
    <dgm:pt modelId="{5CA36A87-7D25-4D57-9E18-A7882CE2122B}" type="pres">
      <dgm:prSet presAssocID="{2A5991AC-7525-45CB-BD8D-2BA9CA07AEE8}" presName="node" presStyleLbl="node1" presStyleIdx="3" presStyleCnt="5" custRadScaleRad="115021" custRadScaleInc="6816">
        <dgm:presLayoutVars>
          <dgm:bulletEnabled val="1"/>
        </dgm:presLayoutVars>
      </dgm:prSet>
      <dgm:spPr/>
      <dgm:t>
        <a:bodyPr/>
        <a:lstStyle/>
        <a:p>
          <a:endParaRPr lang="en-US"/>
        </a:p>
      </dgm:t>
    </dgm:pt>
    <dgm:pt modelId="{9388A50B-6C45-466E-AE8E-C99E9747AAE5}" type="pres">
      <dgm:prSet presAssocID="{B1610852-8D4F-469B-B16F-F4CD38FB7C14}" presName="parTrans" presStyleLbl="sibTrans2D1" presStyleIdx="4" presStyleCnt="5"/>
      <dgm:spPr/>
      <dgm:t>
        <a:bodyPr/>
        <a:lstStyle/>
        <a:p>
          <a:endParaRPr lang="en-US"/>
        </a:p>
      </dgm:t>
    </dgm:pt>
    <dgm:pt modelId="{6D01B965-9CA3-4FC2-BBC8-66CACB870E74}" type="pres">
      <dgm:prSet presAssocID="{B1610852-8D4F-469B-B16F-F4CD38FB7C14}" presName="connectorText" presStyleLbl="sibTrans2D1" presStyleIdx="4" presStyleCnt="5"/>
      <dgm:spPr/>
      <dgm:t>
        <a:bodyPr/>
        <a:lstStyle/>
        <a:p>
          <a:endParaRPr lang="en-US"/>
        </a:p>
      </dgm:t>
    </dgm:pt>
    <dgm:pt modelId="{ED39A5C5-4955-4135-852B-9C2F24F8CDA5}" type="pres">
      <dgm:prSet presAssocID="{52CE49C4-9C7E-49A7-B85D-7B8D847E8572}" presName="node" presStyleLbl="node1" presStyleIdx="4" presStyleCnt="5" custRadScaleRad="107211" custRadScaleInc="-3402">
        <dgm:presLayoutVars>
          <dgm:bulletEnabled val="1"/>
        </dgm:presLayoutVars>
      </dgm:prSet>
      <dgm:spPr/>
      <dgm:t>
        <a:bodyPr/>
        <a:lstStyle/>
        <a:p>
          <a:endParaRPr lang="en-US"/>
        </a:p>
      </dgm:t>
    </dgm:pt>
  </dgm:ptLst>
  <dgm:cxnLst>
    <dgm:cxn modelId="{CAA4BBBB-F9AD-4DA6-82C4-2CA28341E614}" type="presOf" srcId="{B1610852-8D4F-469B-B16F-F4CD38FB7C14}" destId="{6D01B965-9CA3-4FC2-BBC8-66CACB870E74}" srcOrd="1" destOrd="0" presId="urn:microsoft.com/office/officeart/2005/8/layout/radial5"/>
    <dgm:cxn modelId="{145BD06A-65F5-4F17-8E41-61DF7ABD1C2C}" type="presOf" srcId="{F4E4C4A7-8906-4D2E-AD4A-437BD33A38A1}" destId="{6E5488B4-D306-43E2-BA2D-68C3012604B8}" srcOrd="1" destOrd="0" presId="urn:microsoft.com/office/officeart/2005/8/layout/radial5"/>
    <dgm:cxn modelId="{B7824DF0-4FAF-4FDE-B877-4520ECD518E1}" srcId="{17FE5B05-F741-478B-9B0A-E4FEDCF4DF4A}" destId="{52CE49C4-9C7E-49A7-B85D-7B8D847E8572}" srcOrd="4" destOrd="0" parTransId="{B1610852-8D4F-469B-B16F-F4CD38FB7C14}" sibTransId="{06BBE51B-CE32-4FB9-9085-CB4AB7CFA702}"/>
    <dgm:cxn modelId="{A8893260-7F0D-43F3-90AA-247562409617}" type="presOf" srcId="{52CE49C4-9C7E-49A7-B85D-7B8D847E8572}" destId="{ED39A5C5-4955-4135-852B-9C2F24F8CDA5}" srcOrd="0" destOrd="0" presId="urn:microsoft.com/office/officeart/2005/8/layout/radial5"/>
    <dgm:cxn modelId="{8789CED7-A6F3-4B7F-9FB2-63141DF4D262}" type="presOf" srcId="{D387D9D4-AD68-4C3C-9D5F-3A45426199E8}" destId="{86D541FF-E93C-4931-955A-2C24FC311BA1}" srcOrd="1" destOrd="0" presId="urn:microsoft.com/office/officeart/2005/8/layout/radial5"/>
    <dgm:cxn modelId="{E6D674B1-4176-40C6-83FF-10C51359821C}" type="presOf" srcId="{B1610852-8D4F-469B-B16F-F4CD38FB7C14}" destId="{9388A50B-6C45-466E-AE8E-C99E9747AAE5}" srcOrd="0" destOrd="0" presId="urn:microsoft.com/office/officeart/2005/8/layout/radial5"/>
    <dgm:cxn modelId="{A97EF187-3052-4941-8AC8-166C7B81A03D}" type="presOf" srcId="{4F752A78-A275-4105-B67F-B621389F5F99}" destId="{8339FF60-8A77-4129-8733-1F2BDBC763C2}" srcOrd="0" destOrd="0" presId="urn:microsoft.com/office/officeart/2005/8/layout/radial5"/>
    <dgm:cxn modelId="{0653F0A9-11B6-4778-B8F2-F1DA8785BC83}" type="presOf" srcId="{D387D9D4-AD68-4C3C-9D5F-3A45426199E8}" destId="{B5FED54D-177A-4EBA-8C83-D931A3A61090}" srcOrd="0" destOrd="0" presId="urn:microsoft.com/office/officeart/2005/8/layout/radial5"/>
    <dgm:cxn modelId="{27BDE325-BD41-4AA5-9D07-CC2555E952B1}" srcId="{17FE5B05-F741-478B-9B0A-E4FEDCF4DF4A}" destId="{95074306-81AE-47B7-AB75-3EF8411D9021}" srcOrd="2" destOrd="0" parTransId="{0724EE00-E1F9-42D8-A5E7-D3197C8E3958}" sibTransId="{DEFA09AE-23EA-499A-8D55-26AC6A4DE930}"/>
    <dgm:cxn modelId="{8697C831-9326-481E-B2A0-DD22F843B2E3}" type="presOf" srcId="{0724EE00-E1F9-42D8-A5E7-D3197C8E3958}" destId="{06DDC2AB-29AF-4FE4-96D1-B8BD38A1C810}" srcOrd="0" destOrd="0" presId="urn:microsoft.com/office/officeart/2005/8/layout/radial5"/>
    <dgm:cxn modelId="{67EF0ECE-E74D-44E4-B59E-31FF0BDD5E83}" type="presOf" srcId="{EADA012E-53B9-4603-9398-7F13BECA2AFE}" destId="{6FFD598C-B77A-4ACD-80BB-4D359C7C845A}" srcOrd="0" destOrd="0" presId="urn:microsoft.com/office/officeart/2005/8/layout/radial5"/>
    <dgm:cxn modelId="{2478569F-9DB2-43B0-A5C8-F83DE32A9C10}" type="presOf" srcId="{0724EE00-E1F9-42D8-A5E7-D3197C8E3958}" destId="{32B8C9E3-D84A-4AB1-ADF4-174B340551F0}" srcOrd="1" destOrd="0" presId="urn:microsoft.com/office/officeart/2005/8/layout/radial5"/>
    <dgm:cxn modelId="{D6B20F35-87B7-47FE-8EDC-7D50171DC1B1}" type="presOf" srcId="{07E183CE-C06D-4CD7-9657-A6FF3C3A9949}" destId="{CE2F1659-554A-4362-82AA-D786FBD72B90}" srcOrd="0" destOrd="0" presId="urn:microsoft.com/office/officeart/2005/8/layout/radial5"/>
    <dgm:cxn modelId="{93CAC1E1-2C18-4156-8E29-DCAE0A8D3D85}" type="presOf" srcId="{4F752A78-A275-4105-B67F-B621389F5F99}" destId="{AC8CC31C-8072-41FB-937B-1E67083CBA87}" srcOrd="1" destOrd="0" presId="urn:microsoft.com/office/officeart/2005/8/layout/radial5"/>
    <dgm:cxn modelId="{90A3A1BE-D2DC-4720-A8E8-54A379F32F16}" type="presOf" srcId="{95074306-81AE-47B7-AB75-3EF8411D9021}" destId="{DF961FF0-10BA-4496-890B-1E1E38ECF430}" srcOrd="0" destOrd="0" presId="urn:microsoft.com/office/officeart/2005/8/layout/radial5"/>
    <dgm:cxn modelId="{2B563DD8-63A9-4377-A246-8164D9095F4F}" type="presOf" srcId="{17FE5B05-F741-478B-9B0A-E4FEDCF4DF4A}" destId="{89CEEE63-4A58-4F36-BCC4-4084C0CD7625}" srcOrd="0" destOrd="0" presId="urn:microsoft.com/office/officeart/2005/8/layout/radial5"/>
    <dgm:cxn modelId="{BC6FDF32-94C1-4C46-A3A8-B8373670B93E}" srcId="{17FE5B05-F741-478B-9B0A-E4FEDCF4DF4A}" destId="{EADA012E-53B9-4603-9398-7F13BECA2AFE}" srcOrd="0" destOrd="0" parTransId="{D387D9D4-AD68-4C3C-9D5F-3A45426199E8}" sibTransId="{F449B17F-E75F-4863-9D83-A0D280F6E016}"/>
    <dgm:cxn modelId="{81B05BCC-0A45-4A2A-8FF9-24CFE4BD2387}" srcId="{E82B336E-4E03-4E87-89FD-5B03175F2E5F}" destId="{17FE5B05-F741-478B-9B0A-E4FEDCF4DF4A}" srcOrd="0" destOrd="0" parTransId="{1AEEEB42-E221-49FF-AC7D-B5845D934E3E}" sibTransId="{2ABB1D4E-B277-4047-B112-EC46117B11C7}"/>
    <dgm:cxn modelId="{323542F3-DC6C-40B0-9A61-51851C20514D}" srcId="{17FE5B05-F741-478B-9B0A-E4FEDCF4DF4A}" destId="{2A5991AC-7525-45CB-BD8D-2BA9CA07AEE8}" srcOrd="3" destOrd="0" parTransId="{4F752A78-A275-4105-B67F-B621389F5F99}" sibTransId="{A0DFFE6A-950A-48F1-8366-ECCA5E22D998}"/>
    <dgm:cxn modelId="{586922FA-194B-414A-9E94-BC772999B610}" srcId="{17FE5B05-F741-478B-9B0A-E4FEDCF4DF4A}" destId="{07E183CE-C06D-4CD7-9657-A6FF3C3A9949}" srcOrd="1" destOrd="0" parTransId="{F4E4C4A7-8906-4D2E-AD4A-437BD33A38A1}" sibTransId="{7B77D95F-9B0C-4467-A89F-3D5F457FD408}"/>
    <dgm:cxn modelId="{55872F50-9FBF-4937-BAA5-AC5BAC19BFFB}" type="presOf" srcId="{E82B336E-4E03-4E87-89FD-5B03175F2E5F}" destId="{49598758-4A72-4EDB-A5B7-A5CB134C0EA9}" srcOrd="0" destOrd="0" presId="urn:microsoft.com/office/officeart/2005/8/layout/radial5"/>
    <dgm:cxn modelId="{341AF2D2-9D03-437A-B119-527B92AF0713}" type="presOf" srcId="{2A5991AC-7525-45CB-BD8D-2BA9CA07AEE8}" destId="{5CA36A87-7D25-4D57-9E18-A7882CE2122B}" srcOrd="0" destOrd="0" presId="urn:microsoft.com/office/officeart/2005/8/layout/radial5"/>
    <dgm:cxn modelId="{166C6509-2256-46FC-97E8-E1AE20455C0C}" type="presOf" srcId="{F4E4C4A7-8906-4D2E-AD4A-437BD33A38A1}" destId="{21F19DF7-B6CD-4943-8B6B-0E79E3977331}" srcOrd="0" destOrd="0" presId="urn:microsoft.com/office/officeart/2005/8/layout/radial5"/>
    <dgm:cxn modelId="{B971E2A5-076D-4361-A5B9-DE890A162265}" type="presParOf" srcId="{49598758-4A72-4EDB-A5B7-A5CB134C0EA9}" destId="{89CEEE63-4A58-4F36-BCC4-4084C0CD7625}" srcOrd="0" destOrd="0" presId="urn:microsoft.com/office/officeart/2005/8/layout/radial5"/>
    <dgm:cxn modelId="{5F4824DA-C94A-4A33-A4C2-4AA280876611}" type="presParOf" srcId="{49598758-4A72-4EDB-A5B7-A5CB134C0EA9}" destId="{B5FED54D-177A-4EBA-8C83-D931A3A61090}" srcOrd="1" destOrd="0" presId="urn:microsoft.com/office/officeart/2005/8/layout/radial5"/>
    <dgm:cxn modelId="{D035E014-28A5-4F28-B169-C2EF9D43394D}" type="presParOf" srcId="{B5FED54D-177A-4EBA-8C83-D931A3A61090}" destId="{86D541FF-E93C-4931-955A-2C24FC311BA1}" srcOrd="0" destOrd="0" presId="urn:microsoft.com/office/officeart/2005/8/layout/radial5"/>
    <dgm:cxn modelId="{FADBE6B0-2985-4582-89B7-21914FA52093}" type="presParOf" srcId="{49598758-4A72-4EDB-A5B7-A5CB134C0EA9}" destId="{6FFD598C-B77A-4ACD-80BB-4D359C7C845A}" srcOrd="2" destOrd="0" presId="urn:microsoft.com/office/officeart/2005/8/layout/radial5"/>
    <dgm:cxn modelId="{9A2F323B-9997-4D19-BBD4-352DC9E350A4}" type="presParOf" srcId="{49598758-4A72-4EDB-A5B7-A5CB134C0EA9}" destId="{21F19DF7-B6CD-4943-8B6B-0E79E3977331}" srcOrd="3" destOrd="0" presId="urn:microsoft.com/office/officeart/2005/8/layout/radial5"/>
    <dgm:cxn modelId="{4B693451-10AC-4CA4-962C-7992C17A3CB4}" type="presParOf" srcId="{21F19DF7-B6CD-4943-8B6B-0E79E3977331}" destId="{6E5488B4-D306-43E2-BA2D-68C3012604B8}" srcOrd="0" destOrd="0" presId="urn:microsoft.com/office/officeart/2005/8/layout/radial5"/>
    <dgm:cxn modelId="{E071C923-7062-4F00-97AA-3695B686BFE5}" type="presParOf" srcId="{49598758-4A72-4EDB-A5B7-A5CB134C0EA9}" destId="{CE2F1659-554A-4362-82AA-D786FBD72B90}" srcOrd="4" destOrd="0" presId="urn:microsoft.com/office/officeart/2005/8/layout/radial5"/>
    <dgm:cxn modelId="{AAF1C890-1E85-43C2-B3BA-AE9CA51BA354}" type="presParOf" srcId="{49598758-4A72-4EDB-A5B7-A5CB134C0EA9}" destId="{06DDC2AB-29AF-4FE4-96D1-B8BD38A1C810}" srcOrd="5" destOrd="0" presId="urn:microsoft.com/office/officeart/2005/8/layout/radial5"/>
    <dgm:cxn modelId="{43521BE7-FABF-4134-8820-C42E5913996D}" type="presParOf" srcId="{06DDC2AB-29AF-4FE4-96D1-B8BD38A1C810}" destId="{32B8C9E3-D84A-4AB1-ADF4-174B340551F0}" srcOrd="0" destOrd="0" presId="urn:microsoft.com/office/officeart/2005/8/layout/radial5"/>
    <dgm:cxn modelId="{6C22198C-C1AE-4BCC-A800-BA4D895136A0}" type="presParOf" srcId="{49598758-4A72-4EDB-A5B7-A5CB134C0EA9}" destId="{DF961FF0-10BA-4496-890B-1E1E38ECF430}" srcOrd="6" destOrd="0" presId="urn:microsoft.com/office/officeart/2005/8/layout/radial5"/>
    <dgm:cxn modelId="{A2176D9A-1917-43C4-A230-121A5C5604C8}" type="presParOf" srcId="{49598758-4A72-4EDB-A5B7-A5CB134C0EA9}" destId="{8339FF60-8A77-4129-8733-1F2BDBC763C2}" srcOrd="7" destOrd="0" presId="urn:microsoft.com/office/officeart/2005/8/layout/radial5"/>
    <dgm:cxn modelId="{39066C6A-B649-468A-9EC3-0A8ADE210745}" type="presParOf" srcId="{8339FF60-8A77-4129-8733-1F2BDBC763C2}" destId="{AC8CC31C-8072-41FB-937B-1E67083CBA87}" srcOrd="0" destOrd="0" presId="urn:microsoft.com/office/officeart/2005/8/layout/radial5"/>
    <dgm:cxn modelId="{31533492-3717-4808-86CE-63D2F4A84E24}" type="presParOf" srcId="{49598758-4A72-4EDB-A5B7-A5CB134C0EA9}" destId="{5CA36A87-7D25-4D57-9E18-A7882CE2122B}" srcOrd="8" destOrd="0" presId="urn:microsoft.com/office/officeart/2005/8/layout/radial5"/>
    <dgm:cxn modelId="{73109CDB-98E7-4F8C-864E-7F823D3993C3}" type="presParOf" srcId="{49598758-4A72-4EDB-A5B7-A5CB134C0EA9}" destId="{9388A50B-6C45-466E-AE8E-C99E9747AAE5}" srcOrd="9" destOrd="0" presId="urn:microsoft.com/office/officeart/2005/8/layout/radial5"/>
    <dgm:cxn modelId="{1F47C978-CE82-453E-9B1C-1C7828A7FDC3}" type="presParOf" srcId="{9388A50B-6C45-466E-AE8E-C99E9747AAE5}" destId="{6D01B965-9CA3-4FC2-BBC8-66CACB870E74}" srcOrd="0" destOrd="0" presId="urn:microsoft.com/office/officeart/2005/8/layout/radial5"/>
    <dgm:cxn modelId="{15E2D327-6640-4F0F-8F5B-A1808CCFDAB3}" type="presParOf" srcId="{49598758-4A72-4EDB-A5B7-A5CB134C0EA9}" destId="{ED39A5C5-4955-4135-852B-9C2F24F8CDA5}" srcOrd="10" destOrd="0" presId="urn:microsoft.com/office/officeart/2005/8/layout/radial5"/>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bwMode="auto">
          <a:xfrm>
            <a:off x="838200" y="228600"/>
            <a:ext cx="7467600" cy="5105400"/>
          </a:xfrm>
          <a:prstGeom prst="rect">
            <a:avLst/>
          </a:prstGeom>
          <a:noFill/>
          <a:ln w="9525">
            <a:noFill/>
            <a:miter lim="800000"/>
            <a:headEnd/>
            <a:tailEnd/>
          </a:ln>
          <a:effectLst/>
        </p:spPr>
      </p:pic>
      <p:sp>
        <p:nvSpPr>
          <p:cNvPr id="3" name="TextBox 2"/>
          <p:cNvSpPr txBox="1"/>
          <p:nvPr/>
        </p:nvSpPr>
        <p:spPr>
          <a:xfrm>
            <a:off x="838200" y="5334000"/>
            <a:ext cx="7467600" cy="1015663"/>
          </a:xfrm>
          <a:prstGeom prst="rect">
            <a:avLst/>
          </a:prstGeom>
          <a:solidFill>
            <a:srgbClr val="00B050"/>
          </a:solidFill>
        </p:spPr>
        <p:txBody>
          <a:bodyPr wrap="square" rtlCol="0">
            <a:spAutoFit/>
          </a:bodyPr>
          <a:lstStyle/>
          <a:p>
            <a:pPr algn="ctr"/>
            <a:r>
              <a:rPr lang="bn-BD" sz="6000" dirty="0" smtClean="0">
                <a:latin typeface="NikoshBAN" pitchFamily="2" charset="0"/>
                <a:cs typeface="NikoshBAN" pitchFamily="2" charset="0"/>
              </a:rPr>
              <a:t>উপস্থিত সকলকে  স্বাগতম</a:t>
            </a:r>
            <a:endParaRPr lang="en-US" sz="6000" dirty="0">
              <a:latin typeface="NikoshBAN" pitchFamily="2" charset="0"/>
              <a:cs typeface="NikoshBAN"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762000" y="457200"/>
            <a:ext cx="8077200" cy="4800600"/>
          </a:xfrm>
          <a:prstGeom prst="fram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b="1" dirty="0" smtClean="0">
                <a:solidFill>
                  <a:schemeClr val="tx1"/>
                </a:solidFill>
                <a:latin typeface="NikoshBAN" pitchFamily="2" charset="0"/>
                <a:cs typeface="NikoshBAN" pitchFamily="2" charset="0"/>
              </a:rPr>
              <a:t>প্রত্যেক দলনেতাকে দিয়ে তার দলের লেখা বৈশিষ্ট্য বোর্ডে লেখাই।</a:t>
            </a:r>
          </a:p>
          <a:p>
            <a:pPr algn="ctr"/>
            <a:r>
              <a:rPr lang="bn-BD" sz="4400" b="1" dirty="0" smtClean="0">
                <a:solidFill>
                  <a:schemeClr val="tx1"/>
                </a:solidFill>
                <a:latin typeface="NikoshBAN" pitchFamily="2" charset="0"/>
                <a:cs typeface="NikoshBAN" pitchFamily="2" charset="0"/>
              </a:rPr>
              <a:t> ( এখানে পূর্বে লেখা পয়েন্টটি নতুন করে লেখবে না)</a:t>
            </a:r>
            <a:endParaRPr lang="en-US" sz="4400" b="1"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1077218"/>
          </a:xfrm>
          <a:prstGeom prst="rect">
            <a:avLst/>
          </a:prstGeom>
          <a:solidFill>
            <a:srgbClr val="FFC000"/>
          </a:solidFill>
        </p:spPr>
        <p:txBody>
          <a:bodyPr wrap="square" rtlCol="0">
            <a:spAutoFit/>
          </a:bodyPr>
          <a:lstStyle/>
          <a:p>
            <a:r>
              <a:rPr lang="bn-BD" sz="3200" dirty="0" smtClean="0">
                <a:latin typeface="NikoshBAN" pitchFamily="2" charset="0"/>
                <a:cs typeface="NikoshBAN" pitchFamily="2" charset="0"/>
              </a:rPr>
              <a:t>তোমাদের লেখা বৈশিষ্টের সাথে এই বৈশিষ্ট্য গুলি মিলিয়ে নিই। এবং প্রয়োজনে খাতায় লিখি।</a:t>
            </a:r>
            <a:endParaRPr lang="en-US" sz="3200" dirty="0">
              <a:latin typeface="NikoshBAN" pitchFamily="2" charset="0"/>
              <a:cs typeface="NikoshBAN" pitchFamily="2" charset="0"/>
            </a:endParaRPr>
          </a:p>
        </p:txBody>
      </p:sp>
      <p:sp>
        <p:nvSpPr>
          <p:cNvPr id="3" name="TextBox 2"/>
          <p:cNvSpPr txBox="1"/>
          <p:nvPr/>
        </p:nvSpPr>
        <p:spPr>
          <a:xfrm>
            <a:off x="228600" y="1219200"/>
            <a:ext cx="8686800" cy="5632311"/>
          </a:xfrm>
          <a:prstGeom prst="rect">
            <a:avLst/>
          </a:prstGeom>
          <a:noFill/>
          <a:ln w="57150">
            <a:solidFill>
              <a:srgbClr val="7030A0"/>
            </a:solidFill>
          </a:ln>
        </p:spPr>
        <p:txBody>
          <a:bodyPr wrap="square" rtlCol="0">
            <a:spAutoFit/>
          </a:bodyPr>
          <a:lstStyle/>
          <a:p>
            <a:pPr>
              <a:buFont typeface="Arial" pitchFamily="34" charset="0"/>
              <a:buChar char="•"/>
            </a:pPr>
            <a:r>
              <a:rPr lang="bn-BD" sz="3600" dirty="0" smtClean="0">
                <a:latin typeface="NikoshBAN" pitchFamily="2" charset="0"/>
                <a:cs typeface="NikoshBAN" pitchFamily="2" charset="0"/>
              </a:rPr>
              <a:t> একমালিকানা ব্যবসায় মালিক সবসময় একজন ব্যক্তি যিনি নিজ উদ্যোগে পুজির সংস্থান করেন, ব্যবসা পরিচালনা করেন এবং ঝুকি বহন করেন।</a:t>
            </a:r>
          </a:p>
          <a:p>
            <a:pPr>
              <a:buFont typeface="Arial" pitchFamily="34" charset="0"/>
              <a:buChar char="•"/>
            </a:pPr>
            <a:r>
              <a:rPr lang="bn-BD" sz="3600" dirty="0" smtClean="0">
                <a:latin typeface="NikoshBAN" pitchFamily="2" charset="0"/>
                <a:cs typeface="NikoshBAN" pitchFamily="2" charset="0"/>
              </a:rPr>
              <a:t>এ জাতীয় ব্যবসায়ের গঠন বেশ সহজ। আইনগত ঝামেলা না থাকায় যে কেউ ইচ্ছা করলে ও উদ্যোগ নিলে এ ব্যবসায় মুরু করতে পারে।</a:t>
            </a:r>
          </a:p>
          <a:p>
            <a:pPr>
              <a:buFont typeface="Arial" pitchFamily="34" charset="0"/>
              <a:buChar char="•"/>
            </a:pPr>
            <a:r>
              <a:rPr lang="bn-BD" sz="3600" dirty="0" smtClean="0">
                <a:latin typeface="NikoshBAN" pitchFamily="2" charset="0"/>
                <a:cs typeface="NikoshBAN" pitchFamily="2" charset="0"/>
              </a:rPr>
              <a:t>স্বল্প মূলধন নিয়ে এ জাতীয় ব্যবসায় গঠন করা যায়। মালিক নিজেই এর মূলধন যোগান দেন।</a:t>
            </a:r>
          </a:p>
          <a:p>
            <a:pPr>
              <a:buFont typeface="Arial" pitchFamily="34" charset="0"/>
              <a:buChar char="•"/>
            </a:pPr>
            <a:r>
              <a:rPr lang="bn-BD" sz="3600" dirty="0" smtClean="0">
                <a:latin typeface="NikoshBAN" pitchFamily="2" charset="0"/>
                <a:cs typeface="NikoshBAN" pitchFamily="2" charset="0"/>
              </a:rPr>
              <a:t>মূলধনের স্বল্পতা ও একজন ব্যক্তির মালিকানার জন্য এর আয়তন সাধারনত ছোট হয়ে থাকে।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5"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3"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5" presetClass="entr" presetSubtype="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5"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94692"/>
            <a:ext cx="8001000" cy="6463308"/>
          </a:xfrm>
          <a:prstGeom prst="rect">
            <a:avLst/>
          </a:prstGeom>
          <a:noFill/>
          <a:ln w="57150">
            <a:solidFill>
              <a:srgbClr val="7030A0"/>
            </a:solidFill>
          </a:ln>
        </p:spPr>
        <p:txBody>
          <a:bodyPr wrap="square" rtlCol="0">
            <a:spAutoFit/>
          </a:bodyPr>
          <a:lstStyle/>
          <a:p>
            <a:pPr>
              <a:buFont typeface="Arial" pitchFamily="34" charset="0"/>
              <a:buChar char="•"/>
            </a:pPr>
            <a:r>
              <a:rPr lang="bn-BD" sz="3600" dirty="0" smtClean="0">
                <a:latin typeface="NikoshBAN" pitchFamily="2" charset="0"/>
                <a:cs typeface="NikoshBAN" pitchFamily="2" charset="0"/>
              </a:rPr>
              <a:t>আইনের চোখে একমালিকানা ব্যবসায়ের পৃথককোন সত্তা নেই।মালিক ও ব্যবসায় অভিন্ন।</a:t>
            </a:r>
          </a:p>
          <a:p>
            <a:pPr>
              <a:buFont typeface="Arial" pitchFamily="34" charset="0"/>
              <a:buChar char="•"/>
            </a:pPr>
            <a:r>
              <a:rPr lang="bn-BD" sz="3600" dirty="0" smtClean="0">
                <a:latin typeface="NikoshBAN" pitchFamily="2" charset="0"/>
                <a:cs typeface="NikoshBAN" pitchFamily="2" charset="0"/>
              </a:rPr>
              <a:t>এ জাতীয় ব্যবসায়ের সম্পূর্ণ দায়-দাযিত্ব মালিকের। ফলে তার দায় অসীম। </a:t>
            </a:r>
          </a:p>
          <a:p>
            <a:pPr>
              <a:buFont typeface="Arial" pitchFamily="34" charset="0"/>
              <a:buChar char="•"/>
            </a:pPr>
            <a:r>
              <a:rPr lang="bn-BD" sz="3600" dirty="0" smtClean="0">
                <a:latin typeface="NikoshBAN" pitchFamily="2" charset="0"/>
                <a:cs typeface="NikoshBAN" pitchFamily="2" charset="0"/>
              </a:rPr>
              <a:t>পুরো ব্যবসায়ের একক মালিকানার জন্য লাভের সবটা মালিক একা ভোগ করেন।</a:t>
            </a:r>
          </a:p>
          <a:p>
            <a:pPr>
              <a:buFont typeface="Arial" pitchFamily="34" charset="0"/>
              <a:buChar char="•"/>
            </a:pPr>
            <a:r>
              <a:rPr lang="bn-BD" sz="3600" dirty="0" smtClean="0">
                <a:latin typeface="NikoshBAN" pitchFamily="2" charset="0"/>
                <a:cs typeface="NikoshBAN" pitchFamily="2" charset="0"/>
              </a:rPr>
              <a:t>একমালিকানা ব্যবসায়ের স্থায়িত্ব মালিকের ইচ্ছার উপর নির্ভরশীল। কারণ ব্যবসায় চালু রাখা বন্ধ করা মালিকের ইচ্ছার উপর নির্ভরকরে।</a:t>
            </a:r>
          </a:p>
          <a:p>
            <a:pPr>
              <a:buFont typeface="Arial" pitchFamily="34" charset="0"/>
              <a:buChar char="•"/>
            </a:pPr>
            <a:r>
              <a:rPr lang="bn-BD" sz="3600" dirty="0" smtClean="0">
                <a:latin typeface="NikoshBAN" pitchFamily="2" charset="0"/>
                <a:cs typeface="NikoshBAN" pitchFamily="2" charset="0"/>
              </a:rPr>
              <a:t>একমালিকানা ব্যবসায়ের সকল ঝুকি মালিককে একক ভাবে বহন করতে হয়।</a:t>
            </a:r>
            <a:endParaRPr lang="en-US" sz="3600" dirty="0" smtClean="0"/>
          </a:p>
          <a:p>
            <a:pPr>
              <a:buFont typeface="Arial" pitchFamily="34" charset="0"/>
              <a:buChar char="•"/>
            </a:pP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p:cTn id="31"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 calcmode="lin" valueType="num">
                                      <p:cBhvr>
                                        <p:cTn id="43"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2">
                                            <p:txEl>
                                              <p:pRg st="4" end="4"/>
                                            </p:txEl>
                                          </p:spTgt>
                                        </p:tgtEl>
                                        <p:attrNameLst>
                                          <p:attrName>style.visibility</p:attrName>
                                        </p:attrNameLst>
                                      </p:cBhvr>
                                      <p:to>
                                        <p:strVal val="visible"/>
                                      </p:to>
                                    </p:set>
                                    <p:anim calcmode="lin" valueType="num">
                                      <p:cBhvr>
                                        <p:cTn id="55" dur="500" decel="50000" fill="hold">
                                          <p:stCondLst>
                                            <p:cond delay="0"/>
                                          </p:stCondLst>
                                        </p:cTn>
                                        <p:tgtEl>
                                          <p:spTgt spid="2">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2">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2">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2">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2">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2">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2">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90600"/>
            <a:ext cx="7848600" cy="1569660"/>
          </a:xfrm>
          <a:prstGeom prst="rect">
            <a:avLst/>
          </a:prstGeom>
          <a:solidFill>
            <a:srgbClr val="FFC000"/>
          </a:solidFill>
        </p:spPr>
        <p:txBody>
          <a:bodyPr wrap="square" rtlCol="0">
            <a:spAutoFit/>
          </a:bodyPr>
          <a:lstStyle/>
          <a:p>
            <a:r>
              <a:rPr lang="bn-BD" sz="3200" dirty="0" smtClean="0">
                <a:latin typeface="NikoshBAN" pitchFamily="2" charset="0"/>
                <a:cs typeface="NikoshBAN" pitchFamily="2" charset="0"/>
              </a:rPr>
              <a:t>উপরের আলোচনার প্রেক্ষিতে একমালিকানা ব্যবসায়ের কোন সুবিধা আছে কি? থাকলে প্রত্যেক দল থেকে দুটি করে বৈশিষ্ট্য খাতায় লেখ।</a:t>
            </a:r>
            <a:endParaRPr lang="en-US" sz="3200" dirty="0">
              <a:latin typeface="NikoshBAN" pitchFamily="2" charset="0"/>
              <a:cs typeface="NikoshBAN" pitchFamily="2" charset="0"/>
            </a:endParaRPr>
          </a:p>
        </p:txBody>
      </p:sp>
      <p:sp>
        <p:nvSpPr>
          <p:cNvPr id="3" name="TextBox 2"/>
          <p:cNvSpPr txBox="1"/>
          <p:nvPr/>
        </p:nvSpPr>
        <p:spPr>
          <a:xfrm>
            <a:off x="838200" y="3810000"/>
            <a:ext cx="7772400" cy="1754326"/>
          </a:xfrm>
          <a:prstGeom prst="rect">
            <a:avLst/>
          </a:prstGeom>
          <a:solidFill>
            <a:srgbClr val="00B0F0"/>
          </a:solidFill>
        </p:spPr>
        <p:txBody>
          <a:bodyPr wrap="square" rtlCol="0">
            <a:spAutoFit/>
          </a:bodyPr>
          <a:lstStyle/>
          <a:p>
            <a:r>
              <a:rPr lang="bn-BD" sz="3600" dirty="0" smtClean="0">
                <a:latin typeface="NikoshBAN" pitchFamily="2" charset="0"/>
                <a:cs typeface="NikoshBAN" pitchFamily="2" charset="0"/>
              </a:rPr>
              <a:t>তোমাদের লেখা একমালিকানা ব্যবসায়ের সুবিধার সাথে এই সুবিধা গুলি মিলিয়ে দেখি । এবং ্রয়োজনে খাতায় লিখে নেই।</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81000"/>
            <a:ext cx="8153400" cy="5632311"/>
          </a:xfrm>
          <a:prstGeom prst="rect">
            <a:avLst/>
          </a:prstGeom>
          <a:noFill/>
        </p:spPr>
        <p:txBody>
          <a:bodyPr wrap="square" rtlCol="0">
            <a:spAutoFit/>
          </a:bodyPr>
          <a:lstStyle/>
          <a:p>
            <a:pPr>
              <a:buFont typeface="Wingdings" pitchFamily="2" charset="2"/>
              <a:buChar char="ü"/>
            </a:pPr>
            <a:r>
              <a:rPr lang="bn-BD" sz="4000" dirty="0" smtClean="0">
                <a:latin typeface="NikoshBAN" pitchFamily="2" charset="0"/>
                <a:cs typeface="NikoshBAN" pitchFamily="2" charset="0"/>
              </a:rPr>
              <a:t>সিদ্ধান্ত গ্রহণের সুবিধা।</a:t>
            </a:r>
          </a:p>
          <a:p>
            <a:pPr>
              <a:buFont typeface="Wingdings" pitchFamily="2" charset="2"/>
              <a:buChar char="ü"/>
            </a:pPr>
            <a:r>
              <a:rPr lang="bn-BD" sz="4000" dirty="0" smtClean="0">
                <a:latin typeface="NikoshBAN" pitchFamily="2" charset="0"/>
                <a:cs typeface="NikoshBAN" pitchFamily="2" charset="0"/>
              </a:rPr>
              <a:t>মুনাফা ভোগের সুবিধা।</a:t>
            </a:r>
          </a:p>
          <a:p>
            <a:pPr>
              <a:buFont typeface="Wingdings" pitchFamily="2" charset="2"/>
              <a:buChar char="ü"/>
            </a:pPr>
            <a:r>
              <a:rPr lang="bn-BD" sz="4000" dirty="0" smtClean="0">
                <a:latin typeface="NikoshBAN" pitchFamily="2" charset="0"/>
                <a:cs typeface="NikoshBAN" pitchFamily="2" charset="0"/>
              </a:rPr>
              <a:t>কার্য পরিচালনায় সুবিধা।</a:t>
            </a:r>
          </a:p>
          <a:p>
            <a:pPr>
              <a:buFont typeface="Wingdings" pitchFamily="2" charset="2"/>
              <a:buChar char="ü"/>
            </a:pPr>
            <a:r>
              <a:rPr lang="bn-BD" sz="4000" dirty="0" smtClean="0">
                <a:latin typeface="NikoshBAN" pitchFamily="2" charset="0"/>
                <a:cs typeface="NikoshBAN" pitchFamily="2" charset="0"/>
              </a:rPr>
              <a:t>ঋণের জন্য অন্যের কাছে যেতে হয়না।</a:t>
            </a:r>
          </a:p>
          <a:p>
            <a:pPr>
              <a:buFont typeface="Wingdings" pitchFamily="2" charset="2"/>
              <a:buChar char="ü"/>
            </a:pPr>
            <a:r>
              <a:rPr lang="bn-BD" sz="4000" dirty="0" smtClean="0">
                <a:latin typeface="NikoshBAN" pitchFamily="2" charset="0"/>
                <a:cs typeface="NikoshBAN" pitchFamily="2" charset="0"/>
              </a:rPr>
              <a:t>অন্যের নিকট জবাবদিহি করতে হয়  না।</a:t>
            </a:r>
          </a:p>
          <a:p>
            <a:pPr>
              <a:buFont typeface="Wingdings" pitchFamily="2" charset="2"/>
              <a:buChar char="ü"/>
            </a:pPr>
            <a:r>
              <a:rPr lang="bn-BD" sz="4000" dirty="0" smtClean="0">
                <a:latin typeface="NikoshBAN" pitchFamily="2" charset="0"/>
                <a:cs typeface="NikoshBAN" pitchFamily="2" charset="0"/>
              </a:rPr>
              <a:t>এজাতিয় ব্যবসায় গঠন কালে আইনের জটিলতায় ভুগতে হয়না।</a:t>
            </a:r>
          </a:p>
          <a:p>
            <a:pPr>
              <a:buFont typeface="Wingdings" pitchFamily="2" charset="2"/>
              <a:buChar char="ü"/>
            </a:pPr>
            <a:r>
              <a:rPr lang="bn-BD" sz="4000" dirty="0" smtClean="0">
                <a:latin typeface="NikoshBAN" pitchFamily="2" charset="0"/>
                <a:cs typeface="NikoshBAN" pitchFamily="2" charset="0"/>
              </a:rPr>
              <a:t>মালিক ইচ্ছা করলে যে  কোনো সময়  প্রতিষ্টান টি বন্ধ করে দিতে পারেন।</a:t>
            </a:r>
            <a:endParaRPr lang="en-US" sz="4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strips(down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strips(down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strips(downLeft)">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1295400" y="228600"/>
            <a:ext cx="6400800" cy="4800600"/>
          </a:xfrm>
          <a:prstGeom prst="rect">
            <a:avLst/>
          </a:prstGeom>
          <a:noFill/>
          <a:ln w="9525">
            <a:noFill/>
            <a:miter lim="800000"/>
            <a:headEnd/>
            <a:tailEnd/>
          </a:ln>
          <a:effectLst/>
        </p:spPr>
      </p:pic>
      <p:sp>
        <p:nvSpPr>
          <p:cNvPr id="4" name="TextBox 3"/>
          <p:cNvSpPr txBox="1"/>
          <p:nvPr/>
        </p:nvSpPr>
        <p:spPr>
          <a:xfrm rot="5400000">
            <a:off x="-712857" y="3075057"/>
            <a:ext cx="3200400" cy="707886"/>
          </a:xfrm>
          <a:prstGeom prst="rect">
            <a:avLst/>
          </a:prstGeom>
          <a:noFill/>
        </p:spPr>
        <p:txBody>
          <a:bodyPr wrap="square" rtlCol="0">
            <a:spAutoFit/>
          </a:bodyPr>
          <a:lstStyle/>
          <a:p>
            <a:r>
              <a:rPr lang="bn-BD" sz="4000" dirty="0" smtClean="0">
                <a:latin typeface="NikoshBAN" pitchFamily="2" charset="0"/>
                <a:cs typeface="NikoshBAN" pitchFamily="2" charset="0"/>
              </a:rPr>
              <a:t>বাড়ীর</a:t>
            </a:r>
            <a:endParaRPr lang="en-US" sz="4000" dirty="0">
              <a:latin typeface="NikoshBAN" pitchFamily="2" charset="0"/>
              <a:cs typeface="NikoshBAN" pitchFamily="2" charset="0"/>
            </a:endParaRPr>
          </a:p>
        </p:txBody>
      </p:sp>
      <p:sp>
        <p:nvSpPr>
          <p:cNvPr id="5" name="TextBox 4"/>
          <p:cNvSpPr txBox="1"/>
          <p:nvPr/>
        </p:nvSpPr>
        <p:spPr>
          <a:xfrm rot="5400000">
            <a:off x="7447865" y="2610535"/>
            <a:ext cx="1600200" cy="646331"/>
          </a:xfrm>
          <a:prstGeom prst="rect">
            <a:avLst/>
          </a:prstGeom>
          <a:noFill/>
        </p:spPr>
        <p:txBody>
          <a:bodyPr wrap="square" rtlCol="0">
            <a:spAutoFit/>
          </a:bodyPr>
          <a:lstStyle/>
          <a:p>
            <a:r>
              <a:rPr lang="bn-BD" sz="3600" dirty="0" smtClean="0">
                <a:latin typeface="NikoshBAN" pitchFamily="2" charset="0"/>
                <a:cs typeface="NikoshBAN" pitchFamily="2" charset="0"/>
              </a:rPr>
              <a:t>কাজ</a:t>
            </a:r>
            <a:endParaRPr lang="en-US" sz="3600" dirty="0">
              <a:latin typeface="NikoshBAN" pitchFamily="2" charset="0"/>
              <a:cs typeface="NikoshBAN" pitchFamily="2" charset="0"/>
            </a:endParaRPr>
          </a:p>
        </p:txBody>
      </p:sp>
      <p:sp>
        <p:nvSpPr>
          <p:cNvPr id="6" name="TextBox 5"/>
          <p:cNvSpPr txBox="1"/>
          <p:nvPr/>
        </p:nvSpPr>
        <p:spPr>
          <a:xfrm>
            <a:off x="1295400" y="5029200"/>
            <a:ext cx="6400800" cy="1077218"/>
          </a:xfrm>
          <a:prstGeom prst="rect">
            <a:avLst/>
          </a:prstGeom>
          <a:solidFill>
            <a:srgbClr val="00B0F0"/>
          </a:solidFill>
        </p:spPr>
        <p:txBody>
          <a:bodyPr wrap="square" rtlCol="0">
            <a:spAutoFit/>
          </a:bodyPr>
          <a:lstStyle/>
          <a:p>
            <a:r>
              <a:rPr lang="bn-BD" sz="3200" dirty="0" smtClean="0">
                <a:latin typeface="NikoshBAN" pitchFamily="2" charset="0"/>
                <a:cs typeface="NikoshBAN" pitchFamily="2" charset="0"/>
              </a:rPr>
              <a:t>“একমালিকানা ব্যবসায়ের সুবিধা থাকলেও এর কিছু অসুবিধাও আছে” উক্তিটির স্বপক্ষে যুক্তি দাও।</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Horizontal)">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143000" y="152400"/>
            <a:ext cx="6477000" cy="4857750"/>
          </a:xfrm>
          <a:prstGeom prst="rect">
            <a:avLst/>
          </a:prstGeom>
          <a:noFill/>
          <a:ln w="9525">
            <a:noFill/>
            <a:miter lim="800000"/>
            <a:headEnd/>
            <a:tailEnd/>
          </a:ln>
          <a:effectLst/>
        </p:spPr>
      </p:pic>
      <p:sp>
        <p:nvSpPr>
          <p:cNvPr id="3" name="TextBox 2"/>
          <p:cNvSpPr txBox="1"/>
          <p:nvPr/>
        </p:nvSpPr>
        <p:spPr>
          <a:xfrm>
            <a:off x="1143000" y="4953000"/>
            <a:ext cx="6477000" cy="1323439"/>
          </a:xfrm>
          <a:prstGeom prst="rect">
            <a:avLst/>
          </a:prstGeom>
          <a:solidFill>
            <a:srgbClr val="FFC000"/>
          </a:solidFill>
        </p:spPr>
        <p:txBody>
          <a:bodyPr wrap="square" rtlCol="0">
            <a:spAutoFit/>
          </a:bodyPr>
          <a:lstStyle/>
          <a:p>
            <a:pPr algn="ctr"/>
            <a:r>
              <a:rPr lang="bn-BD" sz="8000" dirty="0" smtClean="0">
                <a:latin typeface="NikoshBAN" pitchFamily="2" charset="0"/>
                <a:cs typeface="NikoshBAN" pitchFamily="2" charset="0"/>
              </a:rPr>
              <a:t>সকলকে ধন্যবাদ</a:t>
            </a:r>
            <a:endParaRPr lang="en-US" sz="8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Horizont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7"/>
          <p:cNvSpPr txBox="1">
            <a:spLocks noChangeArrowheads="1"/>
          </p:cNvSpPr>
          <p:nvPr/>
        </p:nvSpPr>
        <p:spPr bwMode="auto">
          <a:xfrm>
            <a:off x="2395471" y="76202"/>
            <a:ext cx="4423893" cy="1006475"/>
          </a:xfrm>
          <a:prstGeom prst="rect">
            <a:avLst/>
          </a:prstGeom>
          <a:solidFill>
            <a:srgbClr val="FF00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spcBef>
                <a:spcPct val="50000"/>
              </a:spcBef>
            </a:pPr>
            <a:r>
              <a:rPr lang="bn-BD" sz="6000" dirty="0">
                <a:latin typeface="NikoshBAN" pitchFamily="2" charset="0"/>
                <a:cs typeface="NikoshBAN" pitchFamily="2" charset="0"/>
              </a:rPr>
              <a:t>পরিচিতি</a:t>
            </a:r>
            <a:endParaRPr lang="en-US" sz="6000" dirty="0">
              <a:latin typeface="NikoshBAN" pitchFamily="2" charset="0"/>
              <a:cs typeface="NikoshBAN" pitchFamily="2" charset="0"/>
            </a:endParaRPr>
          </a:p>
        </p:txBody>
      </p:sp>
      <p:sp>
        <p:nvSpPr>
          <p:cNvPr id="4" name="Rectangle 3"/>
          <p:cNvSpPr/>
          <p:nvPr/>
        </p:nvSpPr>
        <p:spPr>
          <a:xfrm>
            <a:off x="404648" y="3733802"/>
            <a:ext cx="3810000" cy="26890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bn-BD" sz="3200" b="1" dirty="0" smtClean="0">
                <a:latin typeface="NikoshBAN" pitchFamily="2" charset="0"/>
                <a:cs typeface="NikoshBAN" pitchFamily="2" charset="0"/>
              </a:rPr>
              <a:t>মো:তৈয়েবুর রহমান</a:t>
            </a:r>
            <a:endParaRPr lang="en-US" sz="3200" b="1" dirty="0" smtClean="0">
              <a:latin typeface="NikoshBAN" pitchFamily="2" charset="0"/>
              <a:cs typeface="NikoshBAN" pitchFamily="2" charset="0"/>
            </a:endParaRPr>
          </a:p>
          <a:p>
            <a:pPr algn="ctr"/>
            <a:r>
              <a:rPr lang="bn-BD" sz="2800" b="1" dirty="0" smtClean="0">
                <a:latin typeface="NikoshBAN" pitchFamily="2" charset="0"/>
                <a:cs typeface="NikoshBAN" pitchFamily="2" charset="0"/>
              </a:rPr>
              <a:t>স</a:t>
            </a:r>
            <a:r>
              <a:rPr lang="en-US" sz="2800" b="1" dirty="0" err="1" smtClean="0">
                <a:latin typeface="NikoshBAN" pitchFamily="2" charset="0"/>
                <a:cs typeface="NikoshBAN" pitchFamily="2" charset="0"/>
              </a:rPr>
              <a:t>হকারী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শিক্ষক</a:t>
            </a:r>
            <a:r>
              <a:rPr lang="en-US" sz="2800" b="1" dirty="0" smtClean="0">
                <a:latin typeface="NikoshBAN" pitchFamily="2" charset="0"/>
                <a:cs typeface="NikoshBAN" pitchFamily="2" charset="0"/>
              </a:rPr>
              <a:t>  </a:t>
            </a:r>
          </a:p>
          <a:p>
            <a:pPr algn="ctr"/>
            <a:r>
              <a:rPr lang="bn-BD" sz="2800" b="1" dirty="0" smtClean="0">
                <a:latin typeface="NikoshBAN" pitchFamily="2" charset="0"/>
                <a:cs typeface="NikoshBAN" pitchFamily="2" charset="0"/>
              </a:rPr>
              <a:t>পূর্বাচল মাধ্যমিক বিদ্যালয়</a:t>
            </a:r>
          </a:p>
          <a:p>
            <a:pPr algn="ctr"/>
            <a:r>
              <a:rPr lang="bn-BD" sz="2800" b="1" dirty="0" smtClean="0">
                <a:latin typeface="NikoshBAN" pitchFamily="2" charset="0"/>
                <a:cs typeface="NikoshBAN" pitchFamily="2" charset="0"/>
              </a:rPr>
              <a:t>অভয়নগর, যশোর।</a:t>
            </a:r>
            <a:endParaRPr lang="en-US" sz="2800" b="1" dirty="0" smtClean="0">
              <a:latin typeface="NikoshBAN" pitchFamily="2" charset="0"/>
              <a:cs typeface="NikoshBAN" pitchFamily="2" charset="0"/>
            </a:endParaRPr>
          </a:p>
          <a:p>
            <a:pPr algn="ctr"/>
            <a:r>
              <a:rPr lang="en-US" sz="2800" b="1" dirty="0" err="1" smtClean="0">
                <a:latin typeface="NikoshBAN" pitchFamily="2" charset="0"/>
                <a:cs typeface="NikoshBAN" pitchFamily="2" charset="0"/>
              </a:rPr>
              <a:t>মোবা</a:t>
            </a:r>
            <a:r>
              <a:rPr lang="bn-BD" sz="2800" b="1" dirty="0" smtClean="0">
                <a:latin typeface="NikoshBAN" pitchFamily="2" charset="0"/>
                <a:cs typeface="NikoshBAN" pitchFamily="2" charset="0"/>
              </a:rPr>
              <a:t> :</a:t>
            </a:r>
            <a:r>
              <a:rPr lang="en-US" sz="2800" b="1" dirty="0" smtClean="0">
                <a:latin typeface="NikoshBAN" pitchFamily="2" charset="0"/>
                <a:cs typeface="NikoshBAN" pitchFamily="2" charset="0"/>
              </a:rPr>
              <a:t> – ০1926320998</a:t>
            </a:r>
          </a:p>
          <a:p>
            <a:pPr algn="ctr"/>
            <a:r>
              <a:rPr lang="en-US" sz="2000" b="1" dirty="0" smtClean="0">
                <a:latin typeface="NikoshBAN" pitchFamily="2" charset="0"/>
                <a:cs typeface="NikoshBAN" pitchFamily="2" charset="0"/>
              </a:rPr>
              <a:t>mtr01926@gmail.com</a:t>
            </a:r>
          </a:p>
        </p:txBody>
      </p:sp>
      <p:sp>
        <p:nvSpPr>
          <p:cNvPr id="5" name="Text Box 9"/>
          <p:cNvSpPr txBox="1">
            <a:spLocks noChangeArrowheads="1"/>
          </p:cNvSpPr>
          <p:nvPr/>
        </p:nvSpPr>
        <p:spPr bwMode="auto">
          <a:xfrm>
            <a:off x="5029200" y="3784701"/>
            <a:ext cx="3657600" cy="2616101"/>
          </a:xfrm>
          <a:prstGeom prst="rect">
            <a:avLst/>
          </a:prstGeom>
          <a:ln w="57150">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US" sz="3600" b="1" dirty="0" err="1" smtClean="0">
                <a:latin typeface="NikoshBAN" pitchFamily="2" charset="0"/>
                <a:cs typeface="NikoshBAN" pitchFamily="2" charset="0"/>
              </a:rPr>
              <a:t>শ্রেণি</a:t>
            </a:r>
            <a:r>
              <a:rPr lang="en-US" sz="3600" b="1" dirty="0" smtClean="0">
                <a:latin typeface="NikoshBAN" pitchFamily="2" charset="0"/>
                <a:cs typeface="NikoshBAN" pitchFamily="2" charset="0"/>
              </a:rPr>
              <a:t> </a:t>
            </a:r>
            <a:r>
              <a:rPr lang="bn-BD" sz="3600" b="1" dirty="0">
                <a:latin typeface="NikoshBAN" pitchFamily="2" charset="0"/>
                <a:cs typeface="NikoshBAN" pitchFamily="2" charset="0"/>
              </a:rPr>
              <a:t>:</a:t>
            </a:r>
            <a:r>
              <a:rPr lang="bn-BD" sz="3600" b="1" dirty="0" smtClean="0">
                <a:latin typeface="NikoshBAN" pitchFamily="2" charset="0"/>
                <a:cs typeface="NikoshBAN" pitchFamily="2" charset="0"/>
              </a:rPr>
              <a:t>-</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নবম</a:t>
            </a:r>
            <a:endParaRPr lang="en-US" sz="3600" b="1" dirty="0" smtClean="0">
              <a:latin typeface="NikoshBAN" pitchFamily="2" charset="0"/>
              <a:cs typeface="NikoshBAN" pitchFamily="2" charset="0"/>
            </a:endParaRPr>
          </a:p>
          <a:p>
            <a:pPr algn="ctr"/>
            <a:r>
              <a:rPr lang="en-US" sz="3200" b="1" dirty="0" err="1" smtClean="0">
                <a:latin typeface="NikoshBAN" pitchFamily="2" charset="0"/>
                <a:cs typeface="NikoshBAN" pitchFamily="2" charset="0"/>
              </a:rPr>
              <a:t>বিষয়</a:t>
            </a:r>
            <a:r>
              <a:rPr lang="en-US" sz="3200" b="1" dirty="0" smtClean="0">
                <a:latin typeface="NikoshBAN" pitchFamily="2" charset="0"/>
                <a:cs typeface="NikoshBAN" pitchFamily="2" charset="0"/>
              </a:rPr>
              <a:t> </a:t>
            </a:r>
            <a:r>
              <a:rPr lang="bn-BD" sz="3200" b="1" dirty="0" smtClean="0">
                <a:latin typeface="NikoshBAN" pitchFamily="2" charset="0"/>
                <a:cs typeface="NikoshBAN" pitchFamily="2" charset="0"/>
              </a:rPr>
              <a:t>:-</a:t>
            </a:r>
            <a:r>
              <a:rPr lang="bn-BD" sz="2800" b="1" dirty="0" smtClean="0">
                <a:latin typeface="NikoshBAN" pitchFamily="2" charset="0"/>
                <a:cs typeface="NikoshBAN" pitchFamily="2" charset="0"/>
              </a:rPr>
              <a:t>ব্যবসায় উদ্যোগ</a:t>
            </a:r>
            <a:endParaRPr lang="en-US" sz="2800" b="1" dirty="0" smtClean="0">
              <a:latin typeface="NikoshBAN" pitchFamily="2" charset="0"/>
              <a:cs typeface="NikoshBAN" pitchFamily="2" charset="0"/>
            </a:endParaRPr>
          </a:p>
          <a:p>
            <a:pPr algn="ctr"/>
            <a:r>
              <a:rPr lang="en-US" sz="3200" b="1" dirty="0" err="1" smtClean="0">
                <a:latin typeface="NikoshBAN" pitchFamily="2" charset="0"/>
                <a:cs typeface="NikoshBAN" pitchFamily="2" charset="0"/>
              </a:rPr>
              <a:t>অধ্যায়</a:t>
            </a:r>
            <a:r>
              <a:rPr lang="en-US" sz="3200" b="1" dirty="0" smtClean="0">
                <a:latin typeface="NikoshBAN" pitchFamily="2" charset="0"/>
                <a:cs typeface="NikoshBAN" pitchFamily="2" charset="0"/>
              </a:rPr>
              <a:t> </a:t>
            </a:r>
            <a:r>
              <a:rPr lang="bn-BD" sz="3200" b="1" dirty="0">
                <a:latin typeface="NikoshBAN" pitchFamily="2" charset="0"/>
                <a:cs typeface="NikoshBAN" pitchFamily="2" charset="0"/>
              </a:rPr>
              <a:t>:</a:t>
            </a:r>
            <a:r>
              <a:rPr lang="bn-BD" sz="3200" b="1" dirty="0" smtClean="0">
                <a:latin typeface="NikoshBAN" pitchFamily="2" charset="0"/>
                <a:cs typeface="NikoshBAN" pitchFamily="2" charset="0"/>
              </a:rPr>
              <a:t>- ৪র্থ (মালিকানা ভিত্তিতে ব্যবসায়)</a:t>
            </a:r>
            <a:endParaRPr lang="en-US" sz="3200" b="1" dirty="0" smtClean="0">
              <a:latin typeface="NikoshBAN" pitchFamily="2" charset="0"/>
              <a:cs typeface="NikoshBAN" pitchFamily="2" charset="0"/>
            </a:endParaRPr>
          </a:p>
          <a:p>
            <a:pPr algn="ctr"/>
            <a:r>
              <a:rPr lang="bn-BD" sz="3200" b="1" dirty="0" smtClean="0">
                <a:latin typeface="NikoshBAN" pitchFamily="2" charset="0"/>
                <a:cs typeface="NikoshBAN" pitchFamily="2" charset="0"/>
              </a:rPr>
              <a:t>তারিখ:- ০২/০৭/২০১৯</a:t>
            </a:r>
            <a:endParaRPr lang="en-US" sz="3200" b="1" dirty="0">
              <a:latin typeface="NikoshBAN" pitchFamily="2" charset="0"/>
              <a:cs typeface="NikoshBAN" pitchFamily="2" charset="0"/>
            </a:endParaRPr>
          </a:p>
        </p:txBody>
      </p:sp>
      <p:pic>
        <p:nvPicPr>
          <p:cNvPr id="1026" name="Picture 2" descr="C:\Users\User\Downloads\New Folder\780--4--18.jpg"/>
          <p:cNvPicPr>
            <a:picLocks noChangeAspect="1" noChangeArrowheads="1"/>
          </p:cNvPicPr>
          <p:nvPr/>
        </p:nvPicPr>
        <p:blipFill>
          <a:blip r:embed="rId2" cstate="print"/>
          <a:srcRect/>
          <a:stretch>
            <a:fillRect/>
          </a:stretch>
        </p:blipFill>
        <p:spPr bwMode="auto">
          <a:xfrm>
            <a:off x="3810001" y="1524002"/>
            <a:ext cx="1368425" cy="1728787"/>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xmlns="" val="420966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diamond(in)">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Pictures\images.jpg"/>
          <p:cNvPicPr>
            <a:picLocks noChangeAspect="1" noChangeArrowheads="1"/>
          </p:cNvPicPr>
          <p:nvPr/>
        </p:nvPicPr>
        <p:blipFill>
          <a:blip r:embed="rId2"/>
          <a:srcRect/>
          <a:stretch>
            <a:fillRect/>
          </a:stretch>
        </p:blipFill>
        <p:spPr bwMode="auto">
          <a:xfrm>
            <a:off x="5105400" y="304800"/>
            <a:ext cx="3703343" cy="2286000"/>
          </a:xfrm>
          <a:prstGeom prst="rect">
            <a:avLst/>
          </a:prstGeom>
          <a:noFill/>
        </p:spPr>
      </p:pic>
      <p:pic>
        <p:nvPicPr>
          <p:cNvPr id="1027" name="Picture 3" descr="C:\Users\User\Pictures\মুদি দোকান.jpg"/>
          <p:cNvPicPr>
            <a:picLocks noChangeAspect="1" noChangeArrowheads="1"/>
          </p:cNvPicPr>
          <p:nvPr/>
        </p:nvPicPr>
        <p:blipFill>
          <a:blip r:embed="rId3"/>
          <a:srcRect/>
          <a:stretch>
            <a:fillRect/>
          </a:stretch>
        </p:blipFill>
        <p:spPr bwMode="auto">
          <a:xfrm>
            <a:off x="381000" y="304800"/>
            <a:ext cx="3561496" cy="2251134"/>
          </a:xfrm>
          <a:prstGeom prst="rect">
            <a:avLst/>
          </a:prstGeom>
          <a:noFill/>
        </p:spPr>
      </p:pic>
      <p:pic>
        <p:nvPicPr>
          <p:cNvPr id="1028" name="Picture 4" descr="C:\Users\User\Pictures\index.jpg"/>
          <p:cNvPicPr>
            <a:picLocks noChangeAspect="1" noChangeArrowheads="1"/>
          </p:cNvPicPr>
          <p:nvPr/>
        </p:nvPicPr>
        <p:blipFill>
          <a:blip r:embed="rId4"/>
          <a:srcRect/>
          <a:stretch>
            <a:fillRect/>
          </a:stretch>
        </p:blipFill>
        <p:spPr bwMode="auto">
          <a:xfrm>
            <a:off x="337459" y="3020568"/>
            <a:ext cx="3586842" cy="2161032"/>
          </a:xfrm>
          <a:prstGeom prst="rect">
            <a:avLst/>
          </a:prstGeom>
          <a:noFill/>
        </p:spPr>
      </p:pic>
      <p:pic>
        <p:nvPicPr>
          <p:cNvPr id="2" name="Picture 2" descr="C:\Users\User\Pictures\index18.jpg"/>
          <p:cNvPicPr>
            <a:picLocks noChangeAspect="1" noChangeArrowheads="1"/>
          </p:cNvPicPr>
          <p:nvPr/>
        </p:nvPicPr>
        <p:blipFill>
          <a:blip r:embed="rId5"/>
          <a:srcRect/>
          <a:stretch>
            <a:fillRect/>
          </a:stretch>
        </p:blipFill>
        <p:spPr bwMode="auto">
          <a:xfrm>
            <a:off x="5105400" y="3048000"/>
            <a:ext cx="3739487" cy="23636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strips(downLeft)">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strips(downLeft)">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strips(downLeft)">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plus(in)">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ord 1"/>
          <p:cNvSpPr/>
          <p:nvPr/>
        </p:nvSpPr>
        <p:spPr>
          <a:xfrm>
            <a:off x="1447800" y="1371600"/>
            <a:ext cx="7086600" cy="2743200"/>
          </a:xfrm>
          <a:prstGeom prst="chord">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b="1" dirty="0" smtClean="0">
                <a:solidFill>
                  <a:schemeClr val="tx1"/>
                </a:solidFill>
                <a:latin typeface="NikoshBAN" pitchFamily="2" charset="0"/>
                <a:cs typeface="NikoshBAN" pitchFamily="2" charset="0"/>
              </a:rPr>
              <a:t>আজকের পাঠ</a:t>
            </a:r>
          </a:p>
          <a:p>
            <a:pPr algn="ctr"/>
            <a:r>
              <a:rPr lang="bn-BD" sz="4800" b="1" dirty="0" smtClean="0">
                <a:solidFill>
                  <a:schemeClr val="tx1"/>
                </a:solidFill>
                <a:latin typeface="NikoshBAN" pitchFamily="2" charset="0"/>
                <a:cs typeface="NikoshBAN" pitchFamily="2" charset="0"/>
              </a:rPr>
              <a:t>“একমালিকানা ব্যবসায়</a:t>
            </a:r>
            <a:r>
              <a:rPr lang="bn-BD" dirty="0" smtClean="0">
                <a:latin typeface="NikoshBAN" pitchFamily="2" charset="0"/>
                <a:cs typeface="NikoshBAN" pitchFamily="2" charset="0"/>
              </a:rPr>
              <a:t>”</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2362200" y="228600"/>
            <a:ext cx="3657600" cy="1219200"/>
          </a:xfrm>
          <a:prstGeom prst="cloud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itchFamily="2" charset="0"/>
                <a:cs typeface="NikoshBAN" pitchFamily="2" charset="0"/>
              </a:rPr>
              <a:t>শিখন ফল</a:t>
            </a:r>
            <a:endParaRPr lang="en-US" sz="3600" dirty="0">
              <a:latin typeface="NikoshBAN" pitchFamily="2" charset="0"/>
              <a:cs typeface="NikoshBAN" pitchFamily="2" charset="0"/>
            </a:endParaRPr>
          </a:p>
        </p:txBody>
      </p:sp>
      <p:sp>
        <p:nvSpPr>
          <p:cNvPr id="5" name="TextBox 4"/>
          <p:cNvSpPr txBox="1"/>
          <p:nvPr/>
        </p:nvSpPr>
        <p:spPr>
          <a:xfrm>
            <a:off x="457200" y="1564243"/>
            <a:ext cx="8305800" cy="5293757"/>
          </a:xfrm>
          <a:prstGeom prst="rect">
            <a:avLst/>
          </a:prstGeom>
          <a:noFill/>
          <a:ln w="57150">
            <a:solidFill>
              <a:schemeClr val="tx1"/>
            </a:solidFill>
          </a:ln>
        </p:spPr>
        <p:txBody>
          <a:bodyPr wrap="square" rtlCol="0">
            <a:spAutoFit/>
          </a:bodyPr>
          <a:lstStyle/>
          <a:p>
            <a:pPr>
              <a:buFont typeface="Wingdings" pitchFamily="2" charset="2"/>
              <a:buChar char="Ø"/>
            </a:pPr>
            <a:r>
              <a:rPr lang="bn-BD" sz="4000" dirty="0" smtClean="0">
                <a:latin typeface="NikoshBAN" pitchFamily="2" charset="0"/>
                <a:cs typeface="NikoshBAN" pitchFamily="2" charset="0"/>
              </a:rPr>
              <a:t>মালিকানার ভিত্তি ব্যবসায় সংগঠনকে কয় ভাগে ভাগ করা যায় বলতে পারবে।</a:t>
            </a:r>
          </a:p>
          <a:p>
            <a:pPr>
              <a:buFont typeface="Wingdings" pitchFamily="2" charset="2"/>
              <a:buChar char="Ø"/>
            </a:pPr>
            <a:r>
              <a:rPr lang="bn-BD" sz="4000" dirty="0" smtClean="0">
                <a:latin typeface="NikoshBAN" pitchFamily="2" charset="0"/>
                <a:cs typeface="NikoshBAN" pitchFamily="2" charset="0"/>
              </a:rPr>
              <a:t>একমালিকানা ব্যবসায় কি বলতে পারবে।</a:t>
            </a:r>
          </a:p>
          <a:p>
            <a:pPr>
              <a:buFont typeface="Wingdings" pitchFamily="2" charset="2"/>
              <a:buChar char="Ø"/>
            </a:pPr>
            <a:r>
              <a:rPr lang="bn-BD" sz="4000" dirty="0" smtClean="0">
                <a:latin typeface="NikoshBAN" pitchFamily="2" charset="0"/>
                <a:cs typeface="NikoshBAN" pitchFamily="2" charset="0"/>
              </a:rPr>
              <a:t>একমালিকানা ব্যবসায়ের বৈশিষ্ট্য  বলতে পারবে।</a:t>
            </a:r>
          </a:p>
          <a:p>
            <a:pPr>
              <a:buFont typeface="Wingdings" pitchFamily="2" charset="2"/>
              <a:buChar char="Ø"/>
            </a:pPr>
            <a:r>
              <a:rPr lang="bn-BD" sz="4000" dirty="0" smtClean="0">
                <a:latin typeface="NikoshBAN" pitchFamily="2" charset="0"/>
                <a:cs typeface="NikoshBAN" pitchFamily="2" charset="0"/>
              </a:rPr>
              <a:t>একমালিকানা ব্যবসায় সুবিধা ব্যাখ্যা  করতে পারবে।</a:t>
            </a:r>
          </a:p>
          <a:p>
            <a:pPr>
              <a:buFont typeface="Wingdings" pitchFamily="2" charset="2"/>
              <a:buChar char="Ø"/>
            </a:pPr>
            <a:r>
              <a:rPr lang="bn-BD" sz="4000" dirty="0" smtClean="0">
                <a:latin typeface="NikoshBAN" pitchFamily="2" charset="0"/>
                <a:cs typeface="NikoshBAN" pitchFamily="2" charset="0"/>
              </a:rPr>
              <a:t>একমালিকানা ব্যবসায়ের অসুবিধা বিশ্লেষণ করতে পারবে।</a:t>
            </a:r>
          </a:p>
          <a:p>
            <a:pPr>
              <a:buFont typeface="Wingdings" pitchFamily="2" charset="2"/>
              <a:buChar char="Ø"/>
            </a:pP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914400" y="304800"/>
          <a:ext cx="75438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89CEEE63-4A58-4F36-BCC4-4084C0CD7625}"/>
                                            </p:graphicEl>
                                          </p:spTgt>
                                        </p:tgtEl>
                                        <p:attrNameLst>
                                          <p:attrName>style.visibility</p:attrName>
                                        </p:attrNameLst>
                                      </p:cBhvr>
                                      <p:to>
                                        <p:strVal val="visible"/>
                                      </p:to>
                                    </p:set>
                                    <p:animEffect transition="in" filter="fade">
                                      <p:cBhvr>
                                        <p:cTn id="7" dur="2000"/>
                                        <p:tgtEl>
                                          <p:spTgt spid="2">
                                            <p:graphicEl>
                                              <a:dgm id="{89CEEE63-4A58-4F36-BCC4-4084C0CD762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B5FED54D-177A-4EBA-8C83-D931A3A61090}"/>
                                            </p:graphicEl>
                                          </p:spTgt>
                                        </p:tgtEl>
                                        <p:attrNameLst>
                                          <p:attrName>style.visibility</p:attrName>
                                        </p:attrNameLst>
                                      </p:cBhvr>
                                      <p:to>
                                        <p:strVal val="visible"/>
                                      </p:to>
                                    </p:set>
                                    <p:animEffect transition="in" filter="fade">
                                      <p:cBhvr>
                                        <p:cTn id="12" dur="2000"/>
                                        <p:tgtEl>
                                          <p:spTgt spid="2">
                                            <p:graphicEl>
                                              <a:dgm id="{B5FED54D-177A-4EBA-8C83-D931A3A61090}"/>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graphicEl>
                                              <a:dgm id="{6FFD598C-B77A-4ACD-80BB-4D359C7C845A}"/>
                                            </p:graphicEl>
                                          </p:spTgt>
                                        </p:tgtEl>
                                        <p:attrNameLst>
                                          <p:attrName>style.visibility</p:attrName>
                                        </p:attrNameLst>
                                      </p:cBhvr>
                                      <p:to>
                                        <p:strVal val="visible"/>
                                      </p:to>
                                    </p:set>
                                    <p:animEffect transition="in" filter="fade">
                                      <p:cBhvr>
                                        <p:cTn id="15" dur="2000"/>
                                        <p:tgtEl>
                                          <p:spTgt spid="2">
                                            <p:graphicEl>
                                              <a:dgm id="{6FFD598C-B77A-4ACD-80BB-4D359C7C845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graphicEl>
                                              <a:dgm id="{21F19DF7-B6CD-4943-8B6B-0E79E3977331}"/>
                                            </p:graphicEl>
                                          </p:spTgt>
                                        </p:tgtEl>
                                        <p:attrNameLst>
                                          <p:attrName>style.visibility</p:attrName>
                                        </p:attrNameLst>
                                      </p:cBhvr>
                                      <p:to>
                                        <p:strVal val="visible"/>
                                      </p:to>
                                    </p:set>
                                    <p:animEffect transition="in" filter="fade">
                                      <p:cBhvr>
                                        <p:cTn id="20" dur="2000"/>
                                        <p:tgtEl>
                                          <p:spTgt spid="2">
                                            <p:graphicEl>
                                              <a:dgm id="{21F19DF7-B6CD-4943-8B6B-0E79E3977331}"/>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graphicEl>
                                              <a:dgm id="{CE2F1659-554A-4362-82AA-D786FBD72B90}"/>
                                            </p:graphicEl>
                                          </p:spTgt>
                                        </p:tgtEl>
                                        <p:attrNameLst>
                                          <p:attrName>style.visibility</p:attrName>
                                        </p:attrNameLst>
                                      </p:cBhvr>
                                      <p:to>
                                        <p:strVal val="visible"/>
                                      </p:to>
                                    </p:set>
                                    <p:animEffect transition="in" filter="fade">
                                      <p:cBhvr>
                                        <p:cTn id="23" dur="2000"/>
                                        <p:tgtEl>
                                          <p:spTgt spid="2">
                                            <p:graphicEl>
                                              <a:dgm id="{CE2F1659-554A-4362-82AA-D786FBD72B90}"/>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graphicEl>
                                              <a:dgm id="{06DDC2AB-29AF-4FE4-96D1-B8BD38A1C810}"/>
                                            </p:graphicEl>
                                          </p:spTgt>
                                        </p:tgtEl>
                                        <p:attrNameLst>
                                          <p:attrName>style.visibility</p:attrName>
                                        </p:attrNameLst>
                                      </p:cBhvr>
                                      <p:to>
                                        <p:strVal val="visible"/>
                                      </p:to>
                                    </p:set>
                                    <p:animEffect transition="in" filter="fade">
                                      <p:cBhvr>
                                        <p:cTn id="28" dur="2000"/>
                                        <p:tgtEl>
                                          <p:spTgt spid="2">
                                            <p:graphicEl>
                                              <a:dgm id="{06DDC2AB-29AF-4FE4-96D1-B8BD38A1C810}"/>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graphicEl>
                                              <a:dgm id="{DF961FF0-10BA-4496-890B-1E1E38ECF430}"/>
                                            </p:graphicEl>
                                          </p:spTgt>
                                        </p:tgtEl>
                                        <p:attrNameLst>
                                          <p:attrName>style.visibility</p:attrName>
                                        </p:attrNameLst>
                                      </p:cBhvr>
                                      <p:to>
                                        <p:strVal val="visible"/>
                                      </p:to>
                                    </p:set>
                                    <p:animEffect transition="in" filter="fade">
                                      <p:cBhvr>
                                        <p:cTn id="31" dur="2000"/>
                                        <p:tgtEl>
                                          <p:spTgt spid="2">
                                            <p:graphicEl>
                                              <a:dgm id="{DF961FF0-10BA-4496-890B-1E1E38ECF430}"/>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
                                            <p:graphicEl>
                                              <a:dgm id="{8339FF60-8A77-4129-8733-1F2BDBC763C2}"/>
                                            </p:graphicEl>
                                          </p:spTgt>
                                        </p:tgtEl>
                                        <p:attrNameLst>
                                          <p:attrName>style.visibility</p:attrName>
                                        </p:attrNameLst>
                                      </p:cBhvr>
                                      <p:to>
                                        <p:strVal val="visible"/>
                                      </p:to>
                                    </p:set>
                                    <p:animEffect transition="in" filter="fade">
                                      <p:cBhvr>
                                        <p:cTn id="36" dur="2000"/>
                                        <p:tgtEl>
                                          <p:spTgt spid="2">
                                            <p:graphicEl>
                                              <a:dgm id="{8339FF60-8A77-4129-8733-1F2BDBC763C2}"/>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
                                            <p:graphicEl>
                                              <a:dgm id="{5CA36A87-7D25-4D57-9E18-A7882CE2122B}"/>
                                            </p:graphicEl>
                                          </p:spTgt>
                                        </p:tgtEl>
                                        <p:attrNameLst>
                                          <p:attrName>style.visibility</p:attrName>
                                        </p:attrNameLst>
                                      </p:cBhvr>
                                      <p:to>
                                        <p:strVal val="visible"/>
                                      </p:to>
                                    </p:set>
                                    <p:animEffect transition="in" filter="fade">
                                      <p:cBhvr>
                                        <p:cTn id="39" dur="2000"/>
                                        <p:tgtEl>
                                          <p:spTgt spid="2">
                                            <p:graphicEl>
                                              <a:dgm id="{5CA36A87-7D25-4D57-9E18-A7882CE2122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
                                            <p:graphicEl>
                                              <a:dgm id="{9388A50B-6C45-466E-AE8E-C99E9747AAE5}"/>
                                            </p:graphicEl>
                                          </p:spTgt>
                                        </p:tgtEl>
                                        <p:attrNameLst>
                                          <p:attrName>style.visibility</p:attrName>
                                        </p:attrNameLst>
                                      </p:cBhvr>
                                      <p:to>
                                        <p:strVal val="visible"/>
                                      </p:to>
                                    </p:set>
                                    <p:animEffect transition="in" filter="fade">
                                      <p:cBhvr>
                                        <p:cTn id="44" dur="2000"/>
                                        <p:tgtEl>
                                          <p:spTgt spid="2">
                                            <p:graphicEl>
                                              <a:dgm id="{9388A50B-6C45-466E-AE8E-C99E9747AAE5}"/>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
                                            <p:graphicEl>
                                              <a:dgm id="{ED39A5C5-4955-4135-852B-9C2F24F8CDA5}"/>
                                            </p:graphicEl>
                                          </p:spTgt>
                                        </p:tgtEl>
                                        <p:attrNameLst>
                                          <p:attrName>style.visibility</p:attrName>
                                        </p:attrNameLst>
                                      </p:cBhvr>
                                      <p:to>
                                        <p:strVal val="visible"/>
                                      </p:to>
                                    </p:set>
                                    <p:animEffect transition="in" filter="fade">
                                      <p:cBhvr>
                                        <p:cTn id="47" dur="2000"/>
                                        <p:tgtEl>
                                          <p:spTgt spid="2">
                                            <p:graphicEl>
                                              <a:dgm id="{ED39A5C5-4955-4135-852B-9C2F24F8CDA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rved Up Ribbon 1"/>
          <p:cNvSpPr/>
          <p:nvPr/>
        </p:nvSpPr>
        <p:spPr>
          <a:xfrm>
            <a:off x="1524000" y="0"/>
            <a:ext cx="5943600" cy="1524000"/>
          </a:xfrm>
          <a:prstGeom prst="ellipseRibbon2">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itchFamily="2" charset="0"/>
                <a:cs typeface="NikoshBAN" pitchFamily="2" charset="0"/>
              </a:rPr>
              <a:t>একমালিকানা ব্যবসায়ের ধারণা</a:t>
            </a:r>
            <a:endParaRPr lang="en-US" sz="3600" dirty="0">
              <a:latin typeface="NikoshBAN" pitchFamily="2" charset="0"/>
              <a:cs typeface="NikoshBAN" pitchFamily="2" charset="0"/>
            </a:endParaRPr>
          </a:p>
        </p:txBody>
      </p:sp>
      <p:sp>
        <p:nvSpPr>
          <p:cNvPr id="3" name="TextBox 2"/>
          <p:cNvSpPr txBox="1"/>
          <p:nvPr/>
        </p:nvSpPr>
        <p:spPr>
          <a:xfrm>
            <a:off x="228600" y="2286000"/>
            <a:ext cx="8763000" cy="369332"/>
          </a:xfrm>
          <a:prstGeom prst="rect">
            <a:avLst/>
          </a:prstGeom>
          <a:noFill/>
        </p:spPr>
        <p:txBody>
          <a:bodyPr wrap="square" rtlCol="0">
            <a:spAutoFit/>
          </a:bodyPr>
          <a:lstStyle/>
          <a:p>
            <a:endParaRPr lang="en-US" dirty="0">
              <a:latin typeface="NikoshBAN" pitchFamily="2" charset="0"/>
              <a:cs typeface="NikoshBAN" pitchFamily="2" charset="0"/>
            </a:endParaRPr>
          </a:p>
        </p:txBody>
      </p:sp>
      <p:sp>
        <p:nvSpPr>
          <p:cNvPr id="4" name="TextBox 3"/>
          <p:cNvSpPr txBox="1"/>
          <p:nvPr/>
        </p:nvSpPr>
        <p:spPr>
          <a:xfrm>
            <a:off x="381000" y="1524000"/>
            <a:ext cx="8458200" cy="4647426"/>
          </a:xfrm>
          <a:prstGeom prst="rect">
            <a:avLst/>
          </a:prstGeom>
          <a:solidFill>
            <a:srgbClr val="FFC000"/>
          </a:solidFill>
        </p:spPr>
        <p:txBody>
          <a:bodyPr wrap="square" rtlCol="0">
            <a:spAutoFit/>
          </a:bodyPr>
          <a:lstStyle/>
          <a:p>
            <a:pPr>
              <a:buFont typeface="Wingdings" pitchFamily="2" charset="2"/>
              <a:buChar char="§"/>
            </a:pPr>
            <a:r>
              <a:rPr lang="bn-BD" sz="3600" dirty="0" smtClean="0">
                <a:latin typeface="NikoshBAN" pitchFamily="2" charset="0"/>
                <a:cs typeface="NikoshBAN" pitchFamily="2" charset="0"/>
              </a:rPr>
              <a:t>সাধারণভাবে একজন ব্যক্তির মালিকানায় প্রতিষ্ঠিত, পরিচালিত ও নিয়ন্ত্রিত ব্যবসায়কে একমালিকানা ব্যবসায় বলে।</a:t>
            </a:r>
          </a:p>
          <a:p>
            <a:pPr>
              <a:buFont typeface="Wingdings" pitchFamily="2" charset="2"/>
              <a:buChar char="§"/>
            </a:pPr>
            <a:r>
              <a:rPr lang="bn-BD" sz="3600" dirty="0" smtClean="0">
                <a:latin typeface="NikoshBAN" pitchFamily="2" charset="0"/>
                <a:cs typeface="NikoshBAN" pitchFamily="2" charset="0"/>
              </a:rPr>
              <a:t>বর্তমানের প্রেক্ষাপটে বলা যায়, মুনাফা অর্জনের লক্ষ্য নিয়ে যখন কোনো ব্যক্তি নিজ দায়িত্বে মূলধন যোগাড় করে কোনো ব্যবসা গঠন ও পরিচালনা করে এবং উক্ত ব্যবসায়ে অর্জিত সকল লাভ নিজে ভোগ করে বা  ক্ষতি হলে নিজেই তা বহন করে, তখন তাকে একমালিকানা ব্যবসায় বলে।</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12"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4">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iterate type="lt">
                                    <p:tmPct val="5000"/>
                                  </p:iterate>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671691"/>
            <a:ext cx="8153400" cy="5509200"/>
          </a:xfrm>
          <a:prstGeom prst="rect">
            <a:avLst/>
          </a:prstGeom>
          <a:solidFill>
            <a:srgbClr val="92D050"/>
          </a:solidFill>
          <a:ln w="57150">
            <a:solidFill>
              <a:srgbClr val="002060"/>
            </a:solidFill>
          </a:ln>
        </p:spPr>
        <p:txBody>
          <a:bodyPr wrap="square" rtlCol="0">
            <a:spAutoFit/>
          </a:bodyPr>
          <a:lstStyle/>
          <a:p>
            <a:r>
              <a:rPr lang="bn-BD" sz="4400" dirty="0" smtClean="0">
                <a:latin typeface="NikoshBAN" pitchFamily="2" charset="0"/>
                <a:cs typeface="NikoshBAN" pitchFamily="2" charset="0"/>
              </a:rPr>
              <a:t>একমালিকানা ব্যবসায় গঠন অত্যন্ত সহজ। যে কোনো ব্যক্তি নিজের উদ্যোগে স্বল্প অর্থ নিয়ে এ জাতীয়  কারবার শুরু করতে পারেন। সাধারনত এজাতীয় কারবারের আয়তন ছোট হয়। তবে প্রয়োজনে মালিক একাধিক  কর্মচারী নিয়োগ করতে পারেন।এবং অধিক অর্থ বিনিয়োগ করতে পারেন। আইনের চোখে একমালিকানা ব্যবসায়ের তেমন কোনো বাধ্যবাধকতা নেই।</a:t>
            </a:r>
            <a:endParaRPr lang="en-US" sz="4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1"/>
                                          </p:val>
                                        </p:tav>
                                        <p:tav tm="100000">
                                          <p:val>
                                            <p:strVal val="#ppt_x"/>
                                          </p:val>
                                        </p:tav>
                                      </p:tavLst>
                                    </p:anim>
                                    <p:anim calcmode="lin" valueType="num">
                                      <p:cBhvr>
                                        <p:cTn id="9"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1143000" y="1676400"/>
            <a:ext cx="7162800" cy="4114800"/>
          </a:xfrm>
          <a:prstGeom prst="flowChartMultidocumen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itchFamily="2" charset="0"/>
                <a:cs typeface="NikoshBAN" pitchFamily="2" charset="0"/>
              </a:rPr>
              <a:t>এসো উপরের ধারনা থেকে প্রত্যেক দল  দুটি করে একমালিকানা ব্যবসায়ের বৈশিষ্ট্য লেখ।</a:t>
            </a:r>
            <a:endParaRPr lang="en-US" sz="4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514</Words>
  <Application>Microsoft Office PowerPoint</Application>
  <PresentationFormat>On-screen Show (4:3)</PresentationFormat>
  <Paragraphs>56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32</cp:revision>
  <dcterms:created xsi:type="dcterms:W3CDTF">2006-08-16T00:00:00Z</dcterms:created>
  <dcterms:modified xsi:type="dcterms:W3CDTF">2019-09-11T03:07:44Z</dcterms:modified>
</cp:coreProperties>
</file>