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71" r:id="rId10"/>
    <p:sldId id="264" r:id="rId11"/>
    <p:sldId id="265" r:id="rId12"/>
    <p:sldId id="266" r:id="rId13"/>
    <p:sldId id="267" r:id="rId14"/>
    <p:sldId id="272" r:id="rId15"/>
    <p:sldId id="268" r:id="rId16"/>
    <p:sldId id="269" r:id="rId17"/>
    <p:sldId id="273" r:id="rId18"/>
    <p:sldId id="270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3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DF6EA6E-F7CC-41B1-BEBC-4BBFB6AA25B6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2AE006F-4D68-4494-80D5-EE7DDB8790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548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EA6E-F7CC-41B1-BEBC-4BBFB6AA25B6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006F-4D68-4494-80D5-EE7DDB87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0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EA6E-F7CC-41B1-BEBC-4BBFB6AA25B6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006F-4D68-4494-80D5-EE7DDB8790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049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EA6E-F7CC-41B1-BEBC-4BBFB6AA25B6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006F-4D68-4494-80D5-EE7DDB87904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652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EA6E-F7CC-41B1-BEBC-4BBFB6AA25B6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006F-4D68-4494-80D5-EE7DDB87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56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EA6E-F7CC-41B1-BEBC-4BBFB6AA25B6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006F-4D68-4494-80D5-EE7DDB87904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841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EA6E-F7CC-41B1-BEBC-4BBFB6AA25B6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006F-4D68-4494-80D5-EE7DDB8790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282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EA6E-F7CC-41B1-BEBC-4BBFB6AA25B6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006F-4D68-4494-80D5-EE7DDB8790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480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EA6E-F7CC-41B1-BEBC-4BBFB6AA25B6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006F-4D68-4494-80D5-EE7DDB8790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05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EA6E-F7CC-41B1-BEBC-4BBFB6AA25B6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006F-4D68-4494-80D5-EE7DDB87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5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EA6E-F7CC-41B1-BEBC-4BBFB6AA25B6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006F-4D68-4494-80D5-EE7DDB87904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75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EA6E-F7CC-41B1-BEBC-4BBFB6AA25B6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006F-4D68-4494-80D5-EE7DDB87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9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EA6E-F7CC-41B1-BEBC-4BBFB6AA25B6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006F-4D68-4494-80D5-EE7DDB879045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07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EA6E-F7CC-41B1-BEBC-4BBFB6AA25B6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006F-4D68-4494-80D5-EE7DDB8790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67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EA6E-F7CC-41B1-BEBC-4BBFB6AA25B6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006F-4D68-4494-80D5-EE7DDB87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6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EA6E-F7CC-41B1-BEBC-4BBFB6AA25B6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006F-4D68-4494-80D5-EE7DDB87904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25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EA6E-F7CC-41B1-BEBC-4BBFB6AA25B6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006F-4D68-4494-80D5-EE7DDB87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9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rgbClr val="FFFF00"/>
            </a:gs>
            <a:gs pos="2000">
              <a:schemeClr val="accent6">
                <a:lumMod val="97000"/>
                <a:lumOff val="3000"/>
              </a:schemeClr>
            </a:gs>
            <a:gs pos="17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F6EA6E-F7CC-41B1-BEBC-4BBFB6AA25B6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AE006F-4D68-4494-80D5-EE7DDB87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3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4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F038E16-418A-4494-B12C-76E3CDDB6452}"/>
              </a:ext>
            </a:extLst>
          </p:cNvPr>
          <p:cNvSpPr/>
          <p:nvPr/>
        </p:nvSpPr>
        <p:spPr>
          <a:xfrm>
            <a:off x="92764" y="92764"/>
            <a:ext cx="8958471" cy="6652593"/>
          </a:xfrm>
          <a:prstGeom prst="frame">
            <a:avLst>
              <a:gd name="adj1" fmla="val 2035"/>
            </a:avLst>
          </a:prstGeom>
          <a:solidFill>
            <a:schemeClr val="tx1"/>
          </a:solidFill>
          <a:ln w="76200">
            <a:solidFill>
              <a:srgbClr val="FF0000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4508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2B453F8-6DF1-449B-B911-5D85A32CF0F6}"/>
              </a:ext>
            </a:extLst>
          </p:cNvPr>
          <p:cNvGrpSpPr/>
          <p:nvPr/>
        </p:nvGrpSpPr>
        <p:grpSpPr>
          <a:xfrm>
            <a:off x="418976" y="3130134"/>
            <a:ext cx="8207582" cy="3272669"/>
            <a:chOff x="418976" y="3130134"/>
            <a:chExt cx="8207582" cy="32726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05E8D24-457A-4A34-9F40-A9A177CD1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76" y="3130134"/>
              <a:ext cx="4054562" cy="327266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4CE82C5-7285-4A0A-9E02-9E655F63B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4473537" y="3130134"/>
              <a:ext cx="4153021" cy="3237973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8090B2A-AC77-4669-99C0-0650F5A924C6}"/>
              </a:ext>
            </a:extLst>
          </p:cNvPr>
          <p:cNvGrpSpPr/>
          <p:nvPr/>
        </p:nvGrpSpPr>
        <p:grpSpPr>
          <a:xfrm flipV="1">
            <a:off x="571376" y="455196"/>
            <a:ext cx="8153648" cy="2827337"/>
            <a:chOff x="418976" y="3130134"/>
            <a:chExt cx="8207582" cy="327266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3A691AF-0EFD-4544-8D54-AE792176B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76" y="3130134"/>
              <a:ext cx="4054562" cy="327266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82595EA-E037-48BA-95D6-3CF8EED9A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4473537" y="3130134"/>
              <a:ext cx="4153021" cy="3237973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5FB7CA2-10FB-45CA-B281-21FDD1AD8CC7}"/>
              </a:ext>
            </a:extLst>
          </p:cNvPr>
          <p:cNvSpPr/>
          <p:nvPr/>
        </p:nvSpPr>
        <p:spPr>
          <a:xfrm>
            <a:off x="2510901" y="2174537"/>
            <a:ext cx="4251485" cy="2215991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r>
              <a:rPr lang="bn-BD" sz="13800" dirty="0">
                <a:ln w="38100">
                  <a:solidFill>
                    <a:schemeClr val="accent3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739194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A850152-178E-42F0-8C04-DD41F2C00C99}"/>
              </a:ext>
            </a:extLst>
          </p:cNvPr>
          <p:cNvSpPr/>
          <p:nvPr/>
        </p:nvSpPr>
        <p:spPr>
          <a:xfrm>
            <a:off x="92764" y="92764"/>
            <a:ext cx="8958471" cy="6652593"/>
          </a:xfrm>
          <a:prstGeom prst="frame">
            <a:avLst>
              <a:gd name="adj1" fmla="val 2035"/>
            </a:avLst>
          </a:prstGeom>
          <a:solidFill>
            <a:schemeClr val="tx1"/>
          </a:solidFill>
          <a:ln w="76200">
            <a:solidFill>
              <a:srgbClr val="FF0000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4508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1FFDFA-4D16-4B93-8969-37F54742C5EA}"/>
              </a:ext>
            </a:extLst>
          </p:cNvPr>
          <p:cNvSpPr/>
          <p:nvPr/>
        </p:nvSpPr>
        <p:spPr>
          <a:xfrm>
            <a:off x="2599343" y="481905"/>
            <a:ext cx="3945311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 চাষে  জমি নির্বাচন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7C6ED8-4C91-41D1-8B2D-22DD111382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88" y="1517377"/>
            <a:ext cx="1674578" cy="1602697"/>
          </a:xfrm>
          <a:prstGeom prst="rect">
            <a:avLst/>
          </a:prstGeom>
          <a:gradFill>
            <a:gsLst>
              <a:gs pos="54000">
                <a:schemeClr val="tx2">
                  <a:lumMod val="20000"/>
                  <a:lumOff val="80000"/>
                </a:schemeClr>
              </a:gs>
              <a:gs pos="100000">
                <a:schemeClr val="accent4"/>
              </a:gs>
            </a:gsLst>
            <a:lin ang="5400000" scaled="0"/>
          </a:gra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74B8E7-F23E-420A-86E7-FF56A043794D}"/>
              </a:ext>
            </a:extLst>
          </p:cNvPr>
          <p:cNvSpPr txBox="1"/>
          <p:nvPr/>
        </p:nvSpPr>
        <p:spPr>
          <a:xfrm>
            <a:off x="475123" y="2513094"/>
            <a:ext cx="1827908" cy="646986"/>
          </a:xfrm>
          <a:prstGeom prst="round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দোঁআশ মাটি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Rounded Rectangle 25">
            <a:extLst>
              <a:ext uri="{FF2B5EF4-FFF2-40B4-BE49-F238E27FC236}">
                <a16:creationId xmlns:a16="http://schemas.microsoft.com/office/drawing/2014/main" id="{4ACEB4BD-4B05-4D42-BE49-0BD9774FD634}"/>
              </a:ext>
            </a:extLst>
          </p:cNvPr>
          <p:cNvSpPr/>
          <p:nvPr/>
        </p:nvSpPr>
        <p:spPr>
          <a:xfrm>
            <a:off x="2085235" y="1332260"/>
            <a:ext cx="6771860" cy="1849069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bn-BD" sz="20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আলো-বাতাসযুক্ত উর্বর দোঁআশ</a:t>
            </a:r>
            <a:r>
              <a:rPr kumimoji="0" lang="en-US" sz="20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000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kumimoji="0" lang="en-US" sz="20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চাষর</a:t>
            </a:r>
            <a:r>
              <a:rPr kumimoji="0" lang="en-US" sz="20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kumimoji="0" lang="en-US" sz="20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নিবা</a:t>
            </a:r>
            <a:r>
              <a:rPr lang="en-US" sz="2000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©</a:t>
            </a:r>
            <a:r>
              <a:rPr kumimoji="0" lang="en-US" sz="2000" b="0" i="0" u="none" strike="noStrike" kern="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চন</a:t>
            </a:r>
            <a:r>
              <a:rPr kumimoji="0" lang="en-US" sz="20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kumimoji="0" lang="en-US" sz="20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kumimoji="0" lang="en-US" sz="20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2000" kern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ছাঁয়া</a:t>
            </a:r>
            <a:r>
              <a:rPr lang="en-US" sz="2000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বিহীন</a:t>
            </a:r>
            <a:r>
              <a:rPr lang="en-US" sz="2000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উঁচু</a:t>
            </a:r>
            <a:r>
              <a:rPr lang="en-US" sz="2000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2000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000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জলাবদ্ধতাহয়</a:t>
            </a:r>
            <a:r>
              <a:rPr lang="en-US" sz="2000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না,এরুপ</a:t>
            </a:r>
            <a:r>
              <a:rPr lang="en-US" sz="2000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2000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2000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000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জন্মে</a:t>
            </a:r>
            <a:r>
              <a:rPr lang="en-US" sz="2000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2000" b="0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1A96D6D6-EFB0-49D2-B762-DA2B412BB773}"/>
              </a:ext>
            </a:extLst>
          </p:cNvPr>
          <p:cNvSpPr/>
          <p:nvPr/>
        </p:nvSpPr>
        <p:spPr>
          <a:xfrm>
            <a:off x="3672835" y="3007907"/>
            <a:ext cx="1798330" cy="822305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b="1" dirty="0"/>
          </a:p>
        </p:txBody>
      </p:sp>
      <p:pic>
        <p:nvPicPr>
          <p:cNvPr id="10" name="Picture 9" descr="1-a.jpg">
            <a:extLst>
              <a:ext uri="{FF2B5EF4-FFF2-40B4-BE49-F238E27FC236}">
                <a16:creationId xmlns:a16="http://schemas.microsoft.com/office/drawing/2014/main" id="{BF476C3B-FD42-4026-91B1-231CF618C19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6216" y="3676671"/>
            <a:ext cx="2209284" cy="16027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0AEA57-E97A-4991-8DCF-C061DAC79E4C}"/>
              </a:ext>
            </a:extLst>
          </p:cNvPr>
          <p:cNvSpPr txBox="1"/>
          <p:nvPr/>
        </p:nvSpPr>
        <p:spPr>
          <a:xfrm>
            <a:off x="1577010" y="5440406"/>
            <a:ext cx="6025289" cy="578882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৪-৫ টি</a:t>
            </a:r>
            <a:r>
              <a:rPr kumimoji="0" lang="en-US" sz="28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গভীর চাষ ও মই দিয়ে জমি তৈরি করতে হবে।</a:t>
            </a:r>
            <a:endParaRPr kumimoji="0" lang="en-US" sz="2800" b="0" i="0" u="none" strike="noStrike" kern="0" cap="none" spc="0" normalizeH="0" baseline="0" noProof="0" dirty="0">
              <a:ln>
                <a:solidFill>
                  <a:srgbClr val="C0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2" name="Picture 11" descr="wheat.jpg">
            <a:extLst>
              <a:ext uri="{FF2B5EF4-FFF2-40B4-BE49-F238E27FC236}">
                <a16:creationId xmlns:a16="http://schemas.microsoft.com/office/drawing/2014/main" id="{CC089803-61E4-4F9E-A716-08058E0352E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6452" t="28571" r="9677" b="10204"/>
          <a:stretch>
            <a:fillRect/>
          </a:stretch>
        </p:blipFill>
        <p:spPr>
          <a:xfrm>
            <a:off x="891818" y="3676671"/>
            <a:ext cx="2322393" cy="16027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6947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23BC309-3514-4238-A5D8-552258AB5B22}"/>
              </a:ext>
            </a:extLst>
          </p:cNvPr>
          <p:cNvSpPr/>
          <p:nvPr/>
        </p:nvSpPr>
        <p:spPr>
          <a:xfrm>
            <a:off x="92764" y="92764"/>
            <a:ext cx="8958471" cy="6652593"/>
          </a:xfrm>
          <a:prstGeom prst="frame">
            <a:avLst>
              <a:gd name="adj1" fmla="val 2035"/>
            </a:avLst>
          </a:prstGeom>
          <a:solidFill>
            <a:schemeClr val="tx1"/>
          </a:solidFill>
          <a:ln w="76200">
            <a:solidFill>
              <a:srgbClr val="FF0000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4508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5811A4-82A1-4918-A9AB-CFDC10E26E1D}"/>
              </a:ext>
            </a:extLst>
          </p:cNvPr>
          <p:cNvSpPr txBox="1"/>
          <p:nvPr/>
        </p:nvSpPr>
        <p:spPr>
          <a:xfrm>
            <a:off x="3723860" y="516836"/>
            <a:ext cx="1895062" cy="822305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pic>
        <p:nvPicPr>
          <p:cNvPr id="4" name="Picture 2" descr="C:\Users\MD.ASHRAFUL\Desktop\New folder (2)\terralys730-620x330.jpg">
            <a:extLst>
              <a:ext uri="{FF2B5EF4-FFF2-40B4-BE49-F238E27FC236}">
                <a16:creationId xmlns:a16="http://schemas.microsoft.com/office/drawing/2014/main" id="{8F8586DF-A768-4674-B468-A737718AB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626" y="1578942"/>
            <a:ext cx="2420242" cy="19964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MD.ASHRAFUL\Desktop\New folder\cowdung.jpg">
            <a:extLst>
              <a:ext uri="{FF2B5EF4-FFF2-40B4-BE49-F238E27FC236}">
                <a16:creationId xmlns:a16="http://schemas.microsoft.com/office/drawing/2014/main" id="{953C044D-95B3-419F-BB07-FAEF1E4AB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48" y="1578942"/>
            <a:ext cx="2420242" cy="19964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E8F897-0ACA-4455-A406-C7961E9BE1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7" t="50000" r="50000" b="15123"/>
          <a:stretch/>
        </p:blipFill>
        <p:spPr>
          <a:xfrm>
            <a:off x="6176133" y="1578942"/>
            <a:ext cx="2437415" cy="19964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AD5BCB6-A5C0-46C8-B9C1-B6062440CB03}"/>
              </a:ext>
            </a:extLst>
          </p:cNvPr>
          <p:cNvSpPr/>
          <p:nvPr/>
        </p:nvSpPr>
        <p:spPr>
          <a:xfrm>
            <a:off x="649722" y="3750365"/>
            <a:ext cx="1894695" cy="46382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E45E3F-86C7-4032-8E82-A4E7215B5EDF}"/>
              </a:ext>
            </a:extLst>
          </p:cNvPr>
          <p:cNvSpPr/>
          <p:nvPr/>
        </p:nvSpPr>
        <p:spPr>
          <a:xfrm>
            <a:off x="3370615" y="3750365"/>
            <a:ext cx="2376264" cy="46382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পঁচা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FE01174-C70D-44C5-85D4-40BEEC2ECB20}"/>
              </a:ext>
            </a:extLst>
          </p:cNvPr>
          <p:cNvSpPr/>
          <p:nvPr/>
        </p:nvSpPr>
        <p:spPr>
          <a:xfrm>
            <a:off x="6462939" y="3750365"/>
            <a:ext cx="1894695" cy="46382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A20A3DB-D628-4EB6-B4E4-87D44AE54597}"/>
              </a:ext>
            </a:extLst>
          </p:cNvPr>
          <p:cNvGrpSpPr/>
          <p:nvPr/>
        </p:nvGrpSpPr>
        <p:grpSpPr>
          <a:xfrm>
            <a:off x="1714070" y="4389155"/>
            <a:ext cx="5548121" cy="1203262"/>
            <a:chOff x="1714070" y="4389155"/>
            <a:chExt cx="5548121" cy="1203262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9D15B14-44E8-4EE5-8D73-FCB941D603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14070" y="4389155"/>
              <a:ext cx="2844677" cy="117810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355CD89-8392-43F3-8280-5D856D3850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1999" y="4389155"/>
              <a:ext cx="2690192" cy="117810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745471D-D1BF-4624-8914-668A6E0DA3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58747" y="4389155"/>
              <a:ext cx="13253" cy="120326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DCC83DE-5E86-4C60-A021-C92F90E7F3F2}"/>
              </a:ext>
            </a:extLst>
          </p:cNvPr>
          <p:cNvSpPr txBox="1"/>
          <p:nvPr/>
        </p:nvSpPr>
        <p:spPr>
          <a:xfrm>
            <a:off x="3226904" y="5694178"/>
            <a:ext cx="2690191" cy="6469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©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</p:spTree>
    <p:extLst>
      <p:ext uri="{BB962C8B-B14F-4D97-AF65-F5344CB8AC3E}">
        <p14:creationId xmlns:p14="http://schemas.microsoft.com/office/powerpoint/2010/main" val="262559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EFF3FE8-ECB6-4750-8699-9648BE8C3D9F}"/>
              </a:ext>
            </a:extLst>
          </p:cNvPr>
          <p:cNvSpPr/>
          <p:nvPr/>
        </p:nvSpPr>
        <p:spPr>
          <a:xfrm>
            <a:off x="92764" y="92764"/>
            <a:ext cx="8958471" cy="6652593"/>
          </a:xfrm>
          <a:prstGeom prst="frame">
            <a:avLst>
              <a:gd name="adj1" fmla="val 2035"/>
            </a:avLst>
          </a:prstGeom>
          <a:solidFill>
            <a:schemeClr val="tx1"/>
          </a:solidFill>
          <a:ln w="76200">
            <a:solidFill>
              <a:srgbClr val="FF0000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4508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85E68F-B80F-4BBA-84E2-8E808E0D383E}"/>
              </a:ext>
            </a:extLst>
          </p:cNvPr>
          <p:cNvSpPr txBox="1"/>
          <p:nvPr/>
        </p:nvSpPr>
        <p:spPr>
          <a:xfrm>
            <a:off x="490326" y="3829878"/>
            <a:ext cx="8163340" cy="1384995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শাখা,রোগাক্রান্ত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শিকড়কেটে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গতে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রোপন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5D20E5-552B-4A5E-844C-AA363E92BCC5}"/>
              </a:ext>
            </a:extLst>
          </p:cNvPr>
          <p:cNvSpPr txBox="1"/>
          <p:nvPr/>
        </p:nvSpPr>
        <p:spPr>
          <a:xfrm>
            <a:off x="2749130" y="501962"/>
            <a:ext cx="3490088" cy="7150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DC4E49-75FA-42D9-8A7E-DA66836D85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9"/>
          <a:stretch/>
        </p:blipFill>
        <p:spPr>
          <a:xfrm>
            <a:off x="3314730" y="1344745"/>
            <a:ext cx="2358887" cy="2211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0897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9B4DD76-3400-4302-90FD-792C96C081F2}"/>
              </a:ext>
            </a:extLst>
          </p:cNvPr>
          <p:cNvSpPr/>
          <p:nvPr/>
        </p:nvSpPr>
        <p:spPr>
          <a:xfrm>
            <a:off x="92764" y="92764"/>
            <a:ext cx="8958471" cy="6652593"/>
          </a:xfrm>
          <a:prstGeom prst="frame">
            <a:avLst>
              <a:gd name="adj1" fmla="val 2035"/>
            </a:avLst>
          </a:prstGeom>
          <a:solidFill>
            <a:schemeClr val="tx1"/>
          </a:solidFill>
          <a:ln w="76200">
            <a:solidFill>
              <a:srgbClr val="FF0000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4508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EDC3D7-105D-453E-9EFA-CB7582AAD2B1}"/>
              </a:ext>
            </a:extLst>
          </p:cNvPr>
          <p:cNvSpPr txBox="1"/>
          <p:nvPr/>
        </p:nvSpPr>
        <p:spPr>
          <a:xfrm>
            <a:off x="3326296" y="556591"/>
            <a:ext cx="2107095" cy="908864"/>
          </a:xfrm>
          <a:prstGeom prst="flowChartTerminator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E95D6C-CC40-4D25-8C60-1DF176068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70" y="1921150"/>
            <a:ext cx="1958837" cy="155091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259C0C-ADDC-4A93-8D04-44F77C604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714" y="1878082"/>
            <a:ext cx="1918046" cy="155091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BF39F2-7494-424C-8742-C7CAEFF7F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76" y="1921150"/>
            <a:ext cx="1957165" cy="150785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F0AE5D-F8D3-44A0-BDB6-CCAC53D907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36" y="1921150"/>
            <a:ext cx="1840849" cy="155091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5FF1261-BA89-454D-80D3-052B13D92588}"/>
              </a:ext>
            </a:extLst>
          </p:cNvPr>
          <p:cNvSpPr txBox="1"/>
          <p:nvPr/>
        </p:nvSpPr>
        <p:spPr>
          <a:xfrm rot="19154341">
            <a:off x="493554" y="3723745"/>
            <a:ext cx="1707988" cy="91707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2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2400" b="1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79C326-D6DD-4962-BF5F-613D514F6C98}"/>
              </a:ext>
            </a:extLst>
          </p:cNvPr>
          <p:cNvSpPr txBox="1"/>
          <p:nvPr/>
        </p:nvSpPr>
        <p:spPr>
          <a:xfrm rot="18870975">
            <a:off x="2209892" y="3905421"/>
            <a:ext cx="2013502" cy="91707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endParaRPr lang="en-US" sz="2400" b="1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41BBC3-16D2-48C6-A235-EE4C8734E8EF}"/>
              </a:ext>
            </a:extLst>
          </p:cNvPr>
          <p:cNvSpPr txBox="1"/>
          <p:nvPr/>
        </p:nvSpPr>
        <p:spPr>
          <a:xfrm rot="18802893">
            <a:off x="4125807" y="4017972"/>
            <a:ext cx="2383163" cy="91707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ডালপালা</a:t>
            </a:r>
            <a:r>
              <a:rPr lang="en-US" sz="2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ছাটাই</a:t>
            </a:r>
            <a:r>
              <a:rPr lang="en-US" sz="2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endParaRPr lang="en-US" sz="2400" b="1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030367-7E35-45A8-9B06-8B99FE32BA17}"/>
              </a:ext>
            </a:extLst>
          </p:cNvPr>
          <p:cNvSpPr txBox="1"/>
          <p:nvPr/>
        </p:nvSpPr>
        <p:spPr>
          <a:xfrm rot="18813419">
            <a:off x="6205500" y="3975657"/>
            <a:ext cx="2216312" cy="91707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2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কুড়ি</a:t>
            </a:r>
            <a:r>
              <a:rPr lang="en-US" sz="2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r>
              <a:rPr lang="as-IN" sz="2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টাই</a:t>
            </a:r>
            <a:endParaRPr lang="en-US" sz="2400" b="1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362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E687792-B5AE-423F-9325-418C70E97EE5}"/>
              </a:ext>
            </a:extLst>
          </p:cNvPr>
          <p:cNvSpPr/>
          <p:nvPr/>
        </p:nvSpPr>
        <p:spPr>
          <a:xfrm>
            <a:off x="92764" y="92764"/>
            <a:ext cx="8958471" cy="6652593"/>
          </a:xfrm>
          <a:prstGeom prst="frame">
            <a:avLst>
              <a:gd name="adj1" fmla="val 2035"/>
            </a:avLst>
          </a:prstGeom>
          <a:solidFill>
            <a:schemeClr val="tx1"/>
          </a:solidFill>
          <a:ln w="76200">
            <a:solidFill>
              <a:srgbClr val="FF0000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4508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C1296B-B850-4A9C-BE39-45BF02480779}"/>
              </a:ext>
            </a:extLst>
          </p:cNvPr>
          <p:cNvSpPr txBox="1"/>
          <p:nvPr/>
        </p:nvSpPr>
        <p:spPr>
          <a:xfrm>
            <a:off x="3396392" y="781841"/>
            <a:ext cx="2116512" cy="646331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E8BA7-44BD-4DA7-8BFF-90E25F505D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7EC"/>
              </a:clrFrom>
              <a:clrTo>
                <a:srgbClr val="FFF7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679" y="1856288"/>
            <a:ext cx="2251225" cy="193432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3208BC-D806-4394-BBCA-B1235B18224A}"/>
              </a:ext>
            </a:extLst>
          </p:cNvPr>
          <p:cNvSpPr/>
          <p:nvPr/>
        </p:nvSpPr>
        <p:spPr>
          <a:xfrm>
            <a:off x="1476633" y="4447637"/>
            <a:ext cx="592021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ফুল চাষে পরিচর্যার বিষয়গুলোর নাম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8683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B6C8C36-C77E-4907-9B39-452C61AAC8E2}"/>
              </a:ext>
            </a:extLst>
          </p:cNvPr>
          <p:cNvSpPr/>
          <p:nvPr/>
        </p:nvSpPr>
        <p:spPr>
          <a:xfrm>
            <a:off x="92764" y="92764"/>
            <a:ext cx="8958471" cy="6652593"/>
          </a:xfrm>
          <a:prstGeom prst="frame">
            <a:avLst>
              <a:gd name="adj1" fmla="val 2035"/>
            </a:avLst>
          </a:prstGeom>
          <a:solidFill>
            <a:schemeClr val="tx1"/>
          </a:solidFill>
          <a:ln w="76200">
            <a:solidFill>
              <a:srgbClr val="FF0000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4508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B36D384-B50C-42E7-AF54-9FE48DE8B9E7}"/>
              </a:ext>
            </a:extLst>
          </p:cNvPr>
          <p:cNvSpPr/>
          <p:nvPr/>
        </p:nvSpPr>
        <p:spPr>
          <a:xfrm>
            <a:off x="3419060" y="543340"/>
            <a:ext cx="2941983" cy="67586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as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8CADDC-F01D-435A-8088-CF5A32B64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29" y="4080767"/>
            <a:ext cx="2486025" cy="18350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7DBAE4-3DEE-4F82-A0D6-0C8BBC59D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29" y="1590675"/>
            <a:ext cx="2486025" cy="18383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9FBA3A-A09E-4272-B6BD-5A496F24BC70}"/>
              </a:ext>
            </a:extLst>
          </p:cNvPr>
          <p:cNvSpPr txBox="1"/>
          <p:nvPr/>
        </p:nvSpPr>
        <p:spPr>
          <a:xfrm>
            <a:off x="3260035" y="1412862"/>
            <a:ext cx="5393635" cy="236988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আক্রমনের লক্ষণঃ </a:t>
            </a:r>
          </a:p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এ পোকা দেখতে অনেকটামরা চামড়ার মত। এ পোকা গাছের বাকলের রস চুষে খায়।  ফলে বাকলে ছোট ছোট কালো দাগ পড়ে। প্রতিকার না করলে গাছ মারা যায়।</a:t>
            </a:r>
          </a:p>
          <a:p>
            <a:pPr algn="ctr"/>
            <a:r>
              <a:rPr lang="bn-BD" sz="2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প্রতিকারঃ </a:t>
            </a:r>
          </a:p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ম্যলাথিয়ন বা ডায়াজিনন জাতীয় কীটনাশক প্রয়োগ করে এরোগ দমন করা যায়।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01188A-2F36-4650-ACDB-988E49D8B43F}"/>
              </a:ext>
            </a:extLst>
          </p:cNvPr>
          <p:cNvSpPr txBox="1"/>
          <p:nvPr/>
        </p:nvSpPr>
        <p:spPr>
          <a:xfrm>
            <a:off x="3260035" y="3976403"/>
            <a:ext cx="5393635" cy="206210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আক্রমনের লক্ষণঃ</a:t>
            </a:r>
          </a:p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এ পোকা গাছের কচি পাতা ফুলের পাপড়ি ছিদ্র করে খায়।  সাধারনত রাতের বেলা আক্রমন করে</a:t>
            </a:r>
          </a:p>
          <a:p>
            <a:pPr algn="ctr"/>
            <a:r>
              <a:rPr lang="bn-BD" sz="2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প্রতিকারঃ</a:t>
            </a:r>
          </a:p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আলোর ফাঁদপেতে এ পোকা দমন করা যায়।ম্যলাথিয়ন জাতীয় কীটনাশক প্রয়োগ করে এ রোগ দমন করা যায়।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86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9E051D4-7FB5-4989-9270-08E114DDF8CB}"/>
              </a:ext>
            </a:extLst>
          </p:cNvPr>
          <p:cNvSpPr/>
          <p:nvPr/>
        </p:nvSpPr>
        <p:spPr>
          <a:xfrm>
            <a:off x="92764" y="92764"/>
            <a:ext cx="8958471" cy="6652593"/>
          </a:xfrm>
          <a:prstGeom prst="frame">
            <a:avLst>
              <a:gd name="adj1" fmla="val 2035"/>
            </a:avLst>
          </a:prstGeom>
          <a:solidFill>
            <a:schemeClr val="tx1"/>
          </a:solidFill>
          <a:ln w="76200">
            <a:solidFill>
              <a:srgbClr val="FF0000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4508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BC7069-FA6B-4A29-8DBE-18D525FAC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78" y="4833051"/>
            <a:ext cx="1772844" cy="1338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Image result for গোলাপের কালো দাগ রোগ">
            <a:extLst>
              <a:ext uri="{FF2B5EF4-FFF2-40B4-BE49-F238E27FC236}">
                <a16:creationId xmlns:a16="http://schemas.microsoft.com/office/drawing/2014/main" id="{69676700-9488-4606-A119-B92992F57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8" y="1141232"/>
            <a:ext cx="1786641" cy="1338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গোলাপের ডাইব্যাক রোগ">
            <a:extLst>
              <a:ext uri="{FF2B5EF4-FFF2-40B4-BE49-F238E27FC236}">
                <a16:creationId xmlns:a16="http://schemas.microsoft.com/office/drawing/2014/main" id="{B8A3AD3F-1195-47B2-95A2-226DF408C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8" y="2935562"/>
            <a:ext cx="1786641" cy="1338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00FA9F-82CC-4D21-9936-E1A39D3CA092}"/>
              </a:ext>
            </a:extLst>
          </p:cNvPr>
          <p:cNvSpPr txBox="1"/>
          <p:nvPr/>
        </p:nvSpPr>
        <p:spPr>
          <a:xfrm>
            <a:off x="3348036" y="346271"/>
            <a:ext cx="2813186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গোলাপের রোগ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DD2B9C-5C6B-4770-BECA-DD8808AEF8D6}"/>
              </a:ext>
            </a:extLst>
          </p:cNvPr>
          <p:cNvSpPr txBox="1"/>
          <p:nvPr/>
        </p:nvSpPr>
        <p:spPr>
          <a:xfrm>
            <a:off x="2385391" y="994752"/>
            <a:ext cx="6279831" cy="16312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 কারনঃ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এটি একটি ছত্রাক জনিত রোগ</a:t>
            </a:r>
          </a:p>
          <a:p>
            <a:r>
              <a:rPr lang="bn-BD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 লক্ষণঃ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 গাছের পাতায় কালো দাগ পড়ে।গাছের পাতা ঝরে গিয়ে গাছ পত্রশুন্য হয়ে যায়।</a:t>
            </a:r>
          </a:p>
          <a:p>
            <a:r>
              <a:rPr lang="bn-BD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 প্রতিকারঃ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ছত্রাক নাশক প্রয়োগ করতে হবে। আক্রান্ত গাছ পুড়িয়ে ফেলতে হবে।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66D3A3-0ACF-4D08-96A3-00A257015BE3}"/>
              </a:ext>
            </a:extLst>
          </p:cNvPr>
          <p:cNvSpPr txBox="1"/>
          <p:nvPr/>
        </p:nvSpPr>
        <p:spPr>
          <a:xfrm>
            <a:off x="2385390" y="2935562"/>
            <a:ext cx="6279831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 কারনঃ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ডাল ছাটায়ের কাটা স্থানে এরোগ আক্রমণ করে।</a:t>
            </a:r>
          </a:p>
          <a:p>
            <a:r>
              <a:rPr lang="bn-BD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 লক্ষণঃ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এ রোগ হলে গাছের ডাল বা কান্ড মাথা থেকে কালো হয়ে মরতে থাকে এবং ক্রমে ক্রমে সম্পুণ গাছ আক্রান্ত হয় ও মারা যায়।</a:t>
            </a:r>
          </a:p>
          <a:p>
            <a:r>
              <a:rPr lang="bn-BD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 প্রতিকারঃ 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আক্রান্ত গাছ পুড়িয়ে ফেলতে হবে।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84AAFB-60E2-4575-8B2B-81E3A8144369}"/>
              </a:ext>
            </a:extLst>
          </p:cNvPr>
          <p:cNvSpPr txBox="1"/>
          <p:nvPr/>
        </p:nvSpPr>
        <p:spPr>
          <a:xfrm>
            <a:off x="2385389" y="4686571"/>
            <a:ext cx="6279831" cy="16312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 কারনঃ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এটি একটি ছত্রাক জনিত রোগ।</a:t>
            </a:r>
          </a:p>
          <a:p>
            <a:r>
              <a:rPr lang="bn-BD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 লক্ষণঃ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 হলে গাছের পাতা,কচিফু্‌ল,কলিতে পাওডারের মত দেখা যায়।</a:t>
            </a:r>
          </a:p>
          <a:p>
            <a:r>
              <a:rPr lang="bn-BD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 প্রতিকারঃ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ছত্রাক নাশক প্রয়োগ করতে হবে। আক্রান্ত গাছের ডগা ওপাতা তুলে পুড়িয়ে ফেলতে হবে।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193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537EFFB-0B10-4BD9-9DA3-B520FCB95F6C}"/>
              </a:ext>
            </a:extLst>
          </p:cNvPr>
          <p:cNvSpPr/>
          <p:nvPr/>
        </p:nvSpPr>
        <p:spPr>
          <a:xfrm>
            <a:off x="92764" y="92764"/>
            <a:ext cx="8958471" cy="6652593"/>
          </a:xfrm>
          <a:prstGeom prst="frame">
            <a:avLst>
              <a:gd name="adj1" fmla="val 2035"/>
            </a:avLst>
          </a:prstGeom>
          <a:solidFill>
            <a:schemeClr val="tx1"/>
          </a:solidFill>
          <a:ln w="76200">
            <a:solidFill>
              <a:srgbClr val="FF0000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4508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C:\Users\Dell\Desktop\20170703_142707.jpg">
            <a:extLst>
              <a:ext uri="{FF2B5EF4-FFF2-40B4-BE49-F238E27FC236}">
                <a16:creationId xmlns:a16="http://schemas.microsoft.com/office/drawing/2014/main" id="{ABCC5DBD-54E6-4F2A-838C-B8E79AEDC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004" y="1528645"/>
            <a:ext cx="2775992" cy="21591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0AC502-4C0D-46FB-8301-7DB76B98E4C1}"/>
              </a:ext>
            </a:extLst>
          </p:cNvPr>
          <p:cNvSpPr txBox="1"/>
          <p:nvPr/>
        </p:nvSpPr>
        <p:spPr>
          <a:xfrm>
            <a:off x="3569852" y="660782"/>
            <a:ext cx="2004296" cy="71558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05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5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34440A6-0A34-4576-AD81-5F6BC639564B}"/>
              </a:ext>
            </a:extLst>
          </p:cNvPr>
          <p:cNvSpPr/>
          <p:nvPr/>
        </p:nvSpPr>
        <p:spPr>
          <a:xfrm>
            <a:off x="1033669" y="3949147"/>
            <a:ext cx="1302869" cy="62285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- 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6148D20-E76C-4744-B9BC-541ED7647B74}"/>
              </a:ext>
            </a:extLst>
          </p:cNvPr>
          <p:cNvSpPr/>
          <p:nvPr/>
        </p:nvSpPr>
        <p:spPr>
          <a:xfrm>
            <a:off x="1033669" y="4760843"/>
            <a:ext cx="1302869" cy="62285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- 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E96380B-E70B-4BC2-97E9-550D7555796F}"/>
              </a:ext>
            </a:extLst>
          </p:cNvPr>
          <p:cNvSpPr/>
          <p:nvPr/>
        </p:nvSpPr>
        <p:spPr>
          <a:xfrm>
            <a:off x="1033669" y="5572539"/>
            <a:ext cx="1302869" cy="62285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- 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F29515-0542-4835-B415-D854ECD7732E}"/>
              </a:ext>
            </a:extLst>
          </p:cNvPr>
          <p:cNvSpPr txBox="1"/>
          <p:nvPr/>
        </p:nvSpPr>
        <p:spPr>
          <a:xfrm>
            <a:off x="2336538" y="3949147"/>
            <a:ext cx="592372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ণ,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84DB45-195E-4B42-B445-319A3837B121}"/>
              </a:ext>
            </a:extLst>
          </p:cNvPr>
          <p:cNvSpPr txBox="1"/>
          <p:nvPr/>
        </p:nvSpPr>
        <p:spPr>
          <a:xfrm>
            <a:off x="2336538" y="4830706"/>
            <a:ext cx="592372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ডাইব্যাগ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ণ,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6E4ECA-92F6-43F0-BFC0-BCB5E5AE5E86}"/>
              </a:ext>
            </a:extLst>
          </p:cNvPr>
          <p:cNvSpPr txBox="1"/>
          <p:nvPr/>
        </p:nvSpPr>
        <p:spPr>
          <a:xfrm>
            <a:off x="2336538" y="5653132"/>
            <a:ext cx="592372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উ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ণ,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4132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47B13F0-59B5-4D24-8787-FC9D737594EE}"/>
              </a:ext>
            </a:extLst>
          </p:cNvPr>
          <p:cNvSpPr/>
          <p:nvPr/>
        </p:nvSpPr>
        <p:spPr>
          <a:xfrm>
            <a:off x="92764" y="92764"/>
            <a:ext cx="8958471" cy="6652593"/>
          </a:xfrm>
          <a:prstGeom prst="frame">
            <a:avLst>
              <a:gd name="adj1" fmla="val 2035"/>
            </a:avLst>
          </a:prstGeom>
          <a:solidFill>
            <a:schemeClr val="tx1"/>
          </a:solidFill>
          <a:ln w="76200">
            <a:solidFill>
              <a:srgbClr val="FF0000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4508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A4E4BF-2DD4-4488-B626-A31AD76EF6DE}"/>
              </a:ext>
            </a:extLst>
          </p:cNvPr>
          <p:cNvSpPr txBox="1"/>
          <p:nvPr/>
        </p:nvSpPr>
        <p:spPr>
          <a:xfrm>
            <a:off x="3723861" y="556591"/>
            <a:ext cx="1696278" cy="822305"/>
          </a:xfrm>
          <a:prstGeom prst="flowChartTerminator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731770-446F-4D37-8A38-7C95E56CC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9" y="1661825"/>
            <a:ext cx="2857500" cy="21017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A7AEB3-E798-440F-A385-6314E03835D7}"/>
              </a:ext>
            </a:extLst>
          </p:cNvPr>
          <p:cNvSpPr txBox="1"/>
          <p:nvPr/>
        </p:nvSpPr>
        <p:spPr>
          <a:xfrm>
            <a:off x="457199" y="4187686"/>
            <a:ext cx="8229599" cy="15696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ডুবিয়ে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14619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E781983-A95C-4041-A8AB-DB83A08E77F9}"/>
              </a:ext>
            </a:extLst>
          </p:cNvPr>
          <p:cNvSpPr/>
          <p:nvPr/>
        </p:nvSpPr>
        <p:spPr>
          <a:xfrm>
            <a:off x="92764" y="92764"/>
            <a:ext cx="8958471" cy="6652593"/>
          </a:xfrm>
          <a:prstGeom prst="frame">
            <a:avLst>
              <a:gd name="adj1" fmla="val 2035"/>
            </a:avLst>
          </a:prstGeom>
          <a:solidFill>
            <a:schemeClr val="tx1"/>
          </a:solidFill>
          <a:ln w="76200">
            <a:solidFill>
              <a:srgbClr val="FF0000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4508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FF0E8095-D80C-4FD1-8C6D-93FAC573E5E7}"/>
              </a:ext>
            </a:extLst>
          </p:cNvPr>
          <p:cNvSpPr txBox="1">
            <a:spLocks/>
          </p:cNvSpPr>
          <p:nvPr/>
        </p:nvSpPr>
        <p:spPr>
          <a:xfrm>
            <a:off x="3198724" y="343418"/>
            <a:ext cx="2352261" cy="71564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644894-CF1B-4793-BD26-6F70C9B20AD6}"/>
              </a:ext>
            </a:extLst>
          </p:cNvPr>
          <p:cNvSpPr/>
          <p:nvPr/>
        </p:nvSpPr>
        <p:spPr>
          <a:xfrm>
            <a:off x="762000" y="997505"/>
            <a:ext cx="67056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32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১।গোলাপের চারা রোপনের উপযুক্ত সময় কখন ?  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E0454A-5DC6-4F53-9F16-2A02EEDCCF93}"/>
              </a:ext>
            </a:extLst>
          </p:cNvPr>
          <p:cNvSpPr/>
          <p:nvPr/>
        </p:nvSpPr>
        <p:spPr>
          <a:xfrm>
            <a:off x="3029141" y="1673262"/>
            <a:ext cx="2521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উত্তর ; আশ্বিন মাস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BF45BA-A263-46A3-AFB5-F74AE5667345}"/>
              </a:ext>
            </a:extLst>
          </p:cNvPr>
          <p:cNvSpPr/>
          <p:nvPr/>
        </p:nvSpPr>
        <p:spPr>
          <a:xfrm>
            <a:off x="761999" y="2327196"/>
            <a:ext cx="6705599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32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২।গোলাপের দুই রঙা ফুলের জাত কোনটি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F6A46C-D200-4C69-9DEA-31964AF27443}"/>
              </a:ext>
            </a:extLst>
          </p:cNvPr>
          <p:cNvSpPr/>
          <p:nvPr/>
        </p:nvSpPr>
        <p:spPr>
          <a:xfrm>
            <a:off x="3094062" y="2966148"/>
            <a:ext cx="2392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উত্তর; আইক্যাচার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34CEA9-7962-4B35-A38F-F367F9F1FDE4}"/>
              </a:ext>
            </a:extLst>
          </p:cNvPr>
          <p:cNvSpPr/>
          <p:nvPr/>
        </p:nvSpPr>
        <p:spPr>
          <a:xfrm>
            <a:off x="762000" y="3642766"/>
            <a:ext cx="6705598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32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৩।ফুল সংগ্রহের উপযুক্ত সময় কখন?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68DBB2-F997-44B1-8F5D-05ACE7805357}"/>
              </a:ext>
            </a:extLst>
          </p:cNvPr>
          <p:cNvSpPr/>
          <p:nvPr/>
        </p:nvSpPr>
        <p:spPr>
          <a:xfrm>
            <a:off x="3094062" y="4263237"/>
            <a:ext cx="31197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ফুল ফোটার পূর্বে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FE1F7E-6150-4651-89B2-635ABD6A8970}"/>
              </a:ext>
            </a:extLst>
          </p:cNvPr>
          <p:cNvSpPr/>
          <p:nvPr/>
        </p:nvSpPr>
        <p:spPr>
          <a:xfrm>
            <a:off x="734669" y="5072948"/>
            <a:ext cx="6760258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32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৪। গোলাপ গাছের প্রধান দুটি পোকার নাম কি</a:t>
            </a:r>
            <a:r>
              <a:rPr lang="en-US" sz="32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BFB506-4BA8-4D9A-AC4D-086ED9091B4D}"/>
              </a:ext>
            </a:extLst>
          </p:cNvPr>
          <p:cNvSpPr/>
          <p:nvPr/>
        </p:nvSpPr>
        <p:spPr>
          <a:xfrm>
            <a:off x="2367709" y="5802437"/>
            <a:ext cx="44085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উত্তর ;</a:t>
            </a:r>
            <a:r>
              <a:rPr lang="en-US" sz="3200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রেড স্কেল ও বিটল পোকা</a:t>
            </a:r>
            <a:endParaRPr lang="en-US" sz="3200" dirty="0">
              <a:ln>
                <a:solidFill>
                  <a:srgbClr val="00B0F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19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3D125B4-3C4C-4D30-8D80-ACA55ECE0F9B}"/>
              </a:ext>
            </a:extLst>
          </p:cNvPr>
          <p:cNvSpPr/>
          <p:nvPr/>
        </p:nvSpPr>
        <p:spPr>
          <a:xfrm>
            <a:off x="92764" y="92764"/>
            <a:ext cx="8958471" cy="6652593"/>
          </a:xfrm>
          <a:prstGeom prst="frame">
            <a:avLst>
              <a:gd name="adj1" fmla="val 2035"/>
            </a:avLst>
          </a:prstGeom>
          <a:solidFill>
            <a:schemeClr val="tx1"/>
          </a:solidFill>
          <a:ln w="76200">
            <a:solidFill>
              <a:srgbClr val="FF0000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4508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C408B190-2C6F-4A2F-910B-94801E46E721}"/>
              </a:ext>
            </a:extLst>
          </p:cNvPr>
          <p:cNvSpPr/>
          <p:nvPr/>
        </p:nvSpPr>
        <p:spPr>
          <a:xfrm>
            <a:off x="480391" y="3200400"/>
            <a:ext cx="3872948" cy="31341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সম্ভু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নাথ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রায়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মনোহরপুর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মনিরামপুর,যশোর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Email-sambho7440@gmail.com</a:t>
            </a:r>
            <a:endParaRPr lang="bn-BD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3E24A0A2-EB82-46F9-98DD-5104CF2CEE5B}"/>
              </a:ext>
            </a:extLst>
          </p:cNvPr>
          <p:cNvSpPr/>
          <p:nvPr/>
        </p:nvSpPr>
        <p:spPr>
          <a:xfrm>
            <a:off x="4929809" y="3163957"/>
            <a:ext cx="3733800" cy="31705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– কৃষি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b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 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 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bn-IN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সাধারন পাঠ ;ফুল -ফল চাষ পদ্ধতি </a:t>
            </a:r>
          </a:p>
          <a:p>
            <a:pPr algn="ctr"/>
            <a:r>
              <a:rPr lang="bn-BD" sz="2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বিশেষ পাঠ ;গোলাপ ফুল চাষ</a:t>
            </a:r>
            <a:r>
              <a:rPr lang="en-US" sz="2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IN" sz="2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3য়</a:t>
            </a:r>
            <a:endParaRPr lang="bn-IN" sz="28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0B4378-8696-4CCF-9C72-CD94ACBC3B4F}"/>
              </a:ext>
            </a:extLst>
          </p:cNvPr>
          <p:cNvSpPr/>
          <p:nvPr/>
        </p:nvSpPr>
        <p:spPr>
          <a:xfrm>
            <a:off x="1313838" y="2454124"/>
            <a:ext cx="22060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u="sng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46F35C-238E-427C-8EDC-AE3C89251305}"/>
              </a:ext>
            </a:extLst>
          </p:cNvPr>
          <p:cNvSpPr/>
          <p:nvPr/>
        </p:nvSpPr>
        <p:spPr>
          <a:xfrm>
            <a:off x="5876425" y="2457435"/>
            <a:ext cx="1840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u="sng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D4CD86-83ED-48C5-8D5C-74E33944EF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9" t="17166" r="22670" b="44416"/>
          <a:stretch/>
        </p:blipFill>
        <p:spPr>
          <a:xfrm rot="16200000">
            <a:off x="1517251" y="599848"/>
            <a:ext cx="1799228" cy="17478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7.jpg">
            <a:extLst>
              <a:ext uri="{FF2B5EF4-FFF2-40B4-BE49-F238E27FC236}">
                <a16:creationId xmlns:a16="http://schemas.microsoft.com/office/drawing/2014/main" id="{A799EDB8-73D1-4DA8-926B-92933E404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359" y="597334"/>
            <a:ext cx="1376699" cy="17992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9A0D58-DF36-49C2-B5AF-CE905126BB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493" y="682883"/>
            <a:ext cx="4782162" cy="367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8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86C1BD3-0ACD-4C16-AFD6-3C3789E1376C}"/>
              </a:ext>
            </a:extLst>
          </p:cNvPr>
          <p:cNvSpPr/>
          <p:nvPr/>
        </p:nvSpPr>
        <p:spPr>
          <a:xfrm>
            <a:off x="92764" y="92764"/>
            <a:ext cx="8958471" cy="6652593"/>
          </a:xfrm>
          <a:prstGeom prst="frame">
            <a:avLst>
              <a:gd name="adj1" fmla="val 2035"/>
            </a:avLst>
          </a:prstGeom>
          <a:solidFill>
            <a:schemeClr val="tx1"/>
          </a:solidFill>
          <a:ln w="76200">
            <a:solidFill>
              <a:srgbClr val="FF0000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4508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AC4DE-2B2B-47E0-8A92-0942943D6998}"/>
              </a:ext>
            </a:extLst>
          </p:cNvPr>
          <p:cNvSpPr txBox="1"/>
          <p:nvPr/>
        </p:nvSpPr>
        <p:spPr>
          <a:xfrm>
            <a:off x="2745685" y="569843"/>
            <a:ext cx="3652630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22488F-1820-4C0E-8D7B-CCA0E008D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844" y="1754808"/>
            <a:ext cx="4024312" cy="22611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EF43DC-7AC8-46E2-8704-961842B32D57}"/>
              </a:ext>
            </a:extLst>
          </p:cNvPr>
          <p:cNvSpPr txBox="1"/>
          <p:nvPr/>
        </p:nvSpPr>
        <p:spPr>
          <a:xfrm>
            <a:off x="1461810" y="4734327"/>
            <a:ext cx="622037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বণ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latin typeface="SutonnyMJ" pitchFamily="2" charset="0"/>
                <a:cs typeface="SutonnyMJ" pitchFamily="2" charset="0"/>
              </a:rPr>
              <a:t>©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7753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230F0AC-A20D-4A51-97DD-822CA4035DE7}"/>
              </a:ext>
            </a:extLst>
          </p:cNvPr>
          <p:cNvSpPr/>
          <p:nvPr/>
        </p:nvSpPr>
        <p:spPr>
          <a:xfrm>
            <a:off x="92764" y="92764"/>
            <a:ext cx="8958471" cy="6652593"/>
          </a:xfrm>
          <a:prstGeom prst="frame">
            <a:avLst>
              <a:gd name="adj1" fmla="val 2035"/>
            </a:avLst>
          </a:prstGeom>
          <a:solidFill>
            <a:schemeClr val="tx1"/>
          </a:solidFill>
          <a:ln w="76200">
            <a:solidFill>
              <a:srgbClr val="FF0000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4508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B44B84-7447-4E07-B295-8CE47F5318FD}"/>
              </a:ext>
            </a:extLst>
          </p:cNvPr>
          <p:cNvGrpSpPr/>
          <p:nvPr/>
        </p:nvGrpSpPr>
        <p:grpSpPr>
          <a:xfrm>
            <a:off x="418976" y="3130134"/>
            <a:ext cx="8207582" cy="3272669"/>
            <a:chOff x="418976" y="3130134"/>
            <a:chExt cx="8207582" cy="32726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33BF27C-BBDF-4065-85E8-2BE8BA1CA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76" y="3130134"/>
              <a:ext cx="4054562" cy="327266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F23B114-7485-477A-A3E9-12FB93915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4473537" y="3130134"/>
              <a:ext cx="4153021" cy="3237973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3ECCB9A-C1B4-4CCD-90D6-58E951ED18CC}"/>
              </a:ext>
            </a:extLst>
          </p:cNvPr>
          <p:cNvGrpSpPr/>
          <p:nvPr/>
        </p:nvGrpSpPr>
        <p:grpSpPr>
          <a:xfrm flipV="1">
            <a:off x="571376" y="455196"/>
            <a:ext cx="8153648" cy="2827337"/>
            <a:chOff x="418976" y="3130134"/>
            <a:chExt cx="8207582" cy="32726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8EA7839-72E4-433E-B102-D43CB0B72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76" y="3130134"/>
              <a:ext cx="4054562" cy="327266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3B458BE-9E85-43E3-8C14-E0760E900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4473537" y="3130134"/>
              <a:ext cx="4153021" cy="3237973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4FA58BE-0581-42F8-9033-A6E8C6244F62}"/>
              </a:ext>
            </a:extLst>
          </p:cNvPr>
          <p:cNvSpPr txBox="1"/>
          <p:nvPr/>
        </p:nvSpPr>
        <p:spPr>
          <a:xfrm>
            <a:off x="1969637" y="1643030"/>
            <a:ext cx="4729872" cy="290481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4000" b="1" dirty="0">
                <a:ln>
                  <a:solidFill>
                    <a:srgbClr val="FF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rgbClr val="FF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b="1" dirty="0">
                <a:ln>
                  <a:solidFill>
                    <a:srgbClr val="FF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rgbClr val="FF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000" b="1" dirty="0">
                <a:ln>
                  <a:solidFill>
                    <a:srgbClr val="FF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453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97C028E-EAC1-49C2-A76B-26D7612308CA}"/>
              </a:ext>
            </a:extLst>
          </p:cNvPr>
          <p:cNvSpPr/>
          <p:nvPr/>
        </p:nvSpPr>
        <p:spPr>
          <a:xfrm>
            <a:off x="92764" y="92764"/>
            <a:ext cx="8958471" cy="6652593"/>
          </a:xfrm>
          <a:prstGeom prst="frame">
            <a:avLst>
              <a:gd name="adj1" fmla="val 2035"/>
            </a:avLst>
          </a:prstGeom>
          <a:solidFill>
            <a:schemeClr val="tx1"/>
          </a:solidFill>
          <a:ln w="76200">
            <a:solidFill>
              <a:srgbClr val="FF0000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4508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D96EB0-5364-4173-893F-E8BBFF69F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64" y="1359997"/>
            <a:ext cx="2085976" cy="20955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BE4EB1-847E-4D8C-B9EF-F2C3569F4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06" y="1333498"/>
            <a:ext cx="2085975" cy="20955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8B0921-AA96-423B-8E7F-E7E83BA674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57" y="1323560"/>
            <a:ext cx="2102646" cy="20955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0D8941-603E-4CB4-B590-F9CC170F26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06" y="3679947"/>
            <a:ext cx="2085975" cy="20955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67ACC1-BF0A-4606-8BE5-EEBC3B5DEE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57" y="3674980"/>
            <a:ext cx="2088356" cy="20955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2332E6-0693-4EBE-902B-4D4BA5B57B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64" y="3674980"/>
            <a:ext cx="2095500" cy="20955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EA6488F-6968-449B-818D-1BA9AD0A0F25}"/>
              </a:ext>
            </a:extLst>
          </p:cNvPr>
          <p:cNvSpPr txBox="1"/>
          <p:nvPr/>
        </p:nvSpPr>
        <p:spPr>
          <a:xfrm>
            <a:off x="2370404" y="485927"/>
            <a:ext cx="4403189" cy="6463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99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E2B2EE8-81B2-4213-B929-33C209EC4F23}"/>
              </a:ext>
            </a:extLst>
          </p:cNvPr>
          <p:cNvSpPr/>
          <p:nvPr/>
        </p:nvSpPr>
        <p:spPr>
          <a:xfrm>
            <a:off x="92764" y="92764"/>
            <a:ext cx="8958471" cy="6652593"/>
          </a:xfrm>
          <a:prstGeom prst="frame">
            <a:avLst>
              <a:gd name="adj1" fmla="val 2035"/>
            </a:avLst>
          </a:prstGeom>
          <a:solidFill>
            <a:schemeClr val="tx1"/>
          </a:solidFill>
          <a:ln w="76200">
            <a:solidFill>
              <a:srgbClr val="FF0000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4508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7AF726-F149-4F23-B832-7601216E6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69" y="2501361"/>
            <a:ext cx="3804515" cy="2328449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8BE100-E521-46F1-8E46-1C1D1550D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413" y="2521787"/>
            <a:ext cx="3869218" cy="2287599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6F35CB-D720-4518-AB9A-32F249797759}"/>
              </a:ext>
            </a:extLst>
          </p:cNvPr>
          <p:cNvSpPr txBox="1"/>
          <p:nvPr/>
        </p:nvSpPr>
        <p:spPr>
          <a:xfrm>
            <a:off x="901147" y="1148536"/>
            <a:ext cx="7341704" cy="6463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পারছি</a:t>
            </a:r>
            <a:endParaRPr lang="en-US" sz="3600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78682F-7AAC-49DB-BF8D-04DC1284C673}"/>
              </a:ext>
            </a:extLst>
          </p:cNvPr>
          <p:cNvSpPr txBox="1"/>
          <p:nvPr/>
        </p:nvSpPr>
        <p:spPr>
          <a:xfrm>
            <a:off x="2825753" y="5233564"/>
            <a:ext cx="3114262" cy="6463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endParaRPr lang="en-US" sz="3600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97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E91A9DE-47D0-4382-9199-9373635A39D3}"/>
              </a:ext>
            </a:extLst>
          </p:cNvPr>
          <p:cNvSpPr/>
          <p:nvPr/>
        </p:nvSpPr>
        <p:spPr>
          <a:xfrm>
            <a:off x="92764" y="92764"/>
            <a:ext cx="8958471" cy="6652593"/>
          </a:xfrm>
          <a:prstGeom prst="frame">
            <a:avLst>
              <a:gd name="adj1" fmla="val 2035"/>
            </a:avLst>
          </a:prstGeom>
          <a:solidFill>
            <a:schemeClr val="tx1"/>
          </a:solidFill>
          <a:ln w="76200">
            <a:solidFill>
              <a:srgbClr val="FF0000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4508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3D8326-59D2-483C-B930-39A008B84CC3}"/>
              </a:ext>
            </a:extLst>
          </p:cNvPr>
          <p:cNvSpPr txBox="1"/>
          <p:nvPr/>
        </p:nvSpPr>
        <p:spPr>
          <a:xfrm>
            <a:off x="1953650" y="4439529"/>
            <a:ext cx="5236699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বেলীফুলের চাষ পদ্ধতি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6EC52E-416F-4270-BFF5-5BB6B3DE3C4B}"/>
              </a:ext>
            </a:extLst>
          </p:cNvPr>
          <p:cNvSpPr txBox="1"/>
          <p:nvPr/>
        </p:nvSpPr>
        <p:spPr>
          <a:xfrm>
            <a:off x="647114" y="1125415"/>
            <a:ext cx="3277772" cy="646331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2BE7A7-9417-4CC5-A468-D7F6ABE4C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742" y="2013352"/>
            <a:ext cx="2916514" cy="218457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42637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EC7C9CD-9540-48E2-98E7-132578177FE6}"/>
              </a:ext>
            </a:extLst>
          </p:cNvPr>
          <p:cNvSpPr/>
          <p:nvPr/>
        </p:nvSpPr>
        <p:spPr>
          <a:xfrm>
            <a:off x="92764" y="92764"/>
            <a:ext cx="8958471" cy="6652593"/>
          </a:xfrm>
          <a:prstGeom prst="frame">
            <a:avLst>
              <a:gd name="adj1" fmla="val 2035"/>
            </a:avLst>
          </a:prstGeom>
          <a:solidFill>
            <a:schemeClr val="tx1"/>
          </a:solidFill>
          <a:ln w="76200">
            <a:solidFill>
              <a:srgbClr val="FF0000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4508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3EB1A49-9BAB-4FE6-8DC0-B12CB39351FD}"/>
              </a:ext>
            </a:extLst>
          </p:cNvPr>
          <p:cNvSpPr/>
          <p:nvPr/>
        </p:nvSpPr>
        <p:spPr>
          <a:xfrm>
            <a:off x="3292070" y="536867"/>
            <a:ext cx="3281595" cy="8382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1E459A-5C41-47E0-A727-EE11BD473D79}"/>
              </a:ext>
            </a:extLst>
          </p:cNvPr>
          <p:cNvSpPr/>
          <p:nvPr/>
        </p:nvSpPr>
        <p:spPr>
          <a:xfrm>
            <a:off x="546997" y="1542776"/>
            <a:ext cx="3038011" cy="5232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bn-BD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6C3610-F273-4936-9246-8DB65B39E767}"/>
              </a:ext>
            </a:extLst>
          </p:cNvPr>
          <p:cNvSpPr/>
          <p:nvPr/>
        </p:nvSpPr>
        <p:spPr>
          <a:xfrm>
            <a:off x="1476633" y="2233705"/>
            <a:ext cx="6912470" cy="584775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গোলাপের বিভিন্ন জাতের নাম বলতে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7664CF-92C2-4156-BEFB-FB3862FDD14C}"/>
              </a:ext>
            </a:extLst>
          </p:cNvPr>
          <p:cNvSpPr/>
          <p:nvPr/>
        </p:nvSpPr>
        <p:spPr>
          <a:xfrm>
            <a:off x="1476633" y="2986189"/>
            <a:ext cx="6912470" cy="584775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গোলাপ চাষে জমি  নির্বাচন 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7AAFD3-64A5-4EDF-A9E9-A588A66E984A}"/>
              </a:ext>
            </a:extLst>
          </p:cNvPr>
          <p:cNvSpPr/>
          <p:nvPr/>
        </p:nvSpPr>
        <p:spPr>
          <a:xfrm>
            <a:off x="1476633" y="3716913"/>
            <a:ext cx="6912470" cy="584775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সার প্রয়োগ এর নিয়ম  ব্যাখ্যা  করতে  পারবে।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356695-2E82-4947-B089-A21FEB0F3987}"/>
              </a:ext>
            </a:extLst>
          </p:cNvPr>
          <p:cNvSpPr/>
          <p:nvPr/>
        </p:nvSpPr>
        <p:spPr>
          <a:xfrm>
            <a:off x="1476633" y="4447637"/>
            <a:ext cx="6912470" cy="584775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ফুল চাষে পরিচর্যার বিষয়গুলোর নাম বলতে পারব।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99A573-137B-429F-96EE-DCB3C1FCB562}"/>
              </a:ext>
            </a:extLst>
          </p:cNvPr>
          <p:cNvSpPr/>
          <p:nvPr/>
        </p:nvSpPr>
        <p:spPr>
          <a:xfrm>
            <a:off x="1476633" y="5168136"/>
            <a:ext cx="6912470" cy="584775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রোগ ও পোকা দমন পদধতি বর্ণনা করতে পারবে।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5030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9B5A017-57C5-4F98-B3C7-AE8B9C1924DB}"/>
              </a:ext>
            </a:extLst>
          </p:cNvPr>
          <p:cNvSpPr/>
          <p:nvPr/>
        </p:nvSpPr>
        <p:spPr>
          <a:xfrm>
            <a:off x="92764" y="92764"/>
            <a:ext cx="8958471" cy="6652593"/>
          </a:xfrm>
          <a:prstGeom prst="frame">
            <a:avLst>
              <a:gd name="adj1" fmla="val 2035"/>
            </a:avLst>
          </a:prstGeom>
          <a:solidFill>
            <a:schemeClr val="tx1"/>
          </a:solidFill>
          <a:ln w="76200">
            <a:solidFill>
              <a:srgbClr val="FF0000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4508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D32591-ACA7-4C35-BDB9-B142272B0BDD}"/>
              </a:ext>
            </a:extLst>
          </p:cNvPr>
          <p:cNvSpPr txBox="1"/>
          <p:nvPr/>
        </p:nvSpPr>
        <p:spPr>
          <a:xfrm>
            <a:off x="2915478" y="675861"/>
            <a:ext cx="3737113" cy="64633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7AF170-9958-4353-9643-BA0B2F39141F}"/>
              </a:ext>
            </a:extLst>
          </p:cNvPr>
          <p:cNvSpPr/>
          <p:nvPr/>
        </p:nvSpPr>
        <p:spPr>
          <a:xfrm>
            <a:off x="404179" y="2676928"/>
            <a:ext cx="1875184" cy="7023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এলিজাবেথ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F6D8C74-C5F6-426E-8814-57CD55029D18}"/>
              </a:ext>
            </a:extLst>
          </p:cNvPr>
          <p:cNvSpPr/>
          <p:nvPr/>
        </p:nvSpPr>
        <p:spPr>
          <a:xfrm>
            <a:off x="2590778" y="2663636"/>
            <a:ext cx="1308663" cy="7023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ব্লাক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প্রিন্স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B9D836A-56C0-4C4F-83A7-FAA5CD097429}"/>
              </a:ext>
            </a:extLst>
          </p:cNvPr>
          <p:cNvSpPr/>
          <p:nvPr/>
        </p:nvSpPr>
        <p:spPr>
          <a:xfrm>
            <a:off x="4129702" y="2676927"/>
            <a:ext cx="1308663" cy="7023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9535807-1AF5-44FF-B07E-C833F6453848}"/>
              </a:ext>
            </a:extLst>
          </p:cNvPr>
          <p:cNvSpPr/>
          <p:nvPr/>
        </p:nvSpPr>
        <p:spPr>
          <a:xfrm>
            <a:off x="5637965" y="2676889"/>
            <a:ext cx="1214216" cy="7023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95C0C04-A353-4E5F-87D1-5127E881BFAD}"/>
              </a:ext>
            </a:extLst>
          </p:cNvPr>
          <p:cNvSpPr/>
          <p:nvPr/>
        </p:nvSpPr>
        <p:spPr>
          <a:xfrm>
            <a:off x="7051781" y="2663635"/>
            <a:ext cx="1696278" cy="7023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31E6D3-18A0-4445-B857-81F35F432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1" y="3629782"/>
            <a:ext cx="1352880" cy="1217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892B56-C839-4387-A009-D26E5FC57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32" y="3629782"/>
            <a:ext cx="1422209" cy="1257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7FEF9C-7929-491E-8FC3-43B683BD91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487" y="3641980"/>
            <a:ext cx="1352878" cy="1228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94C7CC-14D4-49FD-81B4-A3A78A66FA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299" y="3700025"/>
            <a:ext cx="1283547" cy="11935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EDC6F8-E25C-424B-ABF5-30AE366AF0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223" y="3677101"/>
            <a:ext cx="1434136" cy="11935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9340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83E9134F-79E7-423A-B303-589025553D80}"/>
              </a:ext>
            </a:extLst>
          </p:cNvPr>
          <p:cNvSpPr/>
          <p:nvPr/>
        </p:nvSpPr>
        <p:spPr>
          <a:xfrm>
            <a:off x="92764" y="92764"/>
            <a:ext cx="8958471" cy="6652593"/>
          </a:xfrm>
          <a:prstGeom prst="frame">
            <a:avLst>
              <a:gd name="adj1" fmla="val 2035"/>
            </a:avLst>
          </a:prstGeom>
          <a:solidFill>
            <a:schemeClr val="tx1"/>
          </a:solidFill>
          <a:ln w="76200">
            <a:solidFill>
              <a:srgbClr val="FF0000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4508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74DAE0-7B09-4A04-A656-2783E2194963}"/>
              </a:ext>
            </a:extLst>
          </p:cNvPr>
          <p:cNvSpPr txBox="1"/>
          <p:nvPr/>
        </p:nvSpPr>
        <p:spPr>
          <a:xfrm>
            <a:off x="3127513" y="530087"/>
            <a:ext cx="3087757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88E966B2-3B4D-4623-A71E-E435DA323F93}"/>
              </a:ext>
            </a:extLst>
          </p:cNvPr>
          <p:cNvSpPr/>
          <p:nvPr/>
        </p:nvSpPr>
        <p:spPr>
          <a:xfrm>
            <a:off x="485361" y="2794612"/>
            <a:ext cx="1808921" cy="584775"/>
          </a:xfrm>
          <a:prstGeom prst="flowChartTermina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BECA5DDE-4AA8-42BA-BF08-0082298BF1F8}"/>
              </a:ext>
            </a:extLst>
          </p:cNvPr>
          <p:cNvSpPr/>
          <p:nvPr/>
        </p:nvSpPr>
        <p:spPr>
          <a:xfrm>
            <a:off x="2585003" y="2780562"/>
            <a:ext cx="1808921" cy="584775"/>
          </a:xfrm>
          <a:prstGeom prst="flowChartTermina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A55D090A-CD1F-48AE-9AEB-1A681773DFC3}"/>
              </a:ext>
            </a:extLst>
          </p:cNvPr>
          <p:cNvSpPr/>
          <p:nvPr/>
        </p:nvSpPr>
        <p:spPr>
          <a:xfrm>
            <a:off x="4786521" y="2794612"/>
            <a:ext cx="1808921" cy="584775"/>
          </a:xfrm>
          <a:prstGeom prst="flowChartTermina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6606CB78-7942-4889-B120-CC2AF78A5FE7}"/>
              </a:ext>
            </a:extLst>
          </p:cNvPr>
          <p:cNvSpPr/>
          <p:nvPr/>
        </p:nvSpPr>
        <p:spPr>
          <a:xfrm>
            <a:off x="6886163" y="2794612"/>
            <a:ext cx="1808921" cy="584775"/>
          </a:xfrm>
          <a:prstGeom prst="flowChartTermina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9AF4CE-3A26-4A5D-B98B-0E5A049CC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274" y="3554184"/>
            <a:ext cx="1675892" cy="1359698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DC84D7-4660-4019-85EA-E7F0D72F9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410" y="3554184"/>
            <a:ext cx="1784032" cy="1359698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0EAD89-2A7A-42FE-8FF9-5C0203A85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03" y="3554183"/>
            <a:ext cx="1770779" cy="1359698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AD45C5-B79F-4466-8047-612D94801E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003" y="3554183"/>
            <a:ext cx="1784032" cy="1359698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B6E3572E-E58F-4A58-A9D4-946356F248C7}"/>
              </a:ext>
            </a:extLst>
          </p:cNvPr>
          <p:cNvGrpSpPr/>
          <p:nvPr/>
        </p:nvGrpSpPr>
        <p:grpSpPr>
          <a:xfrm>
            <a:off x="1408892" y="1085468"/>
            <a:ext cx="6326216" cy="1679750"/>
            <a:chOff x="1408892" y="1085468"/>
            <a:chExt cx="6326216" cy="1679750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A90FD8F-2363-4894-B83F-8F723B1A86DA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 flipH="1">
              <a:off x="1408892" y="1114862"/>
              <a:ext cx="3262500" cy="1650356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B9C975D-727B-4BFE-8AB9-D33C30C6A927}"/>
                </a:ext>
              </a:extLst>
            </p:cNvPr>
            <p:cNvCxnSpPr>
              <a:cxnSpLocks/>
            </p:cNvCxnSpPr>
            <p:nvPr/>
          </p:nvCxnSpPr>
          <p:spPr>
            <a:xfrm>
              <a:off x="4634926" y="1085468"/>
              <a:ext cx="3100182" cy="1618290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C4B4C93-B80D-4951-A71F-7377C9931E83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 flipH="1">
              <a:off x="3441427" y="1114862"/>
              <a:ext cx="1229965" cy="1602946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6AE232E-1AF5-4192-B797-83B2DE0BC8CA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>
              <a:off x="4671392" y="1114862"/>
              <a:ext cx="1032034" cy="1588551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2148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9F45677-E8D1-49B3-B5EE-86847A282EBC}"/>
              </a:ext>
            </a:extLst>
          </p:cNvPr>
          <p:cNvSpPr/>
          <p:nvPr/>
        </p:nvSpPr>
        <p:spPr>
          <a:xfrm>
            <a:off x="92764" y="92764"/>
            <a:ext cx="8958471" cy="6652593"/>
          </a:xfrm>
          <a:prstGeom prst="frame">
            <a:avLst>
              <a:gd name="adj1" fmla="val 2035"/>
            </a:avLst>
          </a:prstGeom>
          <a:solidFill>
            <a:schemeClr val="tx1"/>
          </a:solidFill>
          <a:ln w="76200">
            <a:solidFill>
              <a:srgbClr val="FF0000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4508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orizontal Scroll 2">
            <a:extLst>
              <a:ext uri="{FF2B5EF4-FFF2-40B4-BE49-F238E27FC236}">
                <a16:creationId xmlns:a16="http://schemas.microsoft.com/office/drawing/2014/main" id="{B1227FF6-934D-425F-AADE-C9A4E4D81458}"/>
              </a:ext>
            </a:extLst>
          </p:cNvPr>
          <p:cNvSpPr/>
          <p:nvPr/>
        </p:nvSpPr>
        <p:spPr>
          <a:xfrm>
            <a:off x="3396179" y="618567"/>
            <a:ext cx="2351640" cy="836612"/>
          </a:xfrm>
          <a:prstGeom prst="roundRect">
            <a:avLst/>
          </a:prstGeom>
          <a:gradFill>
            <a:gsLst>
              <a:gs pos="91000">
                <a:schemeClr val="accent6">
                  <a:lumMod val="20000"/>
                  <a:lumOff val="80000"/>
                </a:schemeClr>
              </a:gs>
              <a:gs pos="100000">
                <a:srgbClr val="00B0F0"/>
              </a:gs>
            </a:gsLst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E2DEC6-606B-4C6E-9742-6A01F4E49D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5"/>
          <a:stretch/>
        </p:blipFill>
        <p:spPr>
          <a:xfrm>
            <a:off x="3152760" y="1980982"/>
            <a:ext cx="2838480" cy="1975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DE7F8F-6810-4818-98AE-7EE9FCFE93E7}"/>
              </a:ext>
            </a:extLst>
          </p:cNvPr>
          <p:cNvSpPr/>
          <p:nvPr/>
        </p:nvSpPr>
        <p:spPr>
          <a:xfrm>
            <a:off x="2338024" y="4473941"/>
            <a:ext cx="4660381" cy="584775"/>
          </a:xfrm>
          <a:prstGeom prst="rect">
            <a:avLst/>
          </a:prstGeom>
          <a:solidFill>
            <a:srgbClr val="00B0F0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গোলাপের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জাতের নাম বল।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2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355</TotalTime>
  <Words>878</Words>
  <Application>Microsoft Office PowerPoint</Application>
  <PresentationFormat>On-screen Show (4:3)</PresentationFormat>
  <Paragraphs>110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Garamond</vt:lpstr>
      <vt:lpstr>NikoshBAN</vt:lpstr>
      <vt:lpstr>SutonnyMJ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36</cp:revision>
  <dcterms:created xsi:type="dcterms:W3CDTF">2019-10-29T03:35:37Z</dcterms:created>
  <dcterms:modified xsi:type="dcterms:W3CDTF">2019-10-30T05:57:26Z</dcterms:modified>
</cp:coreProperties>
</file>