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7" r:id="rId3"/>
    <p:sldId id="275" r:id="rId4"/>
    <p:sldId id="288" r:id="rId5"/>
    <p:sldId id="316" r:id="rId6"/>
    <p:sldId id="268" r:id="rId7"/>
    <p:sldId id="317" r:id="rId8"/>
    <p:sldId id="318" r:id="rId9"/>
    <p:sldId id="277" r:id="rId10"/>
    <p:sldId id="279" r:id="rId11"/>
    <p:sldId id="259" r:id="rId12"/>
    <p:sldId id="258" r:id="rId13"/>
    <p:sldId id="280" r:id="rId14"/>
    <p:sldId id="264" r:id="rId15"/>
    <p:sldId id="319" r:id="rId16"/>
    <p:sldId id="267" r:id="rId17"/>
    <p:sldId id="281" r:id="rId18"/>
    <p:sldId id="282" r:id="rId19"/>
    <p:sldId id="283" r:id="rId20"/>
    <p:sldId id="273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11BE-E74C-4ACC-A61F-D0F483C548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5C56-46DE-46B6-A926-5AD87910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400" dirty="0"/>
              <a:t>পরবর্তী</a:t>
            </a:r>
            <a:r>
              <a:rPr lang="bn-IN" sz="1400" baseline="0" dirty="0"/>
              <a:t> দুটি </a:t>
            </a:r>
            <a:r>
              <a:rPr lang="bn-IN" sz="1400" dirty="0"/>
              <a:t>শিক্ষার্থীদের</a:t>
            </a:r>
            <a:r>
              <a:rPr lang="bn-IN" sz="1400" baseline="0" dirty="0"/>
              <a:t> পূরণ করার কথা বলা যেতে পারে।তাদের প্রশ্ন করা যেতে পারে -ভিন্ন ভিন্ন ভরসংখ্যা বিশিষ্ট্য একই মৌলের পরমাণুকে কী বলে? </a:t>
            </a:r>
          </a:p>
          <a:p>
            <a:r>
              <a:rPr lang="bn-IN" sz="1400" baseline="0" dirty="0"/>
              <a:t>প্রয়োজনে তাদের সহযোগীতা করা যেতে পারে।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চিকিৎসাক্ষেত্রে আইসোটোপের ব্যবহার নিয়ে আলোচনা অব্যাহত রয়েছে।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800" baseline="0" dirty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800" baseline="0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800" baseline="0" dirty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/>
              <a:t>এখানে শিক্ষার্থীদেরকে ২ জনের দলে ভাগ করে নিতে পারেন।</a:t>
            </a:r>
          </a:p>
          <a:p>
            <a:r>
              <a:rPr lang="bn-IN" dirty="0"/>
              <a:t>বোর্ডে</a:t>
            </a:r>
            <a:r>
              <a:rPr lang="bn-IN" baseline="0" dirty="0"/>
              <a:t> </a:t>
            </a:r>
            <a:r>
              <a:rPr lang="bn-IN" dirty="0"/>
              <a:t>উত্তরগুলো </a:t>
            </a:r>
            <a:r>
              <a:rPr lang="bn-IN" baseline="0" dirty="0"/>
              <a:t>লিখে দিয়ে </a:t>
            </a:r>
            <a:r>
              <a:rPr lang="bn-IN" dirty="0"/>
              <a:t>শিক্ষার্থীদের উত্তরগুলোর সাথে মিলি্যে</a:t>
            </a:r>
            <a:r>
              <a:rPr lang="bn-IN" baseline="0" dirty="0"/>
              <a:t> নিতে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</a:t>
            </a:r>
            <a:r>
              <a:rPr lang="bn-IN" baseline="0" dirty="0"/>
              <a:t> স্লাইডে কৃষিক্ষেত্রে আইসোটোপের ব্যবহার আলোচনা অব্যাহত রয়েছে।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8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কৃষিক্ষেত্রে আইসোটোপের ব্যবহার নিয়ে আলোচনা অব্যাহত রয়েছে। </a:t>
            </a:r>
            <a:endParaRPr lang="en-US" dirty="0"/>
          </a:p>
          <a:p>
            <a:r>
              <a:rPr lang="bn-IN" dirty="0">
                <a:latin typeface="Vrinda" pitchFamily="34" charset="0"/>
                <a:cs typeface="Vrinda" pitchFamily="34" charset="0"/>
              </a:rPr>
              <a:t>গাইগার মেশিনের</a:t>
            </a:r>
            <a:r>
              <a:rPr lang="bn-IN" baseline="0" dirty="0">
                <a:latin typeface="Vrinda" pitchFamily="34" charset="0"/>
                <a:cs typeface="Vrinda" pitchFamily="34" charset="0"/>
              </a:rPr>
              <a:t> মাধ্যমে তেজষ্ক্রিয় মৌল থেকে বিকরিত রশ্মি বা কণা শনাক্ত করা হয়। </a:t>
            </a:r>
            <a:endParaRPr lang="en-US" dirty="0">
              <a:latin typeface="Vrinda" pitchFamily="34" charset="0"/>
              <a:cs typeface="Vrinda" pitchFamily="34" charset="0"/>
            </a:endParaRPr>
          </a:p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IN" dirty="0"/>
              <a:t>এই</a:t>
            </a:r>
            <a:r>
              <a:rPr lang="bn-IN" baseline="0" dirty="0"/>
              <a:t> স্লাইডে আইসোটোপের ব্যবহার আলোচনা অব্যাহত রয়েছে।  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থেকে যে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 নির্গত হয় তা এসব ক্ষতিকর ব্যাকটেরিয়াকে মেরে ফেলে। পোলট্রি ফার্মেও এ রশ্মি ব্যবহার হয় যখন কোন ব্যাকটেরিয়া জনিত রোগের উদ্ভব ঘটে 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</a:t>
            </a:r>
            <a:r>
              <a:rPr lang="bn-IN" baseline="0" dirty="0"/>
              <a:t> স্লাইডে আইসোটোপের ব্যবহার আলোচনা অব্যাহত রয়েছে।  </a:t>
            </a:r>
            <a:r>
              <a:rPr lang="bn-IN" sz="1800" dirty="0">
                <a:latin typeface="NikoshBAN" pitchFamily="2" charset="0"/>
                <a:cs typeface="NikoshBAN" pitchFamily="2" charset="0"/>
              </a:rPr>
              <a:t>নিউক্লিয় বিক্রিয়ার সময় প্রচুর পরিমাণ তাপ উৎপন্ন হয়। এই তাপশক্তিকে বিভিন্ন ডিভাইস ব্যবহার করে বিদ্যুৎ শক্তিতে রূপান্তর করা হয়।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800" baseline="0" dirty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800" baseline="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800" baseline="0" dirty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প্রদর্শিত প্রশ্ন</a:t>
            </a:r>
            <a:r>
              <a:rPr lang="bn-IN" baseline="0" dirty="0"/>
              <a:t>গুলি</a:t>
            </a:r>
            <a:r>
              <a:rPr lang="bn-BD" baseline="0" dirty="0"/>
              <a:t> করতে পারেন</a:t>
            </a:r>
            <a:r>
              <a:rPr lang="bn-IN" baseline="0" dirty="0"/>
              <a:t> 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9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7438" y="514350"/>
            <a:ext cx="44291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/>
              <a:t>চিত্র</a:t>
            </a:r>
            <a:r>
              <a:rPr lang="bn-IN" sz="1800" baseline="0" dirty="0"/>
              <a:t> দু্টি প্রদর্শনের মাধ্যমে আইসোটোপের ধারনা প্রদানের জন্য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স্লাইডটি শিরোনাম</a:t>
            </a:r>
            <a:r>
              <a:rPr lang="bn-BD" baseline="0" dirty="0"/>
              <a:t> লেখাসহ </a:t>
            </a:r>
            <a:r>
              <a:rPr lang="bn-BD" dirty="0"/>
              <a:t>পাঠ</a:t>
            </a:r>
            <a:r>
              <a:rPr lang="bn-BD" baseline="0" dirty="0"/>
              <a:t> ঘোষণার জন্য 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এই পাঠ শেষে অর্জিত শিখনফলকে সামনে রেখে </a:t>
            </a:r>
            <a:r>
              <a:rPr lang="bn-BD" dirty="0"/>
              <a:t>পাঠকে</a:t>
            </a:r>
            <a:r>
              <a:rPr lang="bn-BD" baseline="0" dirty="0"/>
              <a:t> ধারাবাহিকভাবে পরিচালনার উদ্দেশ্যে </a:t>
            </a:r>
            <a:r>
              <a:rPr lang="bn-BD" dirty="0"/>
              <a:t>এই স্লাইডটি </a:t>
            </a:r>
            <a:r>
              <a:rPr lang="bn-BD" baseline="0" dirty="0"/>
              <a:t>রাখা হয়েছে।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600" baseline="0" dirty="0"/>
                  <a:t>এই স্লাইডটি</a:t>
                </a:r>
                <a:r>
                  <a:rPr lang="bn-IN" sz="1600" baseline="0" dirty="0"/>
                  <a:t>তে বিভিন্ন কণাগুলোর পরিচিতি ও বৈশিষ্ট্য ব্যাখ্যা </a:t>
                </a:r>
                <a:r>
                  <a:rPr lang="bn-BD" sz="1600" baseline="0" dirty="0"/>
                  <a:t>করা</a:t>
                </a:r>
                <a:r>
                  <a:rPr lang="bn-IN" sz="1600" baseline="0" dirty="0"/>
                  <a:t>র চেষ্টা করা</a:t>
                </a:r>
                <a:r>
                  <a:rPr lang="bn-BD" sz="1600" baseline="0" dirty="0"/>
                  <a:t> হয়েছে</a:t>
                </a:r>
                <a:r>
                  <a:rPr lang="bn-IN" sz="1600" baseline="0" dirty="0"/>
                  <a:t>। </a:t>
                </a:r>
              </a:p>
              <a:p>
                <a:pPr marL="0" marR="0" indent="0" algn="l" defTabSz="12369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অস্থিত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আইসোটোপ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রশ্মি যেমন (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-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আলফা,</a:t>
                </a:r>
                <a:r>
                  <a:rPr lang="en-US" sz="1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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-বিটা,</a:t>
                </a:r>
                <a14:m>
                  <m:oMath xmlns:m="http://schemas.openxmlformats.org/officeDocument/2006/math">
                    <m:r>
                      <a:rPr lang="bn-IN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Symbol"/>
                      </a:rPr>
                      <m:t>𝛾</m:t>
                    </m:r>
                  </m:oMath>
                </a14:m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-গামা)বিকিরণ করে অন্য মৌলের আইসোটোপে পরিণত হয়।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600" baseline="0" dirty="0" smtClean="0"/>
                  <a:t>এই স্লাইডটি</a:t>
                </a:r>
                <a:r>
                  <a:rPr lang="bn-IN" sz="1600" baseline="0" dirty="0" smtClean="0"/>
                  <a:t>তে বিভিন্ন কণাগুলোর পরিচিতি ও বৈশিষ্ট্য ব্যাখ্যা </a:t>
                </a:r>
                <a:r>
                  <a:rPr lang="bn-BD" sz="1600" baseline="0" dirty="0" smtClean="0"/>
                  <a:t>করা</a:t>
                </a:r>
                <a:r>
                  <a:rPr lang="bn-IN" sz="1600" baseline="0" dirty="0" smtClean="0"/>
                  <a:t>র চেষ্টা করা</a:t>
                </a:r>
                <a:r>
                  <a:rPr lang="bn-BD" sz="1600" baseline="0" dirty="0" smtClean="0"/>
                  <a:t> হয়েছে</a:t>
                </a:r>
                <a:r>
                  <a:rPr lang="bn-IN" sz="1600" baseline="0" dirty="0" smtClean="0"/>
                  <a:t>। </a:t>
                </a:r>
              </a:p>
              <a:p>
                <a:pPr marL="0" marR="0" indent="0" algn="l" defTabSz="12369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অস্থিত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আইসোটোপ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রশ্মি যেমন (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- 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আলফা,</a:t>
                </a:r>
                <a:r>
                  <a:rPr lang="en-US" sz="1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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-বিটা,</a:t>
                </a:r>
                <a:r>
                  <a:rPr lang="bn-IN" sz="1800" i="0">
                    <a:solidFill>
                      <a:schemeClr val="tx1"/>
                    </a:solidFill>
                    <a:latin typeface="Cambria Math"/>
                    <a:ea typeface="Cambria Math"/>
                    <a:cs typeface="NikoshBAN" pitchFamily="2" charset="0"/>
                    <a:sym typeface="Symbol"/>
                  </a:rPr>
                  <a:t>𝛾</a:t>
                </a:r>
                <a:r>
                  <a:rPr lang="bn-IN" sz="1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-গামা)বিকিরণ করে অন্য মৌলের আইসোটোপে পরিণত হয়</a:t>
                </a:r>
                <a:r>
                  <a:rPr lang="bn-IN" sz="1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800" dirty="0"/>
                  <a:t>আজকের</a:t>
                </a:r>
                <a:r>
                  <a:rPr lang="bn-BD" sz="1800" baseline="0" dirty="0"/>
                  <a:t> পাঠের প্রথম শিখনফল অর্জনের উদ্দেশ্যে এই স্লাইডটি প্রদর্শন করা হয়েছে। তবে অন্য কোন উপায়েও এ কাজটি ক</a:t>
                </a:r>
                <a:r>
                  <a:rPr lang="bn-IN" sz="1800" baseline="0" dirty="0"/>
                  <a:t>রা</a:t>
                </a:r>
                <a:r>
                  <a:rPr lang="bn-BD" sz="1800" baseline="0" dirty="0"/>
                  <a:t> পারে</a:t>
                </a:r>
                <a:r>
                  <a:rPr lang="bn-IN" sz="1800" baseline="0" dirty="0"/>
                  <a:t>। এই স্লাইডে তেজস্ক্রিয় আইসোটোপের সঙ্গা প্রদানের চেষ্টা করা হয়েছে।  যে সব অস্থিত আইসোটোপ </a:t>
                </a:r>
                <a14:m>
                  <m:oMath xmlns:m="http://schemas.openxmlformats.org/officeDocument/2006/math">
                    <m:r>
                      <a:rPr lang="bn-IN" sz="1800" i="1" baseline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bn-IN" sz="1800" b="0" i="1" baseline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bn-IN" sz="1800" i="1" baseline="0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bn-IN" sz="1800" baseline="0" dirty="0"/>
                  <a:t>  রশ্মি বিকিরণ করে অন্য মৌলের আইসোটোপে পরিণত হয় তাই </a:t>
                </a:r>
                <a:r>
                  <a:rPr lang="bn-IN" sz="1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তেজস্ক্রিয় </a:t>
                </a:r>
                <a:r>
                  <a:rPr lang="en-US" sz="18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আইসোটোপ</a:t>
                </a:r>
                <a:r>
                  <a:rPr lang="bn-IN" sz="1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।</a:t>
                </a:r>
                <a:r>
                  <a:rPr lang="en-US" sz="1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bn-IN" sz="1800" baseline="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1800" dirty="0" smtClean="0"/>
                  <a:t>আজকের</a:t>
                </a:r>
                <a:r>
                  <a:rPr lang="bn-BD" sz="1800" baseline="0" dirty="0" smtClean="0"/>
                  <a:t> পাঠের প্রথম শিখনফল অর্জনের উদ্দেশ্যে এই স্লাইডটি প্রদর্শন করা হয়েছে। তবে অন্য কোন উপায়েও এ কাজটি ক</a:t>
                </a:r>
                <a:r>
                  <a:rPr lang="bn-IN" sz="1800" baseline="0" dirty="0" smtClean="0"/>
                  <a:t>রা</a:t>
                </a:r>
                <a:r>
                  <a:rPr lang="bn-BD" sz="1800" baseline="0" dirty="0" smtClean="0"/>
                  <a:t> পারে</a:t>
                </a:r>
                <a:r>
                  <a:rPr lang="bn-IN" sz="1800" baseline="0" dirty="0" smtClean="0"/>
                  <a:t>। এই স্লাইডে তেজস্ক্রিয় আইসোটোপের সঙ্গা প্রদানের চেষ্টা করা হয়েছে।  যে সব অস্থিত আইসোটোপ </a:t>
                </a:r>
                <a:r>
                  <a:rPr lang="bn-IN" sz="1800" i="0" baseline="0" smtClean="0">
                    <a:latin typeface="Cambria Math"/>
                    <a:ea typeface="Cambria Math"/>
                  </a:rPr>
                  <a:t>𝛼</a:t>
                </a:r>
                <a:r>
                  <a:rPr lang="bn-IN" sz="1800" b="0" i="0" baseline="0" smtClean="0">
                    <a:latin typeface="Cambria Math"/>
                    <a:ea typeface="Cambria Math"/>
                  </a:rPr>
                  <a:t>,𝛽,</a:t>
                </a:r>
                <a:r>
                  <a:rPr lang="bn-IN" sz="1800" i="0" baseline="0" smtClean="0">
                    <a:latin typeface="Cambria Math"/>
                    <a:ea typeface="Cambria Math"/>
                  </a:rPr>
                  <a:t>𝛾</a:t>
                </a:r>
                <a:r>
                  <a:rPr lang="bn-IN" sz="1800" baseline="0" dirty="0" smtClean="0"/>
                  <a:t> </a:t>
                </a:r>
                <a:r>
                  <a:rPr lang="bn-IN" sz="1800" baseline="0" dirty="0" smtClean="0"/>
                  <a:t> রশ্মি বিকিরণ করে অন্য মৌলের আইসোটোপে পরিণত হয় তাই 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তেজস্ক্রিয় </a:t>
                </a:r>
                <a:r>
                  <a:rPr lang="en-US" sz="18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আইসোটোপ</a:t>
                </a:r>
                <a:r>
                  <a:rPr lang="bn-IN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।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ebdings"/>
                  </a:rPr>
                  <a:t> </a:t>
                </a:r>
                <a:r>
                  <a:rPr lang="bn-IN" sz="1800" baseline="0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</a:t>
            </a:r>
            <a:r>
              <a:rPr lang="bn-IN" baseline="0" dirty="0"/>
              <a:t> স্লাইড থেকে চিকিৎসাক্ষেত্রে আইসোটোপের ব্যবহার নিয়ে আলোচনা করার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চিকিৎসাক্ষেত্রে আইসোটোপের ব্যবহার নিয়ে আলোচনা অব্যাহত রয়েছে।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DD2-63FB-40E8-A6FE-184E66A4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9F8F-E133-4D52-AC94-194426F82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D1C6-663D-4C6E-A8FF-1A81978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9826-FA68-4DA3-9B5B-E3A83C11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9F-5A99-453C-AE9B-209739BD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1660-4392-413A-BE51-7B67E40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E255-3661-4E38-A9CD-471B63545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DB93-CD1D-4FFE-8329-8F25E90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1EFA-B9F6-4F33-BFAD-08EF6CF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60E5-ED16-40D4-908E-CFAF9386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0577E-280C-4D9C-AB49-8F5162BA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6C869-A760-4B06-9F9B-D1BF3D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AE36-F763-4EEE-B6A0-72600F4B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221E-EC3D-487D-8D4B-700252A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574E-95B5-4F97-AE43-F11A064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B31-67D3-4665-88DA-1C08066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D04C-AD09-414F-A31B-81468865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039D-B918-4943-B1E1-BE1273F1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BDE0-F05D-4B91-A78A-36ED9B2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CEF3-5ACE-46CE-B6F3-6C1A5CD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1AB-0D8B-457F-9AF4-0EB7C5E2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EA98-D6E1-4744-86C7-87365B1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EC3-0B19-40D8-B054-FAC51A0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7020-0016-4076-93D2-B546C14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DEE7-0473-476A-B521-1226A3CD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6893-6D57-4B9D-9D1C-10BDB3B6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BF1-7410-4584-B368-1AB46BDD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690F-12F7-4F41-BB75-BF5985D03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06AB3-E61A-43B3-8447-348BA87D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97D6-1C62-43F1-84D2-33F78F15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5DA4B-88CF-448F-AE74-F3E671FF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D6F9-BEB5-4786-9DF4-4213A87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BCA9-2D0B-4C29-9E97-C19A595E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CFBD-4448-4B5C-A21C-61E45E6A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9761-12F1-4371-97BC-F3186BC18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19F6D-1C20-4D28-9DE1-07897092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F290-313F-4D0C-B4E4-6D6B4950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F646A-748B-493A-89C2-C5EF03BB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9670B-D51E-4D8B-ABEF-32E475A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216-2816-407F-A316-E20CDED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7DCA9-B7BC-48C7-ADDC-62E9C79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4AA9F-9BAE-4546-B393-0E18C368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68E4-9B48-4821-87DE-B5238ADF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F75F-BA77-42EB-865A-90848BBC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BB88C-965C-459E-BD17-5F412451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8AA-D7B3-4812-8B33-654CFDE5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10DE-AFE3-4648-9A9F-3D767B7D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A44D-37E1-4876-9340-33A07679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270EA-4076-4CA1-A834-8B40CD91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2B09B-C970-4B5A-ADB1-7CEE5B3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97BB-39C5-4A46-BC4D-73D6330E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9889-E35A-4E3A-8C04-D3013CF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5CC-683D-470D-A3E0-D76D0419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C8ECC-59AE-43AE-B93E-17A3EB5F0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1651-AE10-4B86-B717-73EC676C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940D-968C-44E6-B55A-F6112099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1927-D2FC-4591-83BE-92A41002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0945-03C8-498A-825D-232DE17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DA4C-948C-4BAD-A002-BBB9B2C3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8D5D-26E1-4AB0-8983-8162495F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163A-9860-451C-931C-017CEE9B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F11F-A658-404D-B6B2-8517A18F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E437-8CA9-4B3C-AD46-AFA059E5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D3AC5-A14A-4D22-B010-412723B68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4" y="319313"/>
            <a:ext cx="10914097" cy="6255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8B907-1B85-4CD3-A8B7-F17925337D8D}"/>
              </a:ext>
            </a:extLst>
          </p:cNvPr>
          <p:cNvSpPr/>
          <p:nvPr/>
        </p:nvSpPr>
        <p:spPr>
          <a:xfrm>
            <a:off x="3287486" y="420915"/>
            <a:ext cx="5617028" cy="1030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 কে স্বাগত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561" y="589016"/>
            <a:ext cx="4962678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bn-IN" sz="3667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3667" dirty="0"/>
          </a:p>
        </p:txBody>
      </p:sp>
      <p:sp>
        <p:nvSpPr>
          <p:cNvPr id="3" name="Rectangle 2"/>
          <p:cNvSpPr/>
          <p:nvPr/>
        </p:nvSpPr>
        <p:spPr>
          <a:xfrm>
            <a:off x="1276901" y="1143000"/>
            <a:ext cx="2981046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চিকিৎসাক্ষেত্রেঃ</a:t>
            </a:r>
            <a:endParaRPr lang="en-US" sz="3667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909" y="4572001"/>
            <a:ext cx="9993923" cy="1642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3079" tIns="51539" rIns="103079" bIns="51539" rtlCol="0">
            <a:spAutoFit/>
          </a:bodyPr>
          <a:lstStyle/>
          <a:p>
            <a:pPr marL="644218" indent="-644218" algn="just">
              <a:buFont typeface="+mj-lt"/>
              <a:buAutoNum type="romanLcPeriod"/>
            </a:pPr>
            <a:r>
              <a:rPr lang="en-US" sz="3333" baseline="30000" dirty="0"/>
              <a:t>99m</a:t>
            </a:r>
            <a:r>
              <a:rPr lang="en-US" sz="3333" dirty="0"/>
              <a:t> </a:t>
            </a:r>
            <a:r>
              <a:rPr lang="en-US" sz="3333" dirty="0" err="1"/>
              <a:t>Tc</a:t>
            </a:r>
            <a:r>
              <a:rPr lang="en-US" sz="3333" dirty="0"/>
              <a:t> </a:t>
            </a:r>
            <a:r>
              <a:rPr lang="en-US" sz="3333" dirty="0" err="1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দেহের হাড় বেড়ে যাওয়া কোথায়,কেন ব্যাথা হচ্ছে তা নির্ণয়ের জন্য ইনজেকশন দিলে বেশ কিছু সময় পরে পর্দায় দেখা যায় হাড়ের কোথায় কী সমস্যা আছে।</a:t>
            </a:r>
            <a:endParaRPr lang="en-US" sz="3333" dirty="0"/>
          </a:p>
        </p:txBody>
      </p:sp>
      <p:pic>
        <p:nvPicPr>
          <p:cNvPr id="5" name="Picture 4" descr="Pet scan fi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35" y="1845618"/>
            <a:ext cx="2680188" cy="272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68" y="1845619"/>
            <a:ext cx="3474948" cy="268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46" y="721861"/>
            <a:ext cx="1690802" cy="10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45619"/>
            <a:ext cx="3302000" cy="27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7985"/>
            <a:ext cx="6205533" cy="445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nj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141" y="5119278"/>
            <a:ext cx="1477728" cy="10274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10754" y="4785861"/>
            <a:ext cx="1157185" cy="823292"/>
            <a:chOff x="4191000" y="1905000"/>
            <a:chExt cx="1193596" cy="1220202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1981201"/>
              <a:ext cx="580689" cy="1144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16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en-US" sz="4416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1905000"/>
              <a:ext cx="583996" cy="745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en-US" sz="4416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83" y="1637985"/>
            <a:ext cx="2017754" cy="198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69214" y="1923753"/>
            <a:ext cx="1609766" cy="1335384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2667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667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667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667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endParaRPr lang="en-US" sz="2667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753479" y="2334100"/>
            <a:ext cx="611558" cy="51836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60799" y="3605304"/>
            <a:ext cx="3356724" cy="2361369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algn="ctr"/>
            <a:r>
              <a:rPr lang="en-US" sz="3667" dirty="0">
                <a:latin typeface="NikoshBAN" pitchFamily="2" charset="0"/>
                <a:cs typeface="NikoshBAN" pitchFamily="2" charset="0"/>
              </a:rPr>
              <a:t>iv. 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রক্তের লিউকোমিয়া রোগের চিকিৎসায় </a:t>
            </a:r>
            <a:r>
              <a:rPr lang="en-US" sz="3667" baseline="30000" dirty="0">
                <a:latin typeface="Arial" pitchFamily="34" charset="0"/>
                <a:cs typeface="Arial" pitchFamily="34" charset="0"/>
              </a:rPr>
              <a:t>32</a:t>
            </a:r>
            <a:r>
              <a:rPr lang="en-US" sz="3667" dirty="0">
                <a:latin typeface="Arial" pitchFamily="34" charset="0"/>
                <a:cs typeface="Arial" pitchFamily="34" charset="0"/>
              </a:rPr>
              <a:t>p 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এর ফসফেট ব্যবহৃত হয়। 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268">
            <a:off x="8086505" y="2831404"/>
            <a:ext cx="571500" cy="186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22868" y="827479"/>
            <a:ext cx="5287511" cy="668406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r>
              <a:rPr lang="bn-IN" sz="3667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3667" dirty="0"/>
          </a:p>
        </p:txBody>
      </p:sp>
      <p:sp>
        <p:nvSpPr>
          <p:cNvPr id="18" name="Rectangle 17"/>
          <p:cNvSpPr/>
          <p:nvPr/>
        </p:nvSpPr>
        <p:spPr>
          <a:xfrm>
            <a:off x="1167726" y="814739"/>
            <a:ext cx="3055142" cy="668406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চিকিৎসাক্ষেত্রেঃ</a:t>
            </a:r>
            <a:endParaRPr lang="en-US" sz="3667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8500" y="698500"/>
            <a:ext cx="5384717" cy="668406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r>
              <a:rPr lang="bn-IN" sz="3667" dirty="0"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3667" dirty="0"/>
          </a:p>
        </p:txBody>
      </p:sp>
      <p:sp>
        <p:nvSpPr>
          <p:cNvPr id="4" name="Rectangle 3"/>
          <p:cNvSpPr/>
          <p:nvPr/>
        </p:nvSpPr>
        <p:spPr>
          <a:xfrm>
            <a:off x="1398552" y="933758"/>
            <a:ext cx="2996576" cy="668406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চিকিৎসাক্ষেত্রেঃ</a:t>
            </a:r>
            <a:endParaRPr lang="en-US" sz="3667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1986" y="5397500"/>
            <a:ext cx="8541514" cy="668406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r>
              <a:rPr lang="en-US" sz="3667" dirty="0">
                <a:latin typeface="Arial" pitchFamily="34" charset="0"/>
                <a:cs typeface="Arial" pitchFamily="34" charset="0"/>
              </a:rPr>
              <a:t>v. </a:t>
            </a:r>
            <a:r>
              <a:rPr lang="en-US" sz="3667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3667" dirty="0">
                <a:latin typeface="Arial" pitchFamily="34" charset="0"/>
                <a:cs typeface="Arial" pitchFamily="34" charset="0"/>
              </a:rPr>
              <a:t>pu 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হার্টে পেইসমেকার বসাতে ব্যবহার করা হয়।</a:t>
            </a:r>
            <a:endParaRPr lang="en-US" sz="3667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98592"/>
            <a:ext cx="4000500" cy="33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60500" y="1796145"/>
            <a:ext cx="5143500" cy="3410856"/>
            <a:chOff x="755460" y="1524000"/>
            <a:chExt cx="4953000" cy="3352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60" y="1524000"/>
              <a:ext cx="4953000" cy="33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81399" y="2419286"/>
              <a:ext cx="609601" cy="33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3" b="1" dirty="0">
                  <a:latin typeface="Times New Roman" pitchFamily="18" charset="0"/>
                  <a:cs typeface="Times New Roman" pitchFamily="18" charset="0"/>
                </a:rPr>
                <a:t>238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2453547"/>
              <a:ext cx="609601" cy="33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3" b="1" dirty="0">
                  <a:latin typeface="Times New Roman" pitchFamily="18" charset="0"/>
                  <a:cs typeface="Times New Roman" pitchFamily="18" charset="0"/>
                </a:rPr>
                <a:t>238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1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6520" y="763723"/>
            <a:ext cx="4232275" cy="1155591"/>
          </a:xfrm>
          <a:prstGeom prst="rect">
            <a:avLst/>
          </a:prstGeom>
        </p:spPr>
        <p:txBody>
          <a:bodyPr wrap="square" lIns="103079" tIns="51539" rIns="103079" bIns="51539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833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83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4295" y="5163179"/>
            <a:ext cx="9492764" cy="719638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চিকিৎসাক্ষেত্রে উদ্দীপকের আইসোটোপগুলির প্রয়োগ দেখাও।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371601" y="2530929"/>
            <a:ext cx="1437675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3667" b="1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sz="3667" b="1" dirty="0">
                <a:latin typeface="Arial" pitchFamily="34" charset="0"/>
                <a:cs typeface="Arial" pitchFamily="34" charset="0"/>
              </a:rPr>
              <a:t>pu</a:t>
            </a:r>
            <a:r>
              <a:rPr lang="bn-IN" sz="3667" b="1" dirty="0">
                <a:latin typeface="Arial" pitchFamily="34" charset="0"/>
                <a:cs typeface="Arial" pitchFamily="34" charset="0"/>
              </a:rPr>
              <a:t>,</a:t>
            </a:r>
            <a:endParaRPr lang="en-US" sz="3667" b="1" dirty="0"/>
          </a:p>
        </p:txBody>
      </p:sp>
      <p:sp>
        <p:nvSpPr>
          <p:cNvPr id="6" name="Rectangle 5"/>
          <p:cNvSpPr/>
          <p:nvPr/>
        </p:nvSpPr>
        <p:spPr>
          <a:xfrm>
            <a:off x="3340101" y="2506156"/>
            <a:ext cx="979216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3667" b="1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3667" b="1" dirty="0">
                <a:latin typeface="Times New Roman" pitchFamily="18" charset="0"/>
                <a:cs typeface="Times New Roman" pitchFamily="18" charset="0"/>
              </a:rPr>
              <a:t>I,</a:t>
            </a:r>
            <a:endParaRPr lang="en-US" sz="3667" b="1" dirty="0"/>
          </a:p>
        </p:txBody>
      </p:sp>
      <p:sp>
        <p:nvSpPr>
          <p:cNvPr id="7" name="Rectangle 6"/>
          <p:cNvSpPr/>
          <p:nvPr/>
        </p:nvSpPr>
        <p:spPr>
          <a:xfrm>
            <a:off x="5361542" y="2506155"/>
            <a:ext cx="1612787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3667" b="1" baseline="30000" dirty="0">
                <a:latin typeface="Arial" pitchFamily="34" charset="0"/>
                <a:cs typeface="Arial" pitchFamily="34" charset="0"/>
              </a:rPr>
              <a:t>99m</a:t>
            </a:r>
            <a:r>
              <a:rPr lang="en-US" sz="3667" b="1" dirty="0">
                <a:latin typeface="Arial" pitchFamily="34" charset="0"/>
                <a:cs typeface="Arial" pitchFamily="34" charset="0"/>
              </a:rPr>
              <a:t>Tc </a:t>
            </a:r>
            <a:r>
              <a:rPr lang="bn-IN" sz="3667" b="1" dirty="0">
                <a:latin typeface="Arial" pitchFamily="34" charset="0"/>
                <a:cs typeface="Arial" pitchFamily="34" charset="0"/>
              </a:rPr>
              <a:t>,</a:t>
            </a:r>
            <a:endParaRPr lang="en-US" sz="3667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7954" y="2489027"/>
            <a:ext cx="976010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3667" b="1" baseline="30000" dirty="0">
                <a:latin typeface="Arial" pitchFamily="34" charset="0"/>
                <a:cs typeface="Arial" pitchFamily="34" charset="0"/>
              </a:rPr>
              <a:t>32</a:t>
            </a:r>
            <a:r>
              <a:rPr lang="en-US" sz="3667" b="1" dirty="0">
                <a:latin typeface="Arial" pitchFamily="34" charset="0"/>
                <a:cs typeface="Arial" pitchFamily="34" charset="0"/>
              </a:rPr>
              <a:t>p</a:t>
            </a:r>
            <a:r>
              <a:rPr lang="bn-IN" sz="3667" b="1" dirty="0">
                <a:latin typeface="Arial" pitchFamily="34" charset="0"/>
                <a:cs typeface="Arial" pitchFamily="34" charset="0"/>
              </a:rPr>
              <a:t>,</a:t>
            </a:r>
            <a:endParaRPr lang="en-US" sz="3667" b="1" dirty="0"/>
          </a:p>
        </p:txBody>
      </p:sp>
      <p:pic>
        <p:nvPicPr>
          <p:cNvPr id="9" name="Picture 8" descr="Cob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6" y="2319885"/>
            <a:ext cx="1429510" cy="9648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16973" y="1246074"/>
            <a:ext cx="2497324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bn-IN" sz="3667" b="1" spc="5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667" b="1" spc="5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0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30" y="1192409"/>
            <a:ext cx="10130671" cy="5032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329" y="5334000"/>
            <a:ext cx="4653299" cy="514518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2667" dirty="0" err="1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2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latin typeface="NikoshBAN" pitchFamily="2" charset="0"/>
                <a:cs typeface="NikoshBAN" pitchFamily="2" charset="0"/>
              </a:rPr>
              <a:t>আক্রমনকারী</a:t>
            </a:r>
            <a:r>
              <a:rPr lang="en-US" sz="2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2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latin typeface="NikoshBAN" pitchFamily="2" charset="0"/>
                <a:cs typeface="NikoshBAN" pitchFamily="2" charset="0"/>
              </a:rPr>
              <a:t>বাঁচাতে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209" y="508000"/>
            <a:ext cx="2689300" cy="783630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441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কৃষিক্ষেত্রেঃ</a:t>
            </a:r>
            <a:endParaRPr lang="en-US" sz="4416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3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ing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102430"/>
            <a:ext cx="5514975" cy="3020786"/>
          </a:xfrm>
          <a:prstGeom prst="rect">
            <a:avLst/>
          </a:prstGeom>
        </p:spPr>
      </p:pic>
      <p:pic>
        <p:nvPicPr>
          <p:cNvPr id="3" name="Picture 2" descr="geiger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18" y="1206500"/>
            <a:ext cx="4256883" cy="2400300"/>
          </a:xfrm>
          <a:prstGeom prst="rect">
            <a:avLst/>
          </a:prstGeom>
        </p:spPr>
      </p:pic>
      <p:pic>
        <p:nvPicPr>
          <p:cNvPr id="4098" name="Picture 2" descr="http://ts2.mm.bing.net/th?id=HN.608055932418131553&amp;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1" y="762000"/>
            <a:ext cx="2460624" cy="20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8709" y="637186"/>
            <a:ext cx="2689300" cy="783630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441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কৃষিক্ষেত্রেঃ</a:t>
            </a:r>
            <a:endParaRPr lang="en-US" sz="4416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245430"/>
            <a:ext cx="4318000" cy="1604495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325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ফসফেট</a:t>
            </a:r>
            <a:r>
              <a:rPr lang="bn-IN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ব্যবহার করা হচ্ছে।</a:t>
            </a:r>
            <a:endParaRPr lang="en-US" sz="325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frui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CEFFCE"/>
              </a:clrFrom>
              <a:clrTo>
                <a:srgbClr val="CEFF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275" y="1341652"/>
            <a:ext cx="8464550" cy="4182848"/>
          </a:xfrm>
          <a:prstGeom prst="rect">
            <a:avLst/>
          </a:prstGeom>
        </p:spPr>
      </p:pic>
      <p:pic>
        <p:nvPicPr>
          <p:cNvPr id="4" name="Picture 3" descr="Cobul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71" y="2921001"/>
            <a:ext cx="1734029" cy="171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6495" y="1333500"/>
            <a:ext cx="2500465" cy="668406"/>
          </a:xfrm>
          <a:prstGeom prst="rect">
            <a:avLst/>
          </a:prstGeom>
          <a:noFill/>
        </p:spPr>
        <p:txBody>
          <a:bodyPr wrap="none" lIns="103079" tIns="51539" rIns="103079" bIns="51539" rtlCol="0">
            <a:spAutoFit/>
          </a:bodyPr>
          <a:lstStyle/>
          <a:p>
            <a:r>
              <a:rPr lang="en-US" sz="3667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00" y="729279"/>
            <a:ext cx="5637543" cy="604222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en-US" sz="325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3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32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3177" y="635000"/>
            <a:ext cx="3215085" cy="66840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15374" indent="-515374">
              <a:buFont typeface="Wingdings" pitchFamily="2" charset="2"/>
              <a:buChar char="µ"/>
            </a:pPr>
            <a:r>
              <a:rPr lang="bn-IN" sz="3667" dirty="0">
                <a:latin typeface="NikoshBAN" pitchFamily="2" charset="0"/>
                <a:cs typeface="NikoshBAN" pitchFamily="2" charset="0"/>
              </a:rPr>
              <a:t>বিদ্যুৎ উৎপাদনেঃ</a:t>
            </a:r>
            <a:endParaRPr lang="en-US" sz="3667" dirty="0"/>
          </a:p>
        </p:txBody>
      </p:sp>
      <p:pic>
        <p:nvPicPr>
          <p:cNvPr id="3075" name="Picture 3" descr="E:\Images\Gif\electry suppl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3" y="1261545"/>
            <a:ext cx="7689453" cy="47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201" y="1192931"/>
            <a:ext cx="2330547" cy="873526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bn-IN" sz="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0029" y="3070718"/>
            <a:ext cx="9451972" cy="1405082"/>
            <a:chOff x="990600" y="2057400"/>
            <a:chExt cx="7848599" cy="1311410"/>
          </a:xfrm>
        </p:grpSpPr>
        <p:pic>
          <p:nvPicPr>
            <p:cNvPr id="4" name="Picture 3" descr="Cobul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485" y="2057400"/>
              <a:ext cx="1448170" cy="11783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0600" y="2133600"/>
              <a:ext cx="7848599" cy="1235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তেজস্ক্রিয় পদার্থের উপকারী এবং ক্ষতিকর</a:t>
              </a:r>
            </a:p>
            <a:p>
              <a:r>
                <a:rPr lang="bn-IN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		প্রভাব উল্লেখ কর।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06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8830" y="635000"/>
            <a:ext cx="16946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5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5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5410" y="1591221"/>
            <a:ext cx="7259782" cy="616982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71477" indent="-571477">
              <a:buFont typeface="Wingdings" pitchFamily="2" charset="2"/>
              <a:buChar char="v"/>
            </a:pPr>
            <a:r>
              <a:rPr lang="bn-IN" sz="3333" dirty="0">
                <a:latin typeface="NikoshBAN" pitchFamily="2" charset="0"/>
                <a:cs typeface="NikoshBAN" pitchFamily="2" charset="0"/>
              </a:rPr>
              <a:t>হাইড্রোজেনের স্থায়ী আইসোটোপ কয়টি ও কি কি?</a:t>
            </a:r>
            <a:endParaRPr lang="en-US" sz="3333" dirty="0"/>
          </a:p>
        </p:txBody>
      </p:sp>
      <p:sp>
        <p:nvSpPr>
          <p:cNvPr id="4" name="Rectangle 3"/>
          <p:cNvSpPr/>
          <p:nvPr/>
        </p:nvSpPr>
        <p:spPr>
          <a:xfrm>
            <a:off x="1557700" y="2339723"/>
            <a:ext cx="9491300" cy="1129878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marL="571477" indent="-571477">
              <a:buFont typeface="Wingdings" pitchFamily="2" charset="2"/>
              <a:buChar char="v"/>
            </a:pPr>
            <a:r>
              <a:rPr lang="bn-IN" sz="3333" dirty="0">
                <a:latin typeface="NikoshBAN" pitchFamily="2" charset="0"/>
                <a:cs typeface="NikoshBAN" pitchFamily="2" charset="0"/>
              </a:rPr>
              <a:t>হাইড্রোজেনের সর্বমোট আইসোটোপের সংখ্যা কয়টি ও এদের উৎস কি?</a:t>
            </a:r>
            <a:endParaRPr lang="en-US" sz="3333" dirty="0"/>
          </a:p>
        </p:txBody>
      </p:sp>
      <p:sp>
        <p:nvSpPr>
          <p:cNvPr id="6" name="Rectangle 5"/>
          <p:cNvSpPr/>
          <p:nvPr/>
        </p:nvSpPr>
        <p:spPr>
          <a:xfrm>
            <a:off x="1467427" y="3674914"/>
            <a:ext cx="7102687" cy="616982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71477" indent="-571477">
              <a:buFont typeface="Wingdings" pitchFamily="2" charset="2"/>
              <a:buChar char="v"/>
            </a:pPr>
            <a:r>
              <a:rPr lang="bn-IN" sz="3333" dirty="0">
                <a:latin typeface="NikoshBAN" pitchFamily="2" charset="0"/>
                <a:cs typeface="NikoshBAN" pitchFamily="2" charset="0"/>
              </a:rPr>
              <a:t>ক্যান্সার নিরাময়ে কোন চিকিৎসা প্রদান করা হয়?</a:t>
            </a:r>
            <a:endParaRPr lang="en-US" sz="3333" dirty="0"/>
          </a:p>
        </p:txBody>
      </p:sp>
      <p:sp>
        <p:nvSpPr>
          <p:cNvPr id="7" name="Rectangle 6"/>
          <p:cNvSpPr/>
          <p:nvPr/>
        </p:nvSpPr>
        <p:spPr>
          <a:xfrm>
            <a:off x="1460500" y="4290067"/>
            <a:ext cx="9588500" cy="616982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pPr marL="571477" indent="-571477">
              <a:buFont typeface="Wingdings" pitchFamily="2" charset="2"/>
              <a:buChar char="v"/>
            </a:pPr>
            <a:r>
              <a:rPr lang="bn-IN" sz="3333" dirty="0">
                <a:latin typeface="NikoshBAN" pitchFamily="2" charset="0"/>
                <a:cs typeface="NikoshBAN" pitchFamily="2" charset="0"/>
              </a:rPr>
              <a:t>কোন আইসোটোপ ব্যবহার করে হাড়ের ব্যাথার চিকিৎসা করা হয়?</a:t>
            </a:r>
            <a:endParaRPr lang="en-US" sz="3333" dirty="0"/>
          </a:p>
        </p:txBody>
      </p:sp>
      <p:sp>
        <p:nvSpPr>
          <p:cNvPr id="8" name="Rectangle 7"/>
          <p:cNvSpPr/>
          <p:nvPr/>
        </p:nvSpPr>
        <p:spPr>
          <a:xfrm>
            <a:off x="1484746" y="5218546"/>
            <a:ext cx="4606811" cy="616982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pPr marL="571477" indent="-571477">
              <a:buFont typeface="Wingdings" pitchFamily="2" charset="2"/>
              <a:buChar char="v"/>
            </a:pPr>
            <a:r>
              <a:rPr lang="en-US" sz="3333" baseline="30000" dirty="0">
                <a:latin typeface="Arial" pitchFamily="34" charset="0"/>
                <a:cs typeface="Arial" pitchFamily="34" charset="0"/>
              </a:rPr>
              <a:t>32</a:t>
            </a:r>
            <a:r>
              <a:rPr lang="en-US" sz="3333" dirty="0">
                <a:latin typeface="Arial" pitchFamily="34" charset="0"/>
                <a:cs typeface="Arial" pitchFamily="34" charset="0"/>
              </a:rPr>
              <a:t>P</a:t>
            </a:r>
            <a:r>
              <a:rPr lang="bn-IN" sz="3333" dirty="0">
                <a:latin typeface="Arial" pitchFamily="34" charset="0"/>
                <a:cs typeface="Arial" pitchFamily="34" charset="0"/>
              </a:rPr>
              <a:t> 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এর ব্যবহার উল্লেখ কর। </a:t>
            </a:r>
            <a:endParaRPr lang="en-US" sz="3333" dirty="0"/>
          </a:p>
        </p:txBody>
      </p:sp>
    </p:spTree>
    <p:extLst>
      <p:ext uri="{BB962C8B-B14F-4D97-AF65-F5344CB8AC3E}">
        <p14:creationId xmlns:p14="http://schemas.microsoft.com/office/powerpoint/2010/main" val="31161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180" y="4661295"/>
            <a:ext cx="4545875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বিষয়:রসায়ন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420" y="3892297"/>
            <a:ext cx="459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র)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বালিকা বিদ্যা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াগেরহাট।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01746440618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E-mail:mithun.gpi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89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89" y="311816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6128659" y="1048492"/>
            <a:ext cx="104502" cy="5087314"/>
          </a:xfrm>
          <a:prstGeom prst="flowChartDecis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C21F4-055A-40B2-A28A-689C21E8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5" y="746449"/>
            <a:ext cx="2576373" cy="314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B1489-8A14-4249-8A1C-7E7143A7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4" y="1081257"/>
            <a:ext cx="4843524" cy="3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610900" y="848746"/>
            <a:ext cx="4580601" cy="865754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9" tIns="51539" rIns="103079" bIns="51539"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084" y="5016500"/>
            <a:ext cx="9786417" cy="1232727"/>
          </a:xfrm>
          <a:prstGeom prst="rect">
            <a:avLst/>
          </a:prstGeom>
        </p:spPr>
        <p:txBody>
          <a:bodyPr wrap="square" lIns="103079" tIns="51539" rIns="103079" bIns="51539">
            <a:spAutoFit/>
          </a:bodyPr>
          <a:lstStyle/>
          <a:p>
            <a:r>
              <a:rPr lang="bn-IN" sz="3667" b="1" spc="5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“চিকিৎসাক্ষেত্রে তেজস্ক্রিয় আইসোটোপের ব্যবহার</a:t>
            </a:r>
            <a:r>
              <a:rPr lang="en-US" sz="3667" b="1" spc="5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67" b="1" spc="5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বিপ্লব এনেছে”-উদ্দীপকের আলোকে বিশ্লেষণ কর।</a:t>
            </a:r>
            <a:endParaRPr lang="en-US" sz="3667" b="1" spc="5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" descr="http://ts1.mm.bing.net/th?id=HN.607998156510857948&amp;pid=15.1&amp;H=89&amp;W=160"/>
          <p:cNvSpPr>
            <a:spLocks noChangeAspect="1" noChangeArrowheads="1"/>
          </p:cNvSpPr>
          <p:nvPr/>
        </p:nvSpPr>
        <p:spPr bwMode="auto">
          <a:xfrm>
            <a:off x="391452" y="-784112"/>
            <a:ext cx="3937000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3079" tIns="51539" rIns="103079" bIns="5153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5" name="AutoShape 7" descr="http://ts3.mm.bing.net/th?id=HN.608045259429907754&amp;pid=15.1&amp;H=112&amp;W=160"/>
          <p:cNvSpPr>
            <a:spLocks noChangeAspect="1" noChangeArrowheads="1"/>
          </p:cNvSpPr>
          <p:nvPr/>
        </p:nvSpPr>
        <p:spPr bwMode="auto">
          <a:xfrm>
            <a:off x="391453" y="-784112"/>
            <a:ext cx="4023123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3079" tIns="51539" rIns="103079" bIns="5153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2057" name="Picture 9" descr="E:\Images\Science\thyr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2" y="1779817"/>
            <a:ext cx="5347499" cy="31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7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32748-7914-4497-BB4E-BB49ED49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464236"/>
            <a:ext cx="10789920" cy="5936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9001-31B4-4041-BB1E-FC8987C8A061}"/>
              </a:ext>
            </a:extLst>
          </p:cNvPr>
          <p:cNvSpPr txBox="1"/>
          <p:nvPr/>
        </p:nvSpPr>
        <p:spPr>
          <a:xfrm>
            <a:off x="3729111" y="253219"/>
            <a:ext cx="429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37827" y="571500"/>
            <a:ext cx="2606702" cy="648587"/>
          </a:xfrm>
          <a:prstGeom prst="rect">
            <a:avLst/>
          </a:prstGeom>
        </p:spPr>
        <p:txBody>
          <a:bodyPr wrap="none" lIns="83452" tIns="41725" rIns="83452" bIns="41725">
            <a:spAutoFit/>
          </a:bodyPr>
          <a:lstStyle/>
          <a:p>
            <a:r>
              <a:rPr lang="en-US" sz="3667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ছ</a:t>
            </a:r>
            <a:r>
              <a:rPr lang="bn-IN" sz="3667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36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7841" y="2032001"/>
            <a:ext cx="885825" cy="657887"/>
            <a:chOff x="7640809" y="2438400"/>
            <a:chExt cx="1062990" cy="789464"/>
          </a:xfrm>
        </p:grpSpPr>
        <p:sp>
          <p:nvSpPr>
            <p:cNvPr id="7" name="TextBox 6"/>
            <p:cNvSpPr txBox="1"/>
            <p:nvPr/>
          </p:nvSpPr>
          <p:spPr>
            <a:xfrm>
              <a:off x="7640809" y="2610442"/>
              <a:ext cx="1062990" cy="617422"/>
            </a:xfrm>
            <a:prstGeom prst="rect">
              <a:avLst/>
            </a:prstGeom>
            <a:noFill/>
          </p:spPr>
          <p:txBody>
            <a:bodyPr wrap="square" lIns="103079" tIns="51539" rIns="103079" bIns="51539" rtlCol="0">
              <a:spAutoFit/>
            </a:bodyPr>
            <a:lstStyle/>
            <a:p>
              <a:r>
                <a:rPr lang="en-US" sz="2667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67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53251" y="2438400"/>
              <a:ext cx="3810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5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41099" y="3560186"/>
            <a:ext cx="902567" cy="746643"/>
            <a:chOff x="7620719" y="4272223"/>
            <a:chExt cx="1083080" cy="895971"/>
          </a:xfrm>
        </p:grpSpPr>
        <p:sp>
          <p:nvSpPr>
            <p:cNvPr id="11" name="TextBox 10"/>
            <p:cNvSpPr txBox="1"/>
            <p:nvPr/>
          </p:nvSpPr>
          <p:spPr>
            <a:xfrm>
              <a:off x="7640809" y="4550773"/>
              <a:ext cx="1062990" cy="617421"/>
            </a:xfrm>
            <a:prstGeom prst="rect">
              <a:avLst/>
            </a:prstGeom>
            <a:noFill/>
          </p:spPr>
          <p:txBody>
            <a:bodyPr wrap="square" lIns="103079" tIns="51539" rIns="103079" bIns="51539" rtlCol="0">
              <a:spAutoFit/>
            </a:bodyPr>
            <a:lstStyle/>
            <a:p>
              <a:r>
                <a:rPr lang="en-US" sz="2667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67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719" y="4272223"/>
              <a:ext cx="5666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5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7841" y="5011127"/>
            <a:ext cx="885825" cy="663525"/>
            <a:chOff x="7640809" y="6053590"/>
            <a:chExt cx="1062990" cy="796230"/>
          </a:xfrm>
        </p:grpSpPr>
        <p:sp>
          <p:nvSpPr>
            <p:cNvPr id="12" name="TextBox 11"/>
            <p:cNvSpPr txBox="1"/>
            <p:nvPr/>
          </p:nvSpPr>
          <p:spPr>
            <a:xfrm>
              <a:off x="7640809" y="6232398"/>
              <a:ext cx="1062990" cy="617422"/>
            </a:xfrm>
            <a:prstGeom prst="rect">
              <a:avLst/>
            </a:prstGeom>
            <a:noFill/>
          </p:spPr>
          <p:txBody>
            <a:bodyPr wrap="square" lIns="103079" tIns="51539" rIns="103079" bIns="51539" rtlCol="0">
              <a:spAutoFit/>
            </a:bodyPr>
            <a:lstStyle/>
            <a:p>
              <a:r>
                <a:rPr lang="en-US" sz="2667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67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40809" y="6053590"/>
              <a:ext cx="56665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5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7" y="2032000"/>
            <a:ext cx="1165128" cy="112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98" y="3508778"/>
            <a:ext cx="1165128" cy="110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90" y="4877904"/>
            <a:ext cx="1091346" cy="102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206500" y="1206500"/>
          <a:ext cx="9448800" cy="522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635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পরমাণুর চিত্র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নিউট্রন</a:t>
                      </a:r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572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হাইড্রজেন</a:t>
                      </a:r>
                    </a:p>
                    <a:p>
                      <a:pPr algn="ctr"/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 বা </a:t>
                      </a:r>
                    </a:p>
                    <a:p>
                      <a:pPr algn="ctr"/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প্রোটিয়াম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110" marR="118110" marT="48986" marB="489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572">
                <a:tc>
                  <a:txBody>
                    <a:bodyPr/>
                    <a:lstStyle/>
                    <a:p>
                      <a:pPr algn="ctr"/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ডিউটেরিয়াম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110" marR="118110" marT="48986" marB="489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572">
                <a:tc>
                  <a:txBody>
                    <a:bodyPr/>
                    <a:lstStyle/>
                    <a:p>
                      <a:pPr algn="ctr"/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ট্রিটিয়াম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110" marR="118110" marT="48986" marB="48986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110" marR="118110" marT="48986" marB="489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oolphysics.org/age14-16/nuclear%20physics/text/Magnetic_deflection_of_radiations/images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079500"/>
            <a:ext cx="4000500" cy="47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6500"/>
            <a:ext cx="51383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155" y="4826000"/>
            <a:ext cx="6730791" cy="719638"/>
          </a:xfrm>
          <a:prstGeom prst="rect">
            <a:avLst/>
          </a:prstGeom>
        </p:spPr>
        <p:txBody>
          <a:bodyPr wrap="none" lIns="103079" tIns="51539" rIns="103079" bIns="51539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তেজস্ক্রিয় আইসোটোপ ও তাদের ব্যবহার।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397000"/>
            <a:ext cx="9818688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19" y="3365500"/>
            <a:ext cx="70246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8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1886" y="1752603"/>
            <a:ext cx="3770044" cy="719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3079" tIns="51539" rIns="103079" bIns="51539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887" y="4419601"/>
            <a:ext cx="7266194" cy="668406"/>
          </a:xfrm>
          <a:prstGeom prst="rect">
            <a:avLst/>
          </a:prstGeom>
          <a:noFill/>
        </p:spPr>
        <p:txBody>
          <a:bodyPr wrap="none" lIns="103079" tIns="51539" rIns="103079" bIns="5153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আইসোটোপের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ক্ষতিকর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প্রভাব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লিখ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তে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886" y="2895601"/>
            <a:ext cx="8287306" cy="668406"/>
          </a:xfrm>
          <a:prstGeom prst="rect">
            <a:avLst/>
          </a:prstGeom>
          <a:noFill/>
        </p:spPr>
        <p:txBody>
          <a:bodyPr wrap="none" lIns="103079" tIns="51539" rIns="103079" bIns="5153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তেজস্ক্রিয়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আইসোটোপ</a:t>
            </a: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ও তার বৈশিষ্ট্য বলতে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886" y="3644934"/>
            <a:ext cx="8607907" cy="668406"/>
          </a:xfrm>
          <a:prstGeom prst="rect">
            <a:avLst/>
          </a:prstGeom>
          <a:noFill/>
        </p:spPr>
        <p:txBody>
          <a:bodyPr wrap="none" lIns="103079" tIns="51539" rIns="103079" bIns="5153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তেজস্ক্রিয়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</a:t>
            </a: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পের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2330" y="952501"/>
            <a:ext cx="6548438" cy="3622203"/>
            <a:chOff x="1905000" y="793865"/>
            <a:chExt cx="7858125" cy="434664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93865"/>
              <a:ext cx="6029325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5000" y="1860721"/>
              <a:ext cx="1087220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2667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4537190"/>
              <a:ext cx="992965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কাগজ</a:t>
              </a:r>
              <a:endParaRPr lang="en-US" sz="2667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2831812"/>
              <a:ext cx="767903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2667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12837" y="4464047"/>
              <a:ext cx="800604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সীসা</a:t>
              </a:r>
              <a:endParaRPr lang="en-US" sz="2667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8462" y="4419601"/>
              <a:ext cx="800604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667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3581400"/>
              <a:ext cx="796757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2667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4698" y="4296121"/>
              <a:ext cx="1052596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2667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03685" y="1206500"/>
            <a:ext cx="2405063" cy="2142901"/>
            <a:chOff x="10134600" y="1478860"/>
            <a:chExt cx="2886075" cy="257148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600" y="1478860"/>
              <a:ext cx="250507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134600" y="1878797"/>
              <a:ext cx="1087220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আলফা</a:t>
              </a:r>
              <a:endParaRPr lang="en-US" sz="2667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65310" y="2800183"/>
              <a:ext cx="767903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বিটা</a:t>
              </a:r>
              <a:endParaRPr lang="en-US" sz="2667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10800" y="3447022"/>
              <a:ext cx="796757" cy="603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667" dirty="0">
                  <a:latin typeface="NikoshBAN" pitchFamily="2" charset="0"/>
                  <a:cs typeface="NikoshBAN" pitchFamily="2" charset="0"/>
                </a:rPr>
                <a:t>গামা</a:t>
              </a:r>
              <a:endParaRPr lang="en-US" sz="2667" dirty="0"/>
            </a:p>
          </p:txBody>
        </p:sp>
      </p:grpSp>
      <p:pic>
        <p:nvPicPr>
          <p:cNvPr id="18" name="Picture 17" descr="Radio-Isotop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96" y="3646722"/>
            <a:ext cx="2906156" cy="215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3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Gif\alpha,bita,gam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81" y="1514187"/>
            <a:ext cx="429021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37" y="1741343"/>
            <a:ext cx="3548063" cy="33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1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/>
        </p:nvGrpSpPr>
        <p:grpSpPr>
          <a:xfrm>
            <a:off x="1294357" y="460078"/>
            <a:ext cx="2012493" cy="1688988"/>
            <a:chOff x="304800" y="3301522"/>
            <a:chExt cx="2557354" cy="2565878"/>
          </a:xfrm>
        </p:grpSpPr>
        <p:grpSp>
          <p:nvGrpSpPr>
            <p:cNvPr id="4" name="Group 41"/>
            <p:cNvGrpSpPr/>
            <p:nvPr/>
          </p:nvGrpSpPr>
          <p:grpSpPr>
            <a:xfrm>
              <a:off x="304800" y="3301522"/>
              <a:ext cx="2557354" cy="2565878"/>
              <a:chOff x="6019800" y="685800"/>
              <a:chExt cx="2557354" cy="2565878"/>
            </a:xfrm>
          </p:grpSpPr>
          <p:grpSp>
            <p:nvGrpSpPr>
              <p:cNvPr id="6" name="Group 4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pic>
              <p:nvPicPr>
                <p:cNvPr id="12" name="Picture 11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" name="Picture 7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" name="Picture 8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0" name="Picture 9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5" name="Picture 4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472440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87"/>
          <p:cNvGrpSpPr/>
          <p:nvPr/>
        </p:nvGrpSpPr>
        <p:grpSpPr>
          <a:xfrm>
            <a:off x="3437847" y="428625"/>
            <a:ext cx="1729499" cy="1720440"/>
            <a:chOff x="2590800" y="3276600"/>
            <a:chExt cx="2557354" cy="2565878"/>
          </a:xfrm>
        </p:grpSpPr>
        <p:grpSp>
          <p:nvGrpSpPr>
            <p:cNvPr id="14" name="Group 51"/>
            <p:cNvGrpSpPr/>
            <p:nvPr/>
          </p:nvGrpSpPr>
          <p:grpSpPr>
            <a:xfrm>
              <a:off x="2590800" y="3276600"/>
              <a:ext cx="2557354" cy="2565878"/>
              <a:chOff x="6019800" y="685800"/>
              <a:chExt cx="2557354" cy="2565878"/>
            </a:xfrm>
          </p:grpSpPr>
          <p:grpSp>
            <p:nvGrpSpPr>
              <p:cNvPr id="17" name="Group 52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pic>
              <p:nvPicPr>
                <p:cNvPr id="23" name="Picture 22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9" name="Picture 18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0" name="Picture 19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1" name="Picture 20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15" name="Picture 14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4800600"/>
              <a:ext cx="365760" cy="365760"/>
            </a:xfrm>
            <a:prstGeom prst="rect">
              <a:avLst/>
            </a:prstGeom>
          </p:spPr>
        </p:pic>
        <p:pic>
          <p:nvPicPr>
            <p:cNvPr id="16" name="Picture 15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4267200"/>
              <a:ext cx="365760" cy="365760"/>
            </a:xfrm>
            <a:prstGeom prst="rect">
              <a:avLst/>
            </a:prstGeom>
          </p:spPr>
        </p:pic>
      </p:grpSp>
      <p:grpSp>
        <p:nvGrpSpPr>
          <p:cNvPr id="24" name="Group 88"/>
          <p:cNvGrpSpPr/>
          <p:nvPr/>
        </p:nvGrpSpPr>
        <p:grpSpPr>
          <a:xfrm>
            <a:off x="6076915" y="428625"/>
            <a:ext cx="1729499" cy="1720440"/>
            <a:chOff x="4572000" y="3352800"/>
            <a:chExt cx="2557354" cy="2565878"/>
          </a:xfrm>
        </p:grpSpPr>
        <p:grpSp>
          <p:nvGrpSpPr>
            <p:cNvPr id="25" name="Group 59"/>
            <p:cNvGrpSpPr/>
            <p:nvPr/>
          </p:nvGrpSpPr>
          <p:grpSpPr>
            <a:xfrm>
              <a:off x="4572000" y="3352800"/>
              <a:ext cx="2557354" cy="2565878"/>
              <a:chOff x="6019800" y="685800"/>
              <a:chExt cx="2557354" cy="2565878"/>
            </a:xfrm>
          </p:grpSpPr>
          <p:grpSp>
            <p:nvGrpSpPr>
              <p:cNvPr id="29" name="Group 60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pic>
              <p:nvPicPr>
                <p:cNvPr id="35" name="Picture 34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1" name="Picture 30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2" name="Picture 31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33" name="Picture 32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26" name="Picture 25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6840" y="4648200"/>
              <a:ext cx="365760" cy="365760"/>
            </a:xfrm>
            <a:prstGeom prst="rect">
              <a:avLst/>
            </a:prstGeom>
          </p:spPr>
        </p:pic>
        <p:pic>
          <p:nvPicPr>
            <p:cNvPr id="27" name="Picture 26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0" y="4267200"/>
              <a:ext cx="365760" cy="365760"/>
            </a:xfrm>
            <a:prstGeom prst="rect">
              <a:avLst/>
            </a:prstGeom>
          </p:spPr>
        </p:pic>
        <p:pic>
          <p:nvPicPr>
            <p:cNvPr id="28" name="Picture 27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876800"/>
              <a:ext cx="365760" cy="365760"/>
            </a:xfrm>
            <a:prstGeom prst="rect">
              <a:avLst/>
            </a:prstGeom>
          </p:spPr>
        </p:pic>
      </p:grpSp>
      <p:grpSp>
        <p:nvGrpSpPr>
          <p:cNvPr id="36" name="Group 89"/>
          <p:cNvGrpSpPr/>
          <p:nvPr/>
        </p:nvGrpSpPr>
        <p:grpSpPr>
          <a:xfrm>
            <a:off x="8709587" y="428625"/>
            <a:ext cx="1677968" cy="1720440"/>
            <a:chOff x="6705600" y="3225322"/>
            <a:chExt cx="2557354" cy="2565878"/>
          </a:xfrm>
        </p:grpSpPr>
        <p:grpSp>
          <p:nvGrpSpPr>
            <p:cNvPr id="37" name="Group 67"/>
            <p:cNvGrpSpPr/>
            <p:nvPr/>
          </p:nvGrpSpPr>
          <p:grpSpPr>
            <a:xfrm>
              <a:off x="6705600" y="3225322"/>
              <a:ext cx="2557354" cy="2565878"/>
              <a:chOff x="6019800" y="685800"/>
              <a:chExt cx="2557354" cy="2565878"/>
            </a:xfrm>
          </p:grpSpPr>
          <p:grpSp>
            <p:nvGrpSpPr>
              <p:cNvPr id="42" name="Group 68"/>
              <p:cNvGrpSpPr/>
              <p:nvPr/>
            </p:nvGrpSpPr>
            <p:grpSpPr>
              <a:xfrm>
                <a:off x="6019800" y="685800"/>
                <a:ext cx="2557354" cy="2565877"/>
                <a:chOff x="2767263" y="1648326"/>
                <a:chExt cx="3233846" cy="3244626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124200" y="2336345"/>
                  <a:ext cx="2152844" cy="2152844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pic>
              <p:nvPicPr>
                <p:cNvPr id="48" name="Picture 47" descr="Nuclu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7263" y="1648326"/>
                  <a:ext cx="3233846" cy="3244626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prot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19050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4" name="Picture 43" descr="electron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0400" y="10186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5" name="Picture 44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2589" y="167640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6" name="Picture 45" descr="nutro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8789" y="1981200"/>
                <a:ext cx="365760" cy="365760"/>
              </a:xfrm>
              <a:prstGeom prst="rect">
                <a:avLst/>
              </a:prstGeom>
            </p:spPr>
          </p:pic>
        </p:grpSp>
        <p:pic>
          <p:nvPicPr>
            <p:cNvPr id="38" name="Picture 37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4648200"/>
              <a:ext cx="365760" cy="365760"/>
            </a:xfrm>
            <a:prstGeom prst="rect">
              <a:avLst/>
            </a:prstGeom>
          </p:spPr>
        </p:pic>
        <p:pic>
          <p:nvPicPr>
            <p:cNvPr id="39" name="Picture 38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4343400"/>
              <a:ext cx="365760" cy="365760"/>
            </a:xfrm>
            <a:prstGeom prst="rect">
              <a:avLst/>
            </a:prstGeom>
          </p:spPr>
        </p:pic>
        <p:pic>
          <p:nvPicPr>
            <p:cNvPr id="40" name="Picture 39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3800" y="4724400"/>
              <a:ext cx="365760" cy="365760"/>
            </a:xfrm>
            <a:prstGeom prst="rect">
              <a:avLst/>
            </a:prstGeom>
          </p:spPr>
        </p:pic>
        <p:pic>
          <p:nvPicPr>
            <p:cNvPr id="41" name="Picture 40" descr="n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3800" y="4206240"/>
              <a:ext cx="365760" cy="365760"/>
            </a:xfrm>
            <a:prstGeom prst="rect">
              <a:avLst/>
            </a:prstGeom>
          </p:spPr>
        </p:pic>
      </p:grpSp>
      <p:grpSp>
        <p:nvGrpSpPr>
          <p:cNvPr id="49" name="Group 124"/>
          <p:cNvGrpSpPr/>
          <p:nvPr/>
        </p:nvGrpSpPr>
        <p:grpSpPr>
          <a:xfrm>
            <a:off x="9260741" y="1878729"/>
            <a:ext cx="721353" cy="1078030"/>
            <a:chOff x="838200" y="4419600"/>
            <a:chExt cx="558466" cy="1006160"/>
          </a:xfrm>
        </p:grpSpPr>
        <p:sp>
          <p:nvSpPr>
            <p:cNvPr id="50" name="TextBox 49"/>
            <p:cNvSpPr txBox="1"/>
            <p:nvPr/>
          </p:nvSpPr>
          <p:spPr>
            <a:xfrm>
              <a:off x="838200" y="4419600"/>
              <a:ext cx="322917" cy="55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5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grpSp>
          <p:nvGrpSpPr>
            <p:cNvPr id="51" name="Group 100"/>
            <p:cNvGrpSpPr/>
            <p:nvPr/>
          </p:nvGrpSpPr>
          <p:grpSpPr>
            <a:xfrm>
              <a:off x="838200" y="4648200"/>
              <a:ext cx="558466" cy="777560"/>
              <a:chOff x="1600200" y="3200400"/>
              <a:chExt cx="558466" cy="77756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752600" y="3200400"/>
                <a:ext cx="406066" cy="61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67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00200" y="3424989"/>
                <a:ext cx="322917" cy="552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5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4" name="Group 115"/>
          <p:cNvGrpSpPr/>
          <p:nvPr/>
        </p:nvGrpSpPr>
        <p:grpSpPr>
          <a:xfrm>
            <a:off x="1568449" y="2117748"/>
            <a:ext cx="788695" cy="1026466"/>
            <a:chOff x="1929063" y="2867526"/>
            <a:chExt cx="610604" cy="958034"/>
          </a:xfrm>
        </p:grpSpPr>
        <p:sp>
          <p:nvSpPr>
            <p:cNvPr id="55" name="TextBox 54"/>
            <p:cNvSpPr txBox="1"/>
            <p:nvPr/>
          </p:nvSpPr>
          <p:spPr>
            <a:xfrm>
              <a:off x="1929063" y="2867526"/>
              <a:ext cx="322918" cy="55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5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grpSp>
          <p:nvGrpSpPr>
            <p:cNvPr id="56" name="Group 112"/>
            <p:cNvGrpSpPr/>
            <p:nvPr/>
          </p:nvGrpSpPr>
          <p:grpSpPr>
            <a:xfrm>
              <a:off x="1981200" y="3048000"/>
              <a:ext cx="558467" cy="777560"/>
              <a:chOff x="1600200" y="3200400"/>
              <a:chExt cx="558467" cy="77756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752600" y="3200400"/>
                <a:ext cx="406067" cy="61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67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00200" y="3424989"/>
                <a:ext cx="322918" cy="552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5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9" name="Group 119"/>
          <p:cNvGrpSpPr/>
          <p:nvPr/>
        </p:nvGrpSpPr>
        <p:grpSpPr>
          <a:xfrm>
            <a:off x="3748939" y="1878728"/>
            <a:ext cx="757655" cy="1047950"/>
            <a:chOff x="2257895" y="2923674"/>
            <a:chExt cx="586572" cy="978087"/>
          </a:xfrm>
        </p:grpSpPr>
        <p:sp>
          <p:nvSpPr>
            <p:cNvPr id="60" name="TextBox 59"/>
            <p:cNvSpPr txBox="1"/>
            <p:nvPr/>
          </p:nvSpPr>
          <p:spPr>
            <a:xfrm>
              <a:off x="2257895" y="2923674"/>
              <a:ext cx="322918" cy="552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5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grpSp>
          <p:nvGrpSpPr>
            <p:cNvPr id="61" name="Group 116"/>
            <p:cNvGrpSpPr/>
            <p:nvPr/>
          </p:nvGrpSpPr>
          <p:grpSpPr>
            <a:xfrm>
              <a:off x="2286000" y="3124200"/>
              <a:ext cx="558467" cy="777561"/>
              <a:chOff x="1600200" y="3200400"/>
              <a:chExt cx="558467" cy="77756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752600" y="3200400"/>
                <a:ext cx="406067" cy="612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67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00200" y="3424989"/>
                <a:ext cx="322918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5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64" name="Group 123"/>
          <p:cNvGrpSpPr/>
          <p:nvPr/>
        </p:nvGrpSpPr>
        <p:grpSpPr>
          <a:xfrm>
            <a:off x="6504839" y="1878726"/>
            <a:ext cx="757655" cy="1062825"/>
            <a:chOff x="2486495" y="2909791"/>
            <a:chExt cx="586572" cy="991969"/>
          </a:xfrm>
        </p:grpSpPr>
        <p:sp>
          <p:nvSpPr>
            <p:cNvPr id="65" name="TextBox 64"/>
            <p:cNvSpPr txBox="1"/>
            <p:nvPr/>
          </p:nvSpPr>
          <p:spPr>
            <a:xfrm>
              <a:off x="2486495" y="2909791"/>
              <a:ext cx="322918" cy="55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5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grpSp>
          <p:nvGrpSpPr>
            <p:cNvPr id="66" name="Group 120"/>
            <p:cNvGrpSpPr/>
            <p:nvPr/>
          </p:nvGrpSpPr>
          <p:grpSpPr>
            <a:xfrm>
              <a:off x="2514600" y="3124200"/>
              <a:ext cx="558467" cy="777560"/>
              <a:chOff x="1600200" y="3200400"/>
              <a:chExt cx="558467" cy="777560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752600" y="3200400"/>
                <a:ext cx="406067" cy="61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67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00200" y="3424989"/>
                <a:ext cx="322918" cy="552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5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1294357" y="2927857"/>
            <a:ext cx="9990058" cy="616982"/>
          </a:xfrm>
          <a:prstGeom prst="rect">
            <a:avLst/>
          </a:prstGeom>
          <a:noFill/>
        </p:spPr>
        <p:txBody>
          <a:bodyPr wrap="square" lIns="103079" tIns="51539" rIns="103079" bIns="51539" rtlCol="0">
            <a:spAutoFit/>
          </a:bodyPr>
          <a:lstStyle/>
          <a:p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আইসোটোপগুলো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গবেষণাগারে </a:t>
            </a:r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333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13190" y="3590730"/>
            <a:ext cx="8502108" cy="668406"/>
          </a:xfrm>
          <a:prstGeom prst="rect">
            <a:avLst/>
          </a:prstGeom>
          <a:noFill/>
        </p:spPr>
        <p:txBody>
          <a:bodyPr wrap="none" lIns="103079" tIns="51539" rIns="103079" bIns="51539" rtlCol="0">
            <a:spAutoFit/>
          </a:bodyPr>
          <a:lstStyle/>
          <a:p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প্রকৃতিতে পাওয়া যায় এমন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6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6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47947" y="4274732"/>
            <a:ext cx="10036467" cy="1797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3079" tIns="51539" rIns="103079" bIns="51539">
            <a:spAutoFit/>
          </a:bodyPr>
          <a:lstStyle/>
          <a:p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C , 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Rb, 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 Sr,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 115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Te, </a:t>
            </a:r>
            <a:r>
              <a:rPr lang="de-DE" sz="3667" baseline="30000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de-DE" sz="3667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pt-BR" sz="3667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 Cs, </a:t>
            </a:r>
            <a:r>
              <a:rPr lang="pt-BR" sz="3667" baseline="30000" dirty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La,</a:t>
            </a:r>
            <a:r>
              <a:rPr lang="bn-IN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Sm,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176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Lu, 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 Re,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Os,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Rn,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67" dirty="0">
                <a:latin typeface="Times New Roman" pitchFamily="18" charset="0"/>
                <a:cs typeface="Times New Roman" pitchFamily="18" charset="0"/>
              </a:rPr>
              <a:t>Ra,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67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67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3667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sz="3667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18908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832</Words>
  <Application>Microsoft Office PowerPoint</Application>
  <PresentationFormat>Widescreen</PresentationFormat>
  <Paragraphs>142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SRDL_RPGHS_02</dc:creator>
  <cp:lastModifiedBy>RPGHS_115166</cp:lastModifiedBy>
  <cp:revision>20</cp:revision>
  <dcterms:created xsi:type="dcterms:W3CDTF">2019-10-03T06:22:04Z</dcterms:created>
  <dcterms:modified xsi:type="dcterms:W3CDTF">2019-11-01T06:48:56Z</dcterms:modified>
</cp:coreProperties>
</file>