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1" r:id="rId2"/>
    <p:sldId id="282" r:id="rId3"/>
    <p:sldId id="274" r:id="rId4"/>
    <p:sldId id="275" r:id="rId5"/>
    <p:sldId id="268" r:id="rId6"/>
    <p:sldId id="258" r:id="rId7"/>
    <p:sldId id="259" r:id="rId8"/>
    <p:sldId id="269" r:id="rId9"/>
    <p:sldId id="260" r:id="rId10"/>
    <p:sldId id="261" r:id="rId11"/>
    <p:sldId id="278" r:id="rId12"/>
    <p:sldId id="270" r:id="rId13"/>
    <p:sldId id="262" r:id="rId14"/>
    <p:sldId id="271" r:id="rId15"/>
    <p:sldId id="272" r:id="rId16"/>
    <p:sldId id="280" r:id="rId17"/>
    <p:sldId id="273" r:id="rId18"/>
  </p:sldIdLst>
  <p:sldSz cx="10972800" cy="7315200"/>
  <p:notesSz cx="6858000" cy="9144000"/>
  <p:defaultTextStyle>
    <a:defPPr>
      <a:defRPr lang="en-US"/>
    </a:defPPr>
    <a:lvl1pPr marL="0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58" autoAdjust="0"/>
  </p:normalViewPr>
  <p:slideViewPr>
    <p:cSldViewPr>
      <p:cViewPr varScale="1">
        <p:scale>
          <a:sx n="58" d="100"/>
          <a:sy n="58" d="100"/>
        </p:scale>
        <p:origin x="1416" y="72"/>
      </p:cViewPr>
      <p:guideLst>
        <p:guide orient="horz" pos="2304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CD32B-9E35-49EF-B70A-473E7F8FCB47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4CF0F-60E6-4B21-88D5-CE24E2F5B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8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চিত্রগুলো</a:t>
            </a:r>
            <a:r>
              <a:rPr lang="bn-IN" baseline="0" dirty="0"/>
              <a:t> দেখিয়ে প্রশ্নের মাধ্যমে আমরা পাঠ শিরোনাম বের করা যেতে পারে। খালি চোখে দেখা যায় না এমন আরও কিছু প্রানীর উদাহরণ দেওয়া যায়।</a:t>
            </a: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করা যায়, 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যাদের খালি চোখে দেখা যায় না তাদের বলে...  </a:t>
            </a:r>
            <a:endParaRPr lang="en-US" sz="1200" dirty="0"/>
          </a:p>
          <a:p>
            <a:r>
              <a:rPr lang="bn-IN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4CF0F-60E6-4B21-88D5-CE24E2F5B7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2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একক কাজ হিসেবে উপরের প্রশ্নগুলো</a:t>
            </a:r>
            <a:r>
              <a:rPr lang="bn-IN" baseline="0" dirty="0"/>
              <a:t>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4CF0F-60E6-4B21-88D5-CE24E2F5B7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5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ব্যাকটেরি্যার</a:t>
            </a:r>
            <a:r>
              <a:rPr lang="bn-IN" baseline="0" dirty="0"/>
              <a:t> আরো কিছু উপকারিতার কথা এখানে আলোচনা করা যায়। যেমন- মাটির উর্বরতা বাড়াতে,মৃতজীবদেহ পঁচাতে। শিক্ষার্থীদের প্রশ্ন করেও কিছু উপকারের কথা বের করে আনা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4CF0F-60E6-4B21-88D5-CE24E2F5B7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16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baseline="0" dirty="0">
                <a:latin typeface="NikoshBAN" pitchFamily="2" charset="0"/>
                <a:cs typeface="NikoshBAN" pitchFamily="2" charset="0"/>
              </a:rPr>
              <a:t>শিক্ষার্থীদের 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শিখনফল অর্জিত হলো কি-না  তা যাচাই করার চেষ্টা করা  হয়েছে। </a:t>
            </a:r>
            <a:r>
              <a:rPr lang="bn-IN" baseline="0" dirty="0"/>
              <a:t>বিভিন্ন স্তরের</a:t>
            </a:r>
            <a:r>
              <a:rPr lang="bn-BD" baseline="0" dirty="0"/>
              <a:t> শিক্ষার্থীদেরকে ২ জনের দলে ভাগ করে </a:t>
            </a:r>
            <a:r>
              <a:rPr lang="bn-IN" baseline="0" dirty="0"/>
              <a:t>নেওয়া যেতে পারে</a:t>
            </a:r>
            <a:r>
              <a:rPr lang="bn-BD" baseline="0" dirty="0"/>
              <a:t>।</a:t>
            </a:r>
            <a:r>
              <a:rPr lang="bn-IN" baseline="0" dirty="0"/>
              <a:t> </a:t>
            </a:r>
            <a:endParaRPr lang="bn-BD" baseline="0" dirty="0"/>
          </a:p>
          <a:p>
            <a:r>
              <a:rPr lang="bn-IN" baseline="0" dirty="0"/>
              <a:t> </a:t>
            </a:r>
            <a:r>
              <a:rPr lang="bn-IN" dirty="0"/>
              <a:t>পূর্বে</a:t>
            </a:r>
            <a:r>
              <a:rPr lang="bn-IN" baseline="0" dirty="0"/>
              <a:t> যাদের নিয়ে জোড়ায় কাজ করা হয়ে থাকলে জোড়া পরিবর্তন করে কাজ দেওয়াই সমীচীন।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4CF0F-60E6-4B21-88D5-CE24E2F5B7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16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আজকের </a:t>
            </a:r>
            <a:r>
              <a:rPr lang="bn-BD" dirty="0"/>
              <a:t> পাঠটি</a:t>
            </a:r>
            <a:r>
              <a:rPr lang="bn-BD" baseline="0" dirty="0"/>
              <a:t> মূল্যায়ন করার উদ্দেশ্যে স্লাইডে প্রদর্শিত প্রশ্ন</a:t>
            </a:r>
            <a:r>
              <a:rPr lang="bn-IN" baseline="0" dirty="0"/>
              <a:t>গুলি</a:t>
            </a:r>
            <a:r>
              <a:rPr lang="bn-BD" baseline="0" dirty="0"/>
              <a:t> </a:t>
            </a:r>
            <a:r>
              <a:rPr lang="bn-IN" baseline="0" dirty="0"/>
              <a:t>বা চিত্র প্রদর্শনের মাধ্যমেও বা অন্য কোন প্রশ্নের মাধ্যমে কাজটি করা যেতে পারে।  </a:t>
            </a:r>
            <a:endParaRPr lang="en-US" dirty="0"/>
          </a:p>
          <a:p>
            <a:r>
              <a:rPr lang="bn-IN" baseline="0" dirty="0"/>
              <a:t>উত্তরগুলো ব্লাকবোর্ডে লিখে দেওয়া যেতে পারে।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4CF0F-60E6-4B21-88D5-CE24E2F5B7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56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4CF0F-60E6-4B21-88D5-CE24E2F5B7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46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এই স্লাইডটি শিরোনাম</a:t>
            </a:r>
            <a:r>
              <a:rPr lang="bn-BD" baseline="0" dirty="0"/>
              <a:t> লেখাসহ </a:t>
            </a:r>
            <a:r>
              <a:rPr lang="bn-BD" dirty="0"/>
              <a:t>পাঠ</a:t>
            </a:r>
            <a:r>
              <a:rPr lang="bn-BD" baseline="0" dirty="0"/>
              <a:t> ঘোষণার জন্য রাখা হয়েছে।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4CF0F-60E6-4B21-88D5-CE24E2F5B7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46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4CF0F-60E6-4B21-88D5-CE24E2F5B7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49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চিত্রের</a:t>
            </a:r>
            <a:r>
              <a:rPr lang="bn-IN" baseline="0" dirty="0"/>
              <a:t> ছবিটি সম্পর্কে বিস্তারিত আলোচনা করা যায়।যা থেকে প্রথম শিখনফল অর্জন করা সম্ভব হতে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4CF0F-60E6-4B21-88D5-CE24E2F5B7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65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44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/>
              <a:t> </a:t>
            </a:r>
            <a:r>
              <a:rPr lang="bn-IN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আকার ও বৈশিষ্ট্য</a:t>
            </a:r>
            <a:r>
              <a:rPr lang="bn-IN" sz="1400" b="1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সম্পর্কে শিক্ষার্থীদের নিকট প্রশ্ন করে জেনে নেওয়ার চেষ্টা করা যেতে পারে। সম্ভাব্য উত্তর পাওয়ার পর উত্তরগুলো মিলিয়ে নেওয়ার কথা বলা যেতে পারে। </a:t>
            </a:r>
            <a:endParaRPr 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4CF0F-60E6-4B21-88D5-CE24E2F5B7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60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এই স্লাইড</a:t>
            </a:r>
            <a:r>
              <a:rPr lang="bn-IN" baseline="0" dirty="0"/>
              <a:t> থেকে</a:t>
            </a:r>
            <a:r>
              <a:rPr lang="bn-IN" dirty="0"/>
              <a:t> দ্বিতীয় শিখনফল</a:t>
            </a:r>
            <a:r>
              <a:rPr lang="bn-IN" baseline="0" dirty="0"/>
              <a:t> অর্জনের উদ্দেশ্যে ধারাবাহিকভাবে উপস্থাপনের চেষ্টা করা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4CF0F-60E6-4B21-88D5-CE24E2F5B7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43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44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এই স্লাইড</a:t>
            </a:r>
            <a:r>
              <a:rPr lang="bn-IN" baseline="0" dirty="0"/>
              <a:t> থেকে</a:t>
            </a:r>
            <a:r>
              <a:rPr lang="bn-IN" dirty="0"/>
              <a:t> দ্বিতীয় শিখনফল</a:t>
            </a:r>
            <a:r>
              <a:rPr lang="bn-IN" baseline="0" dirty="0"/>
              <a:t> অর্জনের উদ্দেশ্যে ধারাবাহিকভাবে উপস্থাপন অব্যাহত রাখা হয়েছে।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4CF0F-60E6-4B21-88D5-CE24E2F5B7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94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এই স্লাইডে ব্যাকটেরিয়ার প্রকারভেদ দেখানোর</a:t>
            </a:r>
            <a:r>
              <a:rPr lang="bn-IN" baseline="0" dirty="0"/>
              <a:t> চেষ্টা করা হয়েছে। </a:t>
            </a:r>
            <a:r>
              <a:rPr lang="bn-IN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অ্যান্টনি ফণ লিউয়েন হুক সর্বপ্রথম</a:t>
            </a:r>
            <a:r>
              <a:rPr lang="bn-IN" sz="1200" b="1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ব্যাকটেরিয়া দেখতে পান। ব্যাকটেরিয়া দন্ডাকার,কমাকার,গোলাকার প্যাঁচানো ইত্যাদি নানা ধরণের হতে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4CF0F-60E6-4B21-88D5-CE24E2F5B7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39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প্রথমে</a:t>
            </a:r>
            <a:r>
              <a:rPr lang="bn-IN" baseline="0" dirty="0"/>
              <a:t> প্রশ্ন করে জেনে নেওয়া যেতে পারে ভাইরাস আমদের বা ফসলের কী কী ক্ষতি করতে পারে? পরবর্তীতে স্লাইডটি প্রদর্শন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4CF0F-60E6-4B21-88D5-CE24E2F5B7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7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272454"/>
            <a:ext cx="9326880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145280"/>
            <a:ext cx="76809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2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9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9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5B0D-9CE6-4F07-9ECD-FF33DAEF2D41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A7B-999A-4EA1-A294-7A663F30C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4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5B0D-9CE6-4F07-9ECD-FF33DAEF2D41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A7B-999A-4EA1-A294-7A663F30C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1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92948"/>
            <a:ext cx="2468880" cy="62416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92948"/>
            <a:ext cx="7223760" cy="6241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5B0D-9CE6-4F07-9ECD-FF33DAEF2D41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A7B-999A-4EA1-A294-7A663F30C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1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5B0D-9CE6-4F07-9ECD-FF33DAEF2D41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A7B-999A-4EA1-A294-7A663F30C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2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700694"/>
            <a:ext cx="9326880" cy="1452880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100495"/>
            <a:ext cx="9326880" cy="160019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24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49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7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99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24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4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9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5B0D-9CE6-4F07-9ECD-FF33DAEF2D41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A7B-999A-4EA1-A294-7A663F30C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706880"/>
            <a:ext cx="4846320" cy="482769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706880"/>
            <a:ext cx="4846320" cy="482769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5B0D-9CE6-4F07-9ECD-FF33DAEF2D41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A7B-999A-4EA1-A294-7A663F30C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9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37454"/>
            <a:ext cx="4848226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319867"/>
            <a:ext cx="4848226" cy="421470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637454"/>
            <a:ext cx="4850130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319867"/>
            <a:ext cx="4850130" cy="421470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5B0D-9CE6-4F07-9ECD-FF33DAEF2D41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A7B-999A-4EA1-A294-7A663F30C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2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5B0D-9CE6-4F07-9ECD-FF33DAEF2D41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A7B-999A-4EA1-A294-7A663F30C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9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5B0D-9CE6-4F07-9ECD-FF33DAEF2D41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A7B-999A-4EA1-A294-7A663F30C67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0972800" cy="73152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7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1253"/>
            <a:ext cx="3609976" cy="123952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91254"/>
            <a:ext cx="6134100" cy="62433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530774"/>
            <a:ext cx="3609976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22488" indent="0">
              <a:buNone/>
              <a:defRPr sz="1400"/>
            </a:lvl2pPr>
            <a:lvl3pPr marL="1044976" indent="0">
              <a:buNone/>
              <a:defRPr sz="1100"/>
            </a:lvl3pPr>
            <a:lvl4pPr marL="1567464" indent="0">
              <a:buNone/>
              <a:defRPr sz="1000"/>
            </a:lvl4pPr>
            <a:lvl5pPr marL="2089953" indent="0">
              <a:buNone/>
              <a:defRPr sz="1000"/>
            </a:lvl5pPr>
            <a:lvl6pPr marL="2612441" indent="0">
              <a:buNone/>
              <a:defRPr sz="1000"/>
            </a:lvl6pPr>
            <a:lvl7pPr marL="3134929" indent="0">
              <a:buNone/>
              <a:defRPr sz="1000"/>
            </a:lvl7pPr>
            <a:lvl8pPr marL="3657417" indent="0">
              <a:buNone/>
              <a:defRPr sz="1000"/>
            </a:lvl8pPr>
            <a:lvl9pPr marL="41799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5B0D-9CE6-4F07-9ECD-FF33DAEF2D41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A7B-999A-4EA1-A294-7A663F30C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1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120640"/>
            <a:ext cx="6583680" cy="60452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53627"/>
            <a:ext cx="6583680" cy="4389120"/>
          </a:xfrm>
        </p:spPr>
        <p:txBody>
          <a:bodyPr/>
          <a:lstStyle>
            <a:lvl1pPr marL="0" indent="0">
              <a:buNone/>
              <a:defRPr sz="3700"/>
            </a:lvl1pPr>
            <a:lvl2pPr marL="522488" indent="0">
              <a:buNone/>
              <a:defRPr sz="3200"/>
            </a:lvl2pPr>
            <a:lvl3pPr marL="1044976" indent="0">
              <a:buNone/>
              <a:defRPr sz="2700"/>
            </a:lvl3pPr>
            <a:lvl4pPr marL="1567464" indent="0">
              <a:buNone/>
              <a:defRPr sz="2300"/>
            </a:lvl4pPr>
            <a:lvl5pPr marL="2089953" indent="0">
              <a:buNone/>
              <a:defRPr sz="2300"/>
            </a:lvl5pPr>
            <a:lvl6pPr marL="2612441" indent="0">
              <a:buNone/>
              <a:defRPr sz="2300"/>
            </a:lvl6pPr>
            <a:lvl7pPr marL="3134929" indent="0">
              <a:buNone/>
              <a:defRPr sz="2300"/>
            </a:lvl7pPr>
            <a:lvl8pPr marL="3657417" indent="0">
              <a:buNone/>
              <a:defRPr sz="2300"/>
            </a:lvl8pPr>
            <a:lvl9pPr marL="4179905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725161"/>
            <a:ext cx="6583680" cy="858519"/>
          </a:xfrm>
        </p:spPr>
        <p:txBody>
          <a:bodyPr/>
          <a:lstStyle>
            <a:lvl1pPr marL="0" indent="0">
              <a:buNone/>
              <a:defRPr sz="1600"/>
            </a:lvl1pPr>
            <a:lvl2pPr marL="522488" indent="0">
              <a:buNone/>
              <a:defRPr sz="1400"/>
            </a:lvl2pPr>
            <a:lvl3pPr marL="1044976" indent="0">
              <a:buNone/>
              <a:defRPr sz="1100"/>
            </a:lvl3pPr>
            <a:lvl4pPr marL="1567464" indent="0">
              <a:buNone/>
              <a:defRPr sz="1000"/>
            </a:lvl4pPr>
            <a:lvl5pPr marL="2089953" indent="0">
              <a:buNone/>
              <a:defRPr sz="1000"/>
            </a:lvl5pPr>
            <a:lvl6pPr marL="2612441" indent="0">
              <a:buNone/>
              <a:defRPr sz="1000"/>
            </a:lvl6pPr>
            <a:lvl7pPr marL="3134929" indent="0">
              <a:buNone/>
              <a:defRPr sz="1000"/>
            </a:lvl7pPr>
            <a:lvl8pPr marL="3657417" indent="0">
              <a:buNone/>
              <a:defRPr sz="1000"/>
            </a:lvl8pPr>
            <a:lvl9pPr marL="41799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5B0D-9CE6-4F07-9ECD-FF33DAEF2D41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A7B-999A-4EA1-A294-7A663F30C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3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 vert="horz" lIns="104498" tIns="52249" rIns="104498" bIns="522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706880"/>
            <a:ext cx="9875520" cy="4827694"/>
          </a:xfrm>
          <a:prstGeom prst="rect">
            <a:avLst/>
          </a:prstGeom>
        </p:spPr>
        <p:txBody>
          <a:bodyPr vert="horz" lIns="104498" tIns="52249" rIns="104498" bIns="522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780107"/>
            <a:ext cx="256032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55B0D-9CE6-4F07-9ECD-FF33DAEF2D41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780107"/>
            <a:ext cx="347472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780107"/>
            <a:ext cx="256032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11A7B-999A-4EA1-A294-7A663F30C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3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497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866" indent="-391866" algn="l" defTabSz="104497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9043" indent="-326555" algn="l" defTabSz="104497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indent="-261244" algn="l" defTabSz="104497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197" indent="-261244" algn="l" defTabSz="104497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685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6173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8661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41149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488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976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464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9953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2441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929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417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9905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9040" y="1869440"/>
            <a:ext cx="5933440" cy="773690"/>
          </a:xfrm>
          <a:prstGeom prst="rect">
            <a:avLst/>
          </a:prstGeom>
          <a:noFill/>
        </p:spPr>
        <p:txBody>
          <a:bodyPr wrap="none" lIns="97536" tIns="48768" rIns="97536" bIns="48768" numCol="1">
            <a:prstTxWarp prst="textWave2">
              <a:avLst>
                <a:gd name="adj1" fmla="val 0"/>
                <a:gd name="adj2" fmla="val -803"/>
              </a:avLst>
            </a:prstTxWarp>
            <a:spAutoFit/>
          </a:bodyPr>
          <a:lstStyle/>
          <a:p>
            <a:pPr algn="ctr">
              <a:buNone/>
            </a:pPr>
            <a:r>
              <a:rPr lang="en-US" sz="576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স্বাগতম</a:t>
            </a:r>
            <a:endParaRPr lang="en-US" sz="576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t>10/31/2019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050" name="Picture 2" descr="http://ajkerkhabor.com/bd/wp-content/uploads/2014/11/dream-680x4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3251201"/>
            <a:ext cx="4463273" cy="262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192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0081" y="2682240"/>
            <a:ext cx="3899547" cy="1259681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r>
              <a:rPr lang="bn-BD" sz="75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ব্যাক</a:t>
            </a:r>
            <a:r>
              <a:rPr lang="bn-IN" sz="75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টে</a:t>
            </a:r>
            <a:r>
              <a:rPr lang="bn-BD" sz="75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রিয়া </a:t>
            </a:r>
            <a:endParaRPr lang="en-US" sz="75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572000" y="3014701"/>
            <a:ext cx="1174090" cy="51694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0" y="1137920"/>
            <a:ext cx="91440" cy="4958080"/>
          </a:xfrm>
          <a:prstGeom prst="line">
            <a:avLst/>
          </a:prstGeom>
          <a:ln w="7620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531331" y="5066633"/>
            <a:ext cx="3343305" cy="1167348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r>
              <a:rPr lang="bn-IN" sz="69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স্পাইরিলাম</a:t>
            </a:r>
            <a:endParaRPr lang="en-US" sz="69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46721" y="3616960"/>
            <a:ext cx="1488631" cy="1259681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r>
              <a:rPr lang="bn-IN" sz="75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কমা</a:t>
            </a:r>
            <a:endParaRPr lang="en-US" sz="75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96082" y="2150618"/>
            <a:ext cx="2956982" cy="1259681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r>
              <a:rPr lang="bn-IN" sz="75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ব্যাসিলাস</a:t>
            </a:r>
            <a:endParaRPr lang="en-US" sz="75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80960" y="850138"/>
            <a:ext cx="2017622" cy="1259681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r>
              <a:rPr lang="bn-IN" sz="75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কক্কাস</a:t>
            </a:r>
            <a:endParaRPr lang="en-US" sz="75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7" name="Picture 2" descr="C:\Users\Me!\Desktop\Science\bacteria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52" y="273101"/>
            <a:ext cx="3503904" cy="2335936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5989320" y="1182598"/>
            <a:ext cx="1174090" cy="516941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035040" y="2409139"/>
            <a:ext cx="1174090" cy="516941"/>
          </a:xfrm>
          <a:prstGeom prst="righ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035040" y="3864102"/>
            <a:ext cx="1174090" cy="516941"/>
          </a:xfrm>
          <a:prstGeom prst="righ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6035040" y="5201920"/>
            <a:ext cx="1174090" cy="516941"/>
          </a:xfrm>
          <a:prstGeom prst="righ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E:\Images\SCIENTIST\Antony Leeuwenhoe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52" y="3687932"/>
            <a:ext cx="3503904" cy="248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06334" y="6285041"/>
            <a:ext cx="3976491" cy="674905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r>
              <a:rPr lang="bn-IN" sz="37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অ্যান্টনি ফণ লিউয়েন হুক।</a:t>
            </a:r>
            <a:endParaRPr lang="en-US" sz="37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635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0" grpId="0"/>
      <p:bldP spid="21" grpId="0"/>
      <p:bldP spid="22" grpId="0"/>
      <p:bldP spid="23" grpId="0"/>
      <p:bldP spid="2" grpId="0" animBg="1"/>
      <p:bldP spid="15" grpId="0" animBg="1"/>
      <p:bldP spid="16" grpId="0" animBg="1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1520" y="2081060"/>
            <a:ext cx="3532783" cy="73646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653110" indent="-653110">
              <a:buFont typeface="Wingdings" pitchFamily="2" charset="2"/>
              <a:buChar char="v"/>
            </a:pPr>
            <a:r>
              <a:rPr lang="bn-BD" sz="4100" dirty="0">
                <a:latin typeface="NikoshBAN" pitchFamily="2" charset="0"/>
                <a:cs typeface="NikoshBAN" pitchFamily="2" charset="0"/>
              </a:rPr>
              <a:t>এরা</a:t>
            </a:r>
            <a:r>
              <a:rPr lang="bn-IN" sz="41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100" dirty="0">
                <a:latin typeface="NikoshBAN" pitchFamily="2" charset="0"/>
                <a:cs typeface="NikoshBAN" pitchFamily="2" charset="0"/>
              </a:rPr>
              <a:t>মানবদেহে</a:t>
            </a:r>
            <a:endParaRPr lang="en-US" sz="4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" y="5543974"/>
            <a:ext cx="2027395" cy="674905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653110" indent="-653110">
              <a:buFont typeface="Wingdings" pitchFamily="2" charset="2"/>
              <a:buChar char="v"/>
            </a:pPr>
            <a:r>
              <a:rPr lang="bn-BD" sz="3700" dirty="0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bn-IN" sz="3700" dirty="0">
                <a:latin typeface="NikoshBAN" pitchFamily="2" charset="0"/>
                <a:cs typeface="NikoshBAN" pitchFamily="2" charset="0"/>
              </a:rPr>
              <a:t>                  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30461" y="406400"/>
            <a:ext cx="2900876" cy="1059626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r>
              <a:rPr lang="bn-IN" sz="6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অপকারিতা</a:t>
            </a:r>
            <a:endParaRPr lang="en-US" sz="6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40614" y="1391284"/>
            <a:ext cx="1039091" cy="1914214"/>
            <a:chOff x="4429991" y="4002943"/>
            <a:chExt cx="865909" cy="1311934"/>
          </a:xfrm>
        </p:grpSpPr>
        <p:pic>
          <p:nvPicPr>
            <p:cNvPr id="10" name="Picture 2" descr="E:\Images\Others\images (10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700" y="4002943"/>
              <a:ext cx="838200" cy="841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429991" y="4914093"/>
              <a:ext cx="838200" cy="40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সর্দি</a:t>
              </a:r>
              <a:endParaRPr lang="en-US" sz="3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715003" y="1391285"/>
            <a:ext cx="1447205" cy="1924069"/>
            <a:chOff x="6553200" y="3917746"/>
            <a:chExt cx="1206004" cy="1407026"/>
          </a:xfrm>
        </p:grpSpPr>
        <p:pic>
          <p:nvPicPr>
            <p:cNvPr id="13" name="Picture 4" descr="E:\Images\Others\gty_thermometer_taking_temperatur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3917746"/>
              <a:ext cx="911273" cy="841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6562027" y="4897140"/>
              <a:ext cx="1197177" cy="427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ইনফ্লুয়েঞ্জা</a:t>
              </a:r>
              <a:endParaRPr lang="en-US" sz="3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59090" y="1391285"/>
            <a:ext cx="1383769" cy="1945627"/>
            <a:chOff x="7865112" y="3917746"/>
            <a:chExt cx="1105047" cy="1405726"/>
          </a:xfrm>
        </p:grpSpPr>
        <p:pic>
          <p:nvPicPr>
            <p:cNvPr id="16" name="Picture 5" descr="E:\Images\Others\Picture3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5112" y="3917746"/>
              <a:ext cx="1105047" cy="1012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8110499" y="4900969"/>
              <a:ext cx="605754" cy="4225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বসন্ত</a:t>
              </a:r>
              <a:endParaRPr lang="en-US" sz="3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917113" y="1391286"/>
            <a:ext cx="2020358" cy="1916020"/>
            <a:chOff x="7430927" y="3992607"/>
            <a:chExt cx="1333084" cy="1378972"/>
          </a:xfrm>
        </p:grpSpPr>
        <p:pic>
          <p:nvPicPr>
            <p:cNvPr id="19" name="Picture 6" descr="E:\Images\Others\Picture3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0927" y="3992607"/>
              <a:ext cx="1333084" cy="921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7768832" y="4950713"/>
              <a:ext cx="433870" cy="4208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হাম</a:t>
              </a:r>
              <a:endParaRPr lang="en-US" sz="3200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4344715" y="3638010"/>
            <a:ext cx="4082290" cy="736460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r>
              <a:rPr lang="bn-BD" sz="4100" dirty="0">
                <a:latin typeface="NikoshBAN" pitchFamily="2" charset="0"/>
                <a:cs typeface="NikoshBAN" pitchFamily="2" charset="0"/>
              </a:rPr>
              <a:t>ইত্যাদি রোগ সৃষ্টি করে। </a:t>
            </a:r>
            <a:endParaRPr lang="en-US" sz="41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473865" y="4361250"/>
            <a:ext cx="3525324" cy="2543416"/>
            <a:chOff x="4354576" y="4449037"/>
            <a:chExt cx="2937770" cy="2384453"/>
          </a:xfrm>
        </p:grpSpPr>
        <p:sp>
          <p:nvSpPr>
            <p:cNvPr id="23" name="Rectangle 22"/>
            <p:cNvSpPr/>
            <p:nvPr/>
          </p:nvSpPr>
          <p:spPr>
            <a:xfrm>
              <a:off x="4354576" y="6285263"/>
              <a:ext cx="2937770" cy="5482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তামাকের মোজায়েক রোগ </a:t>
              </a:r>
              <a:endParaRPr lang="en-US" sz="3200" dirty="0"/>
            </a:p>
          </p:txBody>
        </p:sp>
        <p:pic>
          <p:nvPicPr>
            <p:cNvPr id="24" name="Picture 3" descr="E:\Images\Science\mojacek of tobacco.jpe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8756" y="4449037"/>
              <a:ext cx="2057399" cy="1862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24"/>
          <p:cNvSpPr/>
          <p:nvPr/>
        </p:nvSpPr>
        <p:spPr>
          <a:xfrm>
            <a:off x="7223761" y="5543974"/>
            <a:ext cx="3713711" cy="674905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r>
              <a:rPr lang="bn-BD" sz="3700" dirty="0">
                <a:latin typeface="NikoshBAN" pitchFamily="2" charset="0"/>
                <a:cs typeface="NikoshBAN" pitchFamily="2" charset="0"/>
              </a:rPr>
              <a:t>ভাইরাসের কার</a:t>
            </a:r>
            <a:r>
              <a:rPr lang="bn-IN" sz="3700" dirty="0">
                <a:latin typeface="NikoshBAN" pitchFamily="2" charset="0"/>
                <a:cs typeface="NikoshBAN" pitchFamily="2" charset="0"/>
              </a:rPr>
              <a:t>ণে</a:t>
            </a:r>
            <a:r>
              <a:rPr lang="bn-BD" sz="3700" dirty="0">
                <a:latin typeface="NikoshBAN" pitchFamily="2" charset="0"/>
                <a:cs typeface="NikoshBAN" pitchFamily="2" charset="0"/>
              </a:rPr>
              <a:t> হয়। </a:t>
            </a:r>
            <a:endParaRPr lang="en-US" sz="37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2011680" y="4361248"/>
            <a:ext cx="2607372" cy="2491225"/>
            <a:chOff x="2057400" y="5351763"/>
            <a:chExt cx="1731809" cy="1472934"/>
          </a:xfrm>
        </p:grpSpPr>
        <p:pic>
          <p:nvPicPr>
            <p:cNvPr id="27" name="Picture 2" descr="E:\Images\Science\tungro-Virus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5351763"/>
              <a:ext cx="1731809" cy="117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2129798" y="6478949"/>
              <a:ext cx="1064923" cy="3457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টুংরো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রোগ 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2161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21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7357" y="2610583"/>
            <a:ext cx="6917360" cy="736460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pPr marL="653110" indent="-653110">
              <a:buFont typeface="Wingdings" pitchFamily="2" charset="2"/>
              <a:buChar char=""/>
            </a:pPr>
            <a:r>
              <a:rPr lang="bn-IN" sz="41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 কী কী আকারের হয়ে থাকে? </a:t>
            </a:r>
            <a:endParaRPr lang="en-US" sz="41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7356" y="5201920"/>
            <a:ext cx="7805424" cy="736460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pPr marL="653110" indent="-653110">
              <a:buFont typeface="Wingdings" pitchFamily="2" charset="2"/>
              <a:buChar char=""/>
            </a:pPr>
            <a:r>
              <a:rPr lang="bn-IN" sz="41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 মানবদেহে কী কী রোগ সৃষ্টি করে? </a:t>
            </a:r>
            <a:endParaRPr lang="en-US" sz="41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E:\Images\Others\sing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266" y="273860"/>
            <a:ext cx="2583180" cy="226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0" y="3849469"/>
            <a:ext cx="6161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3110" indent="-653110">
              <a:buFont typeface="Wingdings" pitchFamily="2" charset="2"/>
              <a:buChar char="v"/>
            </a:pPr>
            <a:r>
              <a:rPr lang="bn-IN" sz="36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ব্যাকটেরিয়ার দেহে কী কী নেই?</a:t>
            </a:r>
          </a:p>
        </p:txBody>
      </p:sp>
      <p:sp>
        <p:nvSpPr>
          <p:cNvPr id="5" name="Rectangle 4"/>
          <p:cNvSpPr/>
          <p:nvPr/>
        </p:nvSpPr>
        <p:spPr>
          <a:xfrm>
            <a:off x="3734374" y="718457"/>
            <a:ext cx="25266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5807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4618" y="2918125"/>
            <a:ext cx="3445961" cy="9519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4498" tIns="52249" rIns="104498" bIns="52249" rtlCol="0">
            <a:spAutoFit/>
          </a:bodyPr>
          <a:lstStyle/>
          <a:p>
            <a:r>
              <a:rPr lang="bn-BD" sz="5500" dirty="0">
                <a:latin typeface="NikoshBAN" pitchFamily="2" charset="0"/>
                <a:cs typeface="NikoshBAN" pitchFamily="2" charset="0"/>
              </a:rPr>
              <a:t>উপকারিতাঃ</a:t>
            </a:r>
            <a:endParaRPr lang="en-US" sz="5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Me!\Desktop\Other image\jute_pl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338" y="371226"/>
            <a:ext cx="3325141" cy="295235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Me!\Desktop\Other image\kitchen-was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76" y="4226561"/>
            <a:ext cx="4585404" cy="2724703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Me!\Desktop\Other image\multivitam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8" y="476036"/>
            <a:ext cx="2842706" cy="2820447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Me!\Desktop\Other image\Yogurt-spoon-thick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53" y="4400620"/>
            <a:ext cx="4634267" cy="269201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54394" y="2354679"/>
            <a:ext cx="2663631" cy="874960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r>
              <a:rPr lang="bn-BD" sz="5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আঁশ ছড়াতে </a:t>
            </a:r>
            <a:endParaRPr lang="en-US" sz="5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3077" y="4226560"/>
            <a:ext cx="2769757" cy="1167348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r>
              <a:rPr lang="bn-BD" sz="6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পঁচাতে </a:t>
            </a:r>
            <a:endParaRPr lang="en-US" sz="6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7280" y="5012438"/>
            <a:ext cx="2710119" cy="951904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r>
              <a:rPr lang="bn-BD" sz="5500" b="1" dirty="0">
                <a:latin typeface="NikoshBAN" pitchFamily="2" charset="0"/>
                <a:cs typeface="NikoshBAN" pitchFamily="2" charset="0"/>
              </a:rPr>
              <a:t>দই তৈরিতে</a:t>
            </a:r>
            <a:endParaRPr lang="en-US" sz="5500" b="1" dirty="0"/>
          </a:p>
        </p:txBody>
      </p:sp>
      <p:sp>
        <p:nvSpPr>
          <p:cNvPr id="10" name="Rectangle 9"/>
          <p:cNvSpPr/>
          <p:nvPr/>
        </p:nvSpPr>
        <p:spPr>
          <a:xfrm>
            <a:off x="220299" y="1404202"/>
            <a:ext cx="3022704" cy="951904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r>
              <a:rPr lang="bn-BD" sz="5500" b="1" dirty="0">
                <a:latin typeface="NikoshBAN" pitchFamily="2" charset="0"/>
                <a:cs typeface="NikoshBAN" pitchFamily="2" charset="0"/>
              </a:rPr>
              <a:t>তৈরি করতে</a:t>
            </a:r>
            <a:r>
              <a:rPr lang="bn-BD" sz="55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Me!\Desktop\Science\bacteria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34" y="341834"/>
            <a:ext cx="3503904" cy="2335936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56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8961" y="217737"/>
            <a:ext cx="3449103" cy="11673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104498" tIns="52249" rIns="104498" bIns="52249">
            <a:spAutoFit/>
          </a:bodyPr>
          <a:lstStyle/>
          <a:p>
            <a:r>
              <a:rPr lang="bn-IN" sz="6900" dirty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900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" y="5812981"/>
            <a:ext cx="10149840" cy="73646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bn-IN" sz="4100" dirty="0">
                <a:latin typeface="NikoshBAN" pitchFamily="2" charset="0"/>
                <a:cs typeface="NikoshBAN" pitchFamily="2" charset="0"/>
              </a:rPr>
              <a:t>চিত্র-১ ও চিত্র-২ এর মধ্যে তুলনামূলক আলোচনা কর।   </a:t>
            </a:r>
            <a:endParaRPr lang="en-US" sz="4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Images\Science\Bacte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953249"/>
            <a:ext cx="3873246" cy="284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Images\Science\vir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953249"/>
            <a:ext cx="3474720" cy="284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91744" y="4836828"/>
            <a:ext cx="1171236" cy="736460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r>
              <a:rPr lang="bn-IN" sz="4100" dirty="0">
                <a:latin typeface="NikoshBAN" pitchFamily="2" charset="0"/>
                <a:cs typeface="NikoshBAN" pitchFamily="2" charset="0"/>
              </a:rPr>
              <a:t>চিত্র-১</a:t>
            </a:r>
            <a:endParaRPr lang="en-US" sz="4100" dirty="0"/>
          </a:p>
        </p:txBody>
      </p:sp>
      <p:sp>
        <p:nvSpPr>
          <p:cNvPr id="5" name="Rectangle 4"/>
          <p:cNvSpPr/>
          <p:nvPr/>
        </p:nvSpPr>
        <p:spPr>
          <a:xfrm>
            <a:off x="7365869" y="4984561"/>
            <a:ext cx="1220929" cy="674905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r>
              <a:rPr lang="bn-IN" sz="3700" dirty="0">
                <a:latin typeface="NikoshBAN" pitchFamily="2" charset="0"/>
                <a:cs typeface="NikoshBAN" pitchFamily="2" charset="0"/>
              </a:rPr>
              <a:t>চিত্র-২ </a:t>
            </a:r>
            <a:endParaRPr lang="en-US" sz="3700" dirty="0"/>
          </a:p>
        </p:txBody>
      </p:sp>
      <p:sp>
        <p:nvSpPr>
          <p:cNvPr id="6" name="Rectangle 5"/>
          <p:cNvSpPr/>
          <p:nvPr/>
        </p:nvSpPr>
        <p:spPr>
          <a:xfrm>
            <a:off x="7352810" y="928495"/>
            <a:ext cx="3035528" cy="813405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r>
              <a:rPr lang="bn-IN" sz="4600" dirty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সময়ঃ ৩ মিনিট</a:t>
            </a:r>
            <a:endParaRPr lang="en-US" sz="4600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9871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81280"/>
            <a:ext cx="2508141" cy="116734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104498" tIns="52249" rIns="104498" bIns="52249">
            <a:spAutoFit/>
          </a:bodyPr>
          <a:lstStyle/>
          <a:p>
            <a:r>
              <a:rPr lang="bn-IN" sz="6900" dirty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900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6035" y="1221285"/>
            <a:ext cx="8023432" cy="736460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pPr marL="653110" indent="-653110">
              <a:buFont typeface="Wingdings" pitchFamily="2" charset="2"/>
              <a:buChar char=""/>
            </a:pPr>
            <a:r>
              <a:rPr lang="bn-IN" sz="4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ভাইরাসের দেহকে অকোষীয় কেন বলা  হয়? </a:t>
            </a:r>
            <a:endParaRPr lang="en-US" sz="4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280" y="3054271"/>
            <a:ext cx="6595157" cy="736460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pPr marL="653110" indent="-653110">
              <a:buFont typeface="Wingdings" pitchFamily="2" charset="2"/>
              <a:buChar char=""/>
            </a:pPr>
            <a:r>
              <a:rPr lang="bn-IN" sz="4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ভাইরাসের দেহ কী কী নিয়ে গঠিত? </a:t>
            </a:r>
            <a:endParaRPr lang="en-US" sz="4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0607" y="4470400"/>
            <a:ext cx="9559109" cy="736460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pPr marL="653110" indent="-653110">
              <a:buFont typeface="Wingdings" pitchFamily="2" charset="2"/>
              <a:buChar char=""/>
            </a:pPr>
            <a:r>
              <a:rPr lang="bn-IN" sz="4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ব্যাসিলাস ভাইরাস মানব দেহে কী কী রোগ সৃষ্টি করে? </a:t>
            </a:r>
            <a:endParaRPr lang="en-US" sz="4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9687" y="5847349"/>
            <a:ext cx="10238874" cy="736460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marL="653110" indent="-653110">
              <a:buFont typeface="Wingdings" pitchFamily="2" charset="2"/>
              <a:buChar char=""/>
            </a:pPr>
            <a:r>
              <a:rPr lang="bn-IN" sz="4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মানুষের কলেরা রোগের জন্য কোন ব্যাকটেরিয়া দায়ী?  </a:t>
            </a:r>
            <a:endParaRPr lang="en-US" sz="4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0592" y="1910705"/>
            <a:ext cx="8723945" cy="1367402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pPr marL="653110" indent="-653110">
              <a:buFont typeface="Wingdings" pitchFamily="2" charset="2"/>
              <a:buChar char=""/>
            </a:pPr>
            <a:r>
              <a:rPr lang="bn-IN" sz="41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কোষ প্রাচীর,প্লাজমালেমা,নিউক্লিয়াস,সাইটোপ্লাজম</a:t>
            </a:r>
          </a:p>
          <a:p>
            <a:r>
              <a:rPr lang="bn-IN" sz="41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নেই বলে।</a:t>
            </a:r>
            <a:endParaRPr lang="en-US" sz="41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0300" y="3738880"/>
            <a:ext cx="8166100" cy="736460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pPr marL="653110" indent="-653110">
              <a:buFont typeface="Wingdings" pitchFamily="2" charset="2"/>
              <a:buChar char=""/>
            </a:pPr>
            <a:r>
              <a:rPr lang="bn-IN" sz="41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প্রোটিন আবরণ ও নিউক্লিক এসিড নিয়ে গঠিত।</a:t>
            </a:r>
            <a:endParaRPr lang="en-US" sz="41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7280" y="5120640"/>
            <a:ext cx="6305013" cy="736460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pPr marL="653110" indent="-653110">
              <a:buFont typeface="Wingdings" pitchFamily="2" charset="2"/>
              <a:buChar char=""/>
            </a:pPr>
            <a:r>
              <a:rPr lang="bn-IN" sz="41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ধনুষ্টংকার , রক্ত আমাশয় ইত্যাদি।</a:t>
            </a:r>
            <a:endParaRPr lang="en-US" sz="41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6035" y="6516835"/>
            <a:ext cx="1861489" cy="736460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pPr marL="653110" indent="-653110">
              <a:buFont typeface="Wingdings" pitchFamily="2" charset="2"/>
              <a:buChar char=""/>
            </a:pPr>
            <a:r>
              <a:rPr lang="bn-IN" sz="41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কমা।</a:t>
            </a:r>
            <a:endParaRPr lang="en-US" sz="41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602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1752600"/>
            <a:ext cx="54864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গুরুত্বপূর্ণ শব্দ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নিউক্লিক এসিড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প্রোটোজোয়া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স্পর্শক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তন্তু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টুংরো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মোজায়েক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66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B41000-70CC-4D65-852F-F56FE6D57B1C}"/>
              </a:ext>
            </a:extLst>
          </p:cNvPr>
          <p:cNvSpPr txBox="1"/>
          <p:nvPr/>
        </p:nvSpPr>
        <p:spPr>
          <a:xfrm>
            <a:off x="2022764" y="2080245"/>
            <a:ext cx="6629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199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812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53440" y="1283057"/>
            <a:ext cx="4939607" cy="544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84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38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84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384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987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56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56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56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56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56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IN" sz="3413" dirty="0">
                <a:latin typeface="Nikosh" pitchFamily="2" charset="0"/>
                <a:cs typeface="Nikosh" pitchFamily="2" charset="0"/>
              </a:rPr>
              <a:t>মোঃ নাজমুল হুদা </a:t>
            </a:r>
            <a:endParaRPr lang="en-US" sz="3413" dirty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IN" sz="2560" dirty="0">
                <a:latin typeface="Nikosh" pitchFamily="2" charset="0"/>
                <a:cs typeface="Nikosh" pitchFamily="2" charset="0"/>
              </a:rPr>
              <a:t>বেতাগা ইউনাইটেড </a:t>
            </a:r>
            <a:r>
              <a:rPr lang="en-US" sz="2560" dirty="0" err="1">
                <a:latin typeface="Nikosh" pitchFamily="2" charset="0"/>
                <a:cs typeface="Nikosh" pitchFamily="2" charset="0"/>
              </a:rPr>
              <a:t>মডেল</a:t>
            </a:r>
            <a:r>
              <a:rPr lang="bn-IN" sz="2560" dirty="0">
                <a:latin typeface="Nikosh" pitchFamily="2" charset="0"/>
                <a:cs typeface="Nikosh" pitchFamily="2" charset="0"/>
              </a:rPr>
              <a:t> মাধ্যমিক বিদ্যালয়</a:t>
            </a:r>
            <a:endParaRPr lang="en-US" sz="2560" dirty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707" dirty="0">
                <a:latin typeface="Nikosh" pitchFamily="2" charset="0"/>
                <a:cs typeface="Nikosh" pitchFamily="2" charset="0"/>
              </a:rPr>
              <a:t>hudanazmul76@gmail.com</a:t>
            </a:r>
          </a:p>
          <a:p>
            <a:pPr>
              <a:lnSpc>
                <a:spcPct val="90000"/>
              </a:lnSpc>
            </a:pPr>
            <a:r>
              <a:rPr lang="en-US" sz="1920" dirty="0">
                <a:latin typeface="Nikosh" pitchFamily="2" charset="0"/>
                <a:cs typeface="Nikosh" pitchFamily="2" charset="0"/>
              </a:rPr>
              <a:t>Mobile: 01716570576</a:t>
            </a:r>
            <a:endParaRPr lang="bn-BD" sz="192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t>10/31/2019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23345" y="1320665"/>
            <a:ext cx="4138001" cy="552704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267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267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4267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93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বিজ্ঞান</a:t>
            </a:r>
            <a:r>
              <a:rPr lang="en-US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kern="1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kern="1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৭ম </a:t>
            </a:r>
            <a:endParaRPr lang="en-US" kern="1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kern="1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kern="1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প্রথম</a:t>
            </a:r>
            <a:endParaRPr lang="en-US" kern="1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56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56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: ৩-</a:t>
            </a:r>
            <a:r>
              <a:rPr lang="as-IN" sz="256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৪</a:t>
            </a:r>
            <a:r>
              <a:rPr lang="en-US" sz="256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bn-BD" sz="256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440" y="1995734"/>
            <a:ext cx="1737360" cy="204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Images\Animals\Mike's Leghorn hen CROPPED  5-2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9557"/>
            <a:ext cx="2966084" cy="229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Images\Animals\Butterfly_Morpho_rhetenor_helea_(M)_K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60" y="80611"/>
            <a:ext cx="3337560" cy="219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46229" y="2519680"/>
            <a:ext cx="6350538" cy="951904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r>
              <a:rPr lang="bn-IN" sz="5500" dirty="0">
                <a:latin typeface="NikoshBAN" pitchFamily="2" charset="0"/>
                <a:cs typeface="NikoshBAN" pitchFamily="2" charset="0"/>
              </a:rPr>
              <a:t>এদের খালি চোখে দেখা যায়।</a:t>
            </a:r>
            <a:endParaRPr lang="en-US" sz="55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3406078"/>
            <a:ext cx="2834641" cy="20545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831312" y="6177280"/>
            <a:ext cx="6991739" cy="951904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r>
              <a:rPr lang="bn-IN" sz="5500" dirty="0">
                <a:latin typeface="NikoshBAN" pitchFamily="2" charset="0"/>
                <a:cs typeface="NikoshBAN" pitchFamily="2" charset="0"/>
              </a:rPr>
              <a:t>এদের খালি চোখে দেখা যায় না।</a:t>
            </a:r>
            <a:endParaRPr lang="en-US" sz="5500" dirty="0"/>
          </a:p>
        </p:txBody>
      </p:sp>
      <p:sp>
        <p:nvSpPr>
          <p:cNvPr id="14" name="Rectangle 13"/>
          <p:cNvSpPr/>
          <p:nvPr/>
        </p:nvSpPr>
        <p:spPr>
          <a:xfrm>
            <a:off x="3749040" y="3406077"/>
            <a:ext cx="3474720" cy="2229177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r>
              <a:rPr lang="bn-IN" sz="4600" dirty="0">
                <a:latin typeface="NikoshBAN" pitchFamily="2" charset="0"/>
                <a:cs typeface="NikoshBAN" pitchFamily="2" charset="0"/>
              </a:rPr>
              <a:t>যাদের খালি চোখে দেখা যায় না তাদের বলে...  </a:t>
            </a:r>
            <a:endParaRPr lang="en-US" sz="4600" dirty="0"/>
          </a:p>
        </p:txBody>
      </p:sp>
      <p:pic>
        <p:nvPicPr>
          <p:cNvPr id="10" name="Picture 4" descr="F:\Image\Image\I S\Animal Image\je13_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976" y="195972"/>
            <a:ext cx="3227788" cy="2079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Images\Science\virus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24" y="3413467"/>
            <a:ext cx="3328084" cy="22187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9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3800" y="2057400"/>
            <a:ext cx="2617145" cy="13674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104498" tIns="52249" rIns="104498" bIns="52249">
            <a:spAutoFit/>
          </a:bodyPr>
          <a:lstStyle/>
          <a:p>
            <a:pPr algn="ctr"/>
            <a:r>
              <a:rPr lang="bn-IN" sz="8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অনুজীব</a:t>
            </a:r>
          </a:p>
        </p:txBody>
      </p:sp>
      <p:sp>
        <p:nvSpPr>
          <p:cNvPr id="4" name="Rectangle 3"/>
          <p:cNvSpPr/>
          <p:nvPr/>
        </p:nvSpPr>
        <p:spPr>
          <a:xfrm>
            <a:off x="2377440" y="4064000"/>
            <a:ext cx="5752619" cy="951904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r>
              <a:rPr lang="bn-IN" sz="5500" dirty="0">
                <a:latin typeface="NikoshBAN" pitchFamily="2" charset="0"/>
                <a:cs typeface="NikoshBAN" pitchFamily="2" charset="0"/>
              </a:rPr>
              <a:t>(ভাইরাস ও ব্যাকটেরিয়া।)</a:t>
            </a:r>
            <a:endParaRPr lang="en-US" sz="5500" dirty="0"/>
          </a:p>
        </p:txBody>
      </p:sp>
      <p:sp>
        <p:nvSpPr>
          <p:cNvPr id="2" name="Rectangle 1"/>
          <p:cNvSpPr/>
          <p:nvPr/>
        </p:nvSpPr>
        <p:spPr>
          <a:xfrm>
            <a:off x="4285376" y="5410200"/>
            <a:ext cx="19367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পাঠ-৩, ৪</a:t>
            </a:r>
          </a:p>
        </p:txBody>
      </p:sp>
    </p:spTree>
    <p:extLst>
      <p:ext uri="{BB962C8B-B14F-4D97-AF65-F5344CB8AC3E}">
        <p14:creationId xmlns:p14="http://schemas.microsoft.com/office/powerpoint/2010/main" val="168140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84117" y="1747520"/>
            <a:ext cx="10607040" cy="48818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4498" tIns="52249" rIns="104498" bIns="52249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BD" sz="41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4191000" y="304800"/>
            <a:ext cx="23423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228600" y="1798501"/>
            <a:ext cx="106070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*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ভাইরাস ও ব্যাকটেরিয়ার বৈশিষ্ট্য বর্ণনা করতে পারবে;  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*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বিভিন্ন প্রকার ব্যাকটেরিয়ার দ্বারা সৃষ্ট রোগের নাম উল্লেখ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করতে পারবে; 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*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ভাইরাস ও ব্যাকটেরিয়ার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উপকারী ও অপকারী ভূমিকা  উল্লেখ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7426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3311" y="707962"/>
            <a:ext cx="2834640" cy="813405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bn-BD" sz="4600" dirty="0">
                <a:latin typeface="NikoshBAN" pitchFamily="2" charset="0"/>
                <a:cs typeface="NikoshBAN" pitchFamily="2" charset="0"/>
              </a:rPr>
              <a:t>মাথা (প্রোটিন) </a:t>
            </a:r>
            <a:endParaRPr lang="en-US" sz="4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6003" y="1602042"/>
            <a:ext cx="2194560" cy="813405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bn-BD" sz="4600" dirty="0">
                <a:latin typeface="NikoshBAN" pitchFamily="2" charset="0"/>
                <a:cs typeface="NikoshBAN" pitchFamily="2" charset="0"/>
              </a:rPr>
              <a:t>কলার/গলা</a:t>
            </a:r>
            <a:endParaRPr lang="en-US" sz="4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2035" y="2496122"/>
            <a:ext cx="1512606" cy="813405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bn-BD" sz="4600" dirty="0">
                <a:latin typeface="NikoshBAN" pitchFamily="2" charset="0"/>
                <a:cs typeface="NikoshBAN" pitchFamily="2" charset="0"/>
              </a:rPr>
              <a:t>লেজ</a:t>
            </a:r>
            <a:endParaRPr lang="en-US" sz="4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9478" y="961346"/>
            <a:ext cx="1983302" cy="813405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4600" dirty="0">
                <a:latin typeface="NikoshBAN" pitchFamily="2" charset="0"/>
                <a:cs typeface="NikoshBAN" pitchFamily="2" charset="0"/>
              </a:rPr>
              <a:t>D N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80560" y="5068221"/>
            <a:ext cx="2834640" cy="813405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bn-BD" sz="4600" dirty="0">
                <a:latin typeface="NikoshBAN" pitchFamily="2" charset="0"/>
                <a:cs typeface="NikoshBAN" pitchFamily="2" charset="0"/>
              </a:rPr>
              <a:t>স্পর্শক তন্তু</a:t>
            </a:r>
            <a:endParaRPr lang="en-US" sz="4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8700" y="6013069"/>
            <a:ext cx="8024073" cy="936515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r>
              <a:rPr lang="bn-IN" sz="5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 ব্যাক্টেরিওফাজ ভাইরাস কণিকা</a:t>
            </a:r>
            <a:endParaRPr lang="en-US" sz="5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75" y="425100"/>
            <a:ext cx="2594610" cy="464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3657600" y="975360"/>
            <a:ext cx="872837" cy="24384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6309360" y="1219202"/>
            <a:ext cx="2190118" cy="18611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5135880" y="4495800"/>
            <a:ext cx="975359" cy="27432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657600" y="2734880"/>
            <a:ext cx="872837" cy="24384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607723" y="1867136"/>
            <a:ext cx="1535777" cy="24384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4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763520"/>
            <a:ext cx="10149840" cy="1244292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653110" indent="-653110">
              <a:buFont typeface="Wingdings" pitchFamily="2" charset="2"/>
              <a:buChar char="v"/>
            </a:pPr>
            <a:r>
              <a:rPr lang="bn-BD" sz="3700" dirty="0">
                <a:latin typeface="NikoshBAN" pitchFamily="2" charset="0"/>
                <a:cs typeface="NikoshBAN" pitchFamily="2" charset="0"/>
              </a:rPr>
              <a:t>ভাইরাস গোলাকার,দ</a:t>
            </a:r>
            <a:r>
              <a:rPr lang="bn-IN" sz="3700" dirty="0">
                <a:latin typeface="NikoshBAN" pitchFamily="2" charset="0"/>
                <a:cs typeface="NikoshBAN" pitchFamily="2" charset="0"/>
              </a:rPr>
              <a:t>ণ্ডা</a:t>
            </a:r>
            <a:r>
              <a:rPr lang="bn-BD" sz="3700" dirty="0">
                <a:latin typeface="NikoshBAN" pitchFamily="2" charset="0"/>
                <a:cs typeface="NikoshBAN" pitchFamily="2" charset="0"/>
              </a:rPr>
              <a:t>কার,</a:t>
            </a:r>
            <a:r>
              <a:rPr lang="bn-IN" sz="37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700" dirty="0">
                <a:latin typeface="NikoshBAN" pitchFamily="2" charset="0"/>
                <a:cs typeface="NikoshBAN" pitchFamily="2" charset="0"/>
              </a:rPr>
              <a:t>ব্যাঙাচির ন্যায়,</a:t>
            </a:r>
            <a:r>
              <a:rPr lang="bn-IN" sz="37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700" dirty="0">
                <a:latin typeface="NikoshBAN" pitchFamily="2" charset="0"/>
                <a:cs typeface="NikoshBAN" pitchFamily="2" charset="0"/>
              </a:rPr>
              <a:t>পাউরুটির ন্যায় হতে পারে। 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83281" y="147782"/>
            <a:ext cx="4733109" cy="1059626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r>
              <a:rPr lang="bn-IN" sz="6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আকার ও বৈশিষ্ট্যঃ</a:t>
            </a:r>
            <a:endParaRPr lang="en-US" sz="6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470400"/>
            <a:ext cx="10149840" cy="1244292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653110" indent="-653110">
              <a:buFont typeface="Wingdings" pitchFamily="2" charset="2"/>
              <a:buChar char="v"/>
            </a:pPr>
            <a:r>
              <a:rPr lang="bn-IN" sz="3700" dirty="0">
                <a:latin typeface="NikoshBAN" pitchFamily="2" charset="0"/>
                <a:cs typeface="NikoshBAN" pitchFamily="2" charset="0"/>
              </a:rPr>
              <a:t>এদের দেহে কোষ প্রাচীর, প্লাজমালেমা,নিউক্লিয়াস,সাইটোপ্লাজম</a:t>
            </a:r>
          </a:p>
          <a:p>
            <a:r>
              <a:rPr lang="bn-IN" sz="3700" dirty="0">
                <a:latin typeface="NikoshBAN" pitchFamily="2" charset="0"/>
                <a:cs typeface="NikoshBAN" pitchFamily="2" charset="0"/>
              </a:rPr>
              <a:t>       কিছুই নেই</a:t>
            </a:r>
            <a:r>
              <a:rPr lang="bn-BD" sz="37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73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Me!\Desktop\Science\Coccas b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40" y="162560"/>
            <a:ext cx="4378960" cy="3447471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57961" y="348174"/>
            <a:ext cx="2949278" cy="3952726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algn="just"/>
            <a:r>
              <a:rPr lang="bn-BD" sz="5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কক্কাসঃ এরা নিউমোনিয়া </a:t>
            </a:r>
            <a:endParaRPr lang="en-US" sz="5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5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bn-IN" sz="5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bn-IN" sz="5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5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কারী</a:t>
            </a:r>
            <a:r>
              <a:rPr lang="bn-BD" sz="5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ব্যাকটেরিয়া</a:t>
            </a:r>
            <a:r>
              <a:rPr lang="bn-BD" sz="5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5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9942" y="4064000"/>
            <a:ext cx="6126480" cy="241384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bn-BD" sz="5000" dirty="0">
                <a:latin typeface="NikoshBAN" pitchFamily="2" charset="0"/>
                <a:cs typeface="NikoshBAN" pitchFamily="2" charset="0"/>
              </a:rPr>
              <a:t>ব্যাসিলাসঃ ধনুষ্টংকার,রক্ত আ</a:t>
            </a:r>
            <a:r>
              <a:rPr lang="bn-IN" sz="5000" dirty="0">
                <a:latin typeface="NikoshBAN" pitchFamily="2" charset="0"/>
                <a:cs typeface="NikoshBAN" pitchFamily="2" charset="0"/>
              </a:rPr>
              <a:t>মা</a:t>
            </a:r>
            <a:r>
              <a:rPr lang="bn-BD" sz="5000" dirty="0">
                <a:latin typeface="NikoshBAN" pitchFamily="2" charset="0"/>
                <a:cs typeface="NikoshBAN" pitchFamily="2" charset="0"/>
              </a:rPr>
              <a:t>শয়, ইত্যাদি রোগ এরা সৃষ্টি করে।  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6" descr="C:\Users\Me!\Desktop\Science\Bacter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01" y="4064000"/>
            <a:ext cx="4023360" cy="296672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Images\Science\pneumonia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238" y="568960"/>
            <a:ext cx="2856572" cy="304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Images\Science\polio_symptom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963" y="5461461"/>
            <a:ext cx="2103120" cy="140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Me!\Desktop\Science\Spieilium b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39" y="3982720"/>
            <a:ext cx="5029200" cy="298704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69280" y="3982720"/>
            <a:ext cx="5120640" cy="241384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bn-BD" sz="5000" dirty="0">
                <a:latin typeface="NikoshBAN" pitchFamily="2" charset="0"/>
                <a:cs typeface="NikoshBAN" pitchFamily="2" charset="0"/>
              </a:rPr>
              <a:t>স্পাইরিলামঃ এ ধর</a:t>
            </a:r>
            <a:r>
              <a:rPr lang="bn-IN" sz="5000" dirty="0"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5000" dirty="0">
                <a:latin typeface="NikoshBAN" pitchFamily="2" charset="0"/>
                <a:cs typeface="NikoshBAN" pitchFamily="2" charset="0"/>
              </a:rPr>
              <a:t>র ব্যাক</a:t>
            </a:r>
            <a:r>
              <a:rPr lang="bn-IN" sz="5000" dirty="0">
                <a:latin typeface="NikoshBAN" pitchFamily="2" charset="0"/>
                <a:cs typeface="NikoshBAN" pitchFamily="2" charset="0"/>
              </a:rPr>
              <a:t>টে</a:t>
            </a:r>
            <a:r>
              <a:rPr lang="bn-BD" sz="5000" dirty="0">
                <a:latin typeface="NikoshBAN" pitchFamily="2" charset="0"/>
                <a:cs typeface="NikoshBAN" pitchFamily="2" charset="0"/>
              </a:rPr>
              <a:t>রিয়া</a:t>
            </a:r>
            <a:r>
              <a:rPr lang="bn-IN" sz="5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5000" dirty="0">
                <a:latin typeface="NikoshBAN" pitchFamily="2" charset="0"/>
                <a:cs typeface="NikoshBAN" pitchFamily="2" charset="0"/>
              </a:rPr>
              <a:t> আকৃতি প্যাঁচানো। </a:t>
            </a:r>
            <a:r>
              <a:rPr lang="bn-IN" sz="5000" dirty="0">
                <a:latin typeface="NikoshBAN" pitchFamily="2" charset="0"/>
                <a:cs typeface="NikoshBAN" pitchFamily="2" charset="0"/>
              </a:rPr>
              <a:t> 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Me!\Desktop\Science\Coma ba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" y="620684"/>
            <a:ext cx="5029199" cy="300736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48411" y="605907"/>
            <a:ext cx="5241510" cy="3183284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bn-IN" sz="5000" dirty="0">
                <a:latin typeface="NikoshBAN" pitchFamily="2" charset="0"/>
                <a:cs typeface="NikoshBAN" pitchFamily="2" charset="0"/>
              </a:rPr>
              <a:t>কমাঃ </a:t>
            </a:r>
            <a:r>
              <a:rPr lang="bn-BD" sz="5000" dirty="0">
                <a:latin typeface="NikoshBAN" pitchFamily="2" charset="0"/>
                <a:cs typeface="NikoshBAN" pitchFamily="2" charset="0"/>
              </a:rPr>
              <a:t>মানুষের </a:t>
            </a:r>
            <a:endParaRPr lang="bn-IN" sz="5000" dirty="0">
              <a:latin typeface="NikoshBAN" pitchFamily="2" charset="0"/>
              <a:cs typeface="NikoshBAN" pitchFamily="2" charset="0"/>
            </a:endParaRPr>
          </a:p>
          <a:p>
            <a:r>
              <a:rPr lang="bn-BD" sz="5000" dirty="0">
                <a:latin typeface="NikoshBAN" pitchFamily="2" charset="0"/>
                <a:cs typeface="NikoshBAN" pitchFamily="2" charset="0"/>
              </a:rPr>
              <a:t>কলেরা রোগ</a:t>
            </a:r>
            <a:endParaRPr lang="bn-IN" sz="5000" dirty="0">
              <a:latin typeface="NikoshBAN" pitchFamily="2" charset="0"/>
              <a:cs typeface="NikoshBAN" pitchFamily="2" charset="0"/>
            </a:endParaRPr>
          </a:p>
          <a:p>
            <a:r>
              <a:rPr lang="bn-IN" sz="5000" dirty="0">
                <a:latin typeface="NikoshBAN" pitchFamily="2" charset="0"/>
                <a:cs typeface="NikoshBAN" pitchFamily="2" charset="0"/>
              </a:rPr>
              <a:t>সৃষ্টিকারী</a:t>
            </a:r>
            <a:r>
              <a:rPr lang="bn-BD" sz="5000" dirty="0">
                <a:latin typeface="NikoshBAN" pitchFamily="2" charset="0"/>
                <a:cs typeface="NikoshBAN" pitchFamily="2" charset="0"/>
              </a:rPr>
              <a:t> ব্যাক</a:t>
            </a:r>
            <a:r>
              <a:rPr lang="bn-IN" sz="5000" dirty="0">
                <a:latin typeface="NikoshBAN" pitchFamily="2" charset="0"/>
                <a:cs typeface="NikoshBAN" pitchFamily="2" charset="0"/>
              </a:rPr>
              <a:t>টে</a:t>
            </a:r>
            <a:r>
              <a:rPr lang="bn-BD" sz="5000" dirty="0">
                <a:latin typeface="NikoshBAN" pitchFamily="2" charset="0"/>
                <a:cs typeface="NikoshBAN" pitchFamily="2" charset="0"/>
              </a:rPr>
              <a:t>রিয়া </a:t>
            </a:r>
            <a:endParaRPr lang="bn-IN" sz="5000" dirty="0">
              <a:latin typeface="NikoshBAN" pitchFamily="2" charset="0"/>
              <a:cs typeface="NikoshBAN" pitchFamily="2" charset="0"/>
            </a:endParaRPr>
          </a:p>
          <a:p>
            <a:r>
              <a:rPr lang="bn-BD" sz="50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bn-IN" sz="5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000" dirty="0">
                <a:latin typeface="NikoshBAN" pitchFamily="2" charset="0"/>
                <a:cs typeface="NikoshBAN" pitchFamily="2" charset="0"/>
              </a:rPr>
              <a:t>ধর</a:t>
            </a:r>
            <a:r>
              <a:rPr lang="bn-IN" sz="5000" dirty="0"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5000" dirty="0">
                <a:latin typeface="NikoshBAN" pitchFamily="2" charset="0"/>
                <a:cs typeface="NikoshBAN" pitchFamily="2" charset="0"/>
              </a:rPr>
              <a:t>র।</a:t>
            </a:r>
            <a:r>
              <a:rPr lang="bn-IN" sz="5000" dirty="0">
                <a:latin typeface="NikoshBAN" pitchFamily="2" charset="0"/>
                <a:cs typeface="NikoshBAN" pitchFamily="2" charset="0"/>
              </a:rPr>
              <a:t> 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E:\Images\Science\cholera_washer-womans_hand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605906"/>
            <a:ext cx="2257943" cy="148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83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655</Words>
  <Application>Microsoft Office PowerPoint</Application>
  <PresentationFormat>Custom</PresentationFormat>
  <Paragraphs>129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high school</dc:creator>
  <cp:lastModifiedBy>DOEL</cp:lastModifiedBy>
  <cp:revision>74</cp:revision>
  <dcterms:created xsi:type="dcterms:W3CDTF">2014-10-04T01:47:13Z</dcterms:created>
  <dcterms:modified xsi:type="dcterms:W3CDTF">2019-10-31T13:59:29Z</dcterms:modified>
</cp:coreProperties>
</file>