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0" r:id="rId3"/>
    <p:sldId id="268" r:id="rId4"/>
    <p:sldId id="263" r:id="rId5"/>
    <p:sldId id="265" r:id="rId6"/>
    <p:sldId id="264" r:id="rId7"/>
    <p:sldId id="262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89" autoAdjust="0"/>
  </p:normalViewPr>
  <p:slideViewPr>
    <p:cSldViewPr snapToGrid="0" showGuides="1">
      <p:cViewPr varScale="1">
        <p:scale>
          <a:sx n="61" d="100"/>
          <a:sy n="61" d="100"/>
        </p:scale>
        <p:origin x="10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flat" cmpd="dbl" algn="ctr">
              <a:solidFill>
                <a:srgbClr val="0070C0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rgbClr val="0070C0"/>
                </a:solidFill>
                <a:round/>
              </a:ln>
              <a:effectLst/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-36</c:v>
                </c:pt>
                <c:pt idx="1">
                  <c:v>-33</c:v>
                </c:pt>
                <c:pt idx="2">
                  <c:v>-30</c:v>
                </c:pt>
                <c:pt idx="3">
                  <c:v>-27</c:v>
                </c:pt>
                <c:pt idx="4">
                  <c:v>-24</c:v>
                </c:pt>
                <c:pt idx="5">
                  <c:v>-21</c:v>
                </c:pt>
                <c:pt idx="6">
                  <c:v>-18</c:v>
                </c:pt>
                <c:pt idx="7">
                  <c:v>-15</c:v>
                </c:pt>
                <c:pt idx="8">
                  <c:v>-12</c:v>
                </c:pt>
                <c:pt idx="9">
                  <c:v>-9</c:v>
                </c:pt>
                <c:pt idx="10">
                  <c:v>-6</c:v>
                </c:pt>
                <c:pt idx="11">
                  <c:v>-3</c:v>
                </c:pt>
                <c:pt idx="12">
                  <c:v>0</c:v>
                </c:pt>
                <c:pt idx="13">
                  <c:v>3</c:v>
                </c:pt>
                <c:pt idx="14">
                  <c:v>6</c:v>
                </c:pt>
                <c:pt idx="15">
                  <c:v>9</c:v>
                </c:pt>
                <c:pt idx="16">
                  <c:v>12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24</c:v>
                </c:pt>
                <c:pt idx="21">
                  <c:v>27</c:v>
                </c:pt>
                <c:pt idx="22">
                  <c:v>30</c:v>
                </c:pt>
                <c:pt idx="23">
                  <c:v>33</c:v>
                </c:pt>
                <c:pt idx="24">
                  <c:v>36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1</c:v>
                </c:pt>
                <c:pt idx="1">
                  <c:v>0.87</c:v>
                </c:pt>
                <c:pt idx="2">
                  <c:v>0.5</c:v>
                </c:pt>
                <c:pt idx="3">
                  <c:v>0</c:v>
                </c:pt>
                <c:pt idx="4">
                  <c:v>-0.5</c:v>
                </c:pt>
                <c:pt idx="5">
                  <c:v>-0.87</c:v>
                </c:pt>
                <c:pt idx="6">
                  <c:v>-1</c:v>
                </c:pt>
                <c:pt idx="7">
                  <c:v>-0.87</c:v>
                </c:pt>
                <c:pt idx="8">
                  <c:v>-0.5</c:v>
                </c:pt>
                <c:pt idx="9">
                  <c:v>0</c:v>
                </c:pt>
                <c:pt idx="10">
                  <c:v>0.5</c:v>
                </c:pt>
                <c:pt idx="11">
                  <c:v>0.87</c:v>
                </c:pt>
                <c:pt idx="12">
                  <c:v>1</c:v>
                </c:pt>
                <c:pt idx="13">
                  <c:v>0.87</c:v>
                </c:pt>
                <c:pt idx="14">
                  <c:v>0.5</c:v>
                </c:pt>
                <c:pt idx="15">
                  <c:v>0</c:v>
                </c:pt>
                <c:pt idx="16">
                  <c:v>-0.5</c:v>
                </c:pt>
                <c:pt idx="17">
                  <c:v>-0.87</c:v>
                </c:pt>
                <c:pt idx="18">
                  <c:v>-1</c:v>
                </c:pt>
                <c:pt idx="19">
                  <c:v>-0.87</c:v>
                </c:pt>
                <c:pt idx="20">
                  <c:v>-0.5</c:v>
                </c:pt>
                <c:pt idx="21">
                  <c:v>0</c:v>
                </c:pt>
                <c:pt idx="22">
                  <c:v>0.5</c:v>
                </c:pt>
                <c:pt idx="23">
                  <c:v>0.87</c:v>
                </c:pt>
                <c:pt idx="24">
                  <c:v>1</c:v>
                </c:pt>
                <c:pt idx="2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950784"/>
        <c:axId val="410951328"/>
      </c:scatterChart>
      <c:valAx>
        <c:axId val="41095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1328"/>
        <c:crosses val="autoZero"/>
        <c:crossBetween val="midCat"/>
      </c:valAx>
      <c:valAx>
        <c:axId val="4109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0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flat" cmpd="dbl" algn="ctr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-36</c:v>
                </c:pt>
                <c:pt idx="1">
                  <c:v>-33</c:v>
                </c:pt>
                <c:pt idx="2">
                  <c:v>-30</c:v>
                </c:pt>
                <c:pt idx="3">
                  <c:v>-27</c:v>
                </c:pt>
                <c:pt idx="4">
                  <c:v>-24</c:v>
                </c:pt>
                <c:pt idx="5">
                  <c:v>-21</c:v>
                </c:pt>
                <c:pt idx="6">
                  <c:v>-18</c:v>
                </c:pt>
                <c:pt idx="7">
                  <c:v>-15</c:v>
                </c:pt>
                <c:pt idx="8">
                  <c:v>-12</c:v>
                </c:pt>
                <c:pt idx="9">
                  <c:v>-9</c:v>
                </c:pt>
                <c:pt idx="10">
                  <c:v>-6</c:v>
                </c:pt>
                <c:pt idx="11">
                  <c:v>-3</c:v>
                </c:pt>
                <c:pt idx="12">
                  <c:v>0</c:v>
                </c:pt>
                <c:pt idx="13">
                  <c:v>3</c:v>
                </c:pt>
                <c:pt idx="14">
                  <c:v>6</c:v>
                </c:pt>
                <c:pt idx="15">
                  <c:v>9</c:v>
                </c:pt>
                <c:pt idx="16">
                  <c:v>12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24</c:v>
                </c:pt>
                <c:pt idx="21">
                  <c:v>27</c:v>
                </c:pt>
                <c:pt idx="22">
                  <c:v>30</c:v>
                </c:pt>
                <c:pt idx="23">
                  <c:v>33</c:v>
                </c:pt>
                <c:pt idx="24">
                  <c:v>36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0</c:v>
                </c:pt>
                <c:pt idx="1">
                  <c:v>0.5</c:v>
                </c:pt>
                <c:pt idx="2">
                  <c:v>0.87</c:v>
                </c:pt>
                <c:pt idx="3">
                  <c:v>1</c:v>
                </c:pt>
                <c:pt idx="4">
                  <c:v>0.87</c:v>
                </c:pt>
                <c:pt idx="5">
                  <c:v>0.5</c:v>
                </c:pt>
                <c:pt idx="6">
                  <c:v>0</c:v>
                </c:pt>
                <c:pt idx="7">
                  <c:v>-0.5</c:v>
                </c:pt>
                <c:pt idx="8">
                  <c:v>-0.87</c:v>
                </c:pt>
                <c:pt idx="9">
                  <c:v>-1</c:v>
                </c:pt>
                <c:pt idx="10">
                  <c:v>-0.87</c:v>
                </c:pt>
                <c:pt idx="11">
                  <c:v>-0.5</c:v>
                </c:pt>
                <c:pt idx="12">
                  <c:v>0</c:v>
                </c:pt>
                <c:pt idx="13">
                  <c:v>0.5</c:v>
                </c:pt>
                <c:pt idx="14">
                  <c:v>0.87</c:v>
                </c:pt>
                <c:pt idx="15">
                  <c:v>1</c:v>
                </c:pt>
                <c:pt idx="16">
                  <c:v>0.87</c:v>
                </c:pt>
                <c:pt idx="17">
                  <c:v>0.5</c:v>
                </c:pt>
                <c:pt idx="18">
                  <c:v>0</c:v>
                </c:pt>
                <c:pt idx="19">
                  <c:v>-0.5</c:v>
                </c:pt>
                <c:pt idx="20">
                  <c:v>-0.87</c:v>
                </c:pt>
                <c:pt idx="21">
                  <c:v>-1</c:v>
                </c:pt>
                <c:pt idx="22">
                  <c:v>-0.87</c:v>
                </c:pt>
                <c:pt idx="23">
                  <c:v>-0.5</c:v>
                </c:pt>
                <c:pt idx="24">
                  <c:v>0</c:v>
                </c:pt>
                <c:pt idx="25">
                  <c:v>0.5</c:v>
                </c:pt>
                <c:pt idx="26">
                  <c:v>0.87</c:v>
                </c:pt>
                <c:pt idx="27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955680"/>
        <c:axId val="410954592"/>
      </c:scatterChart>
      <c:valAx>
        <c:axId val="41095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4592"/>
        <c:crosses val="autoZero"/>
        <c:crossBetween val="midCat"/>
      </c:valAx>
      <c:valAx>
        <c:axId val="4109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5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0.71026</cdr:x>
      <cdr:y>0.07264</cdr:y>
    </cdr:from>
    <cdr:to>
      <cdr:x>0.88545</cdr:x>
      <cdr:y>0.3005</cdr:y>
    </cdr:to>
    <cdr:grpSp>
      <cdr:nvGrpSpPr>
        <cdr:cNvPr id="10" name="Group 9"/>
        <cdr:cNvGrpSpPr/>
      </cdr:nvGrpSpPr>
      <cdr:grpSpPr>
        <a:xfrm xmlns:a="http://schemas.openxmlformats.org/drawingml/2006/main">
          <a:off x="8659490" y="498165"/>
          <a:ext cx="2135916" cy="1562664"/>
          <a:chOff x="7185548" y="525439"/>
          <a:chExt cx="2135872" cy="1562668"/>
        </a:xfrm>
      </cdr:grpSpPr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7724632" y="1596788"/>
            <a:ext cx="1596788" cy="49131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 smtClean="0">
                <a:cs typeface="NikoshBAN" panose="02000000000000000000" pitchFamily="2" charset="0"/>
              </a:rPr>
              <a:t>1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ঘর= </a:t>
            </a:r>
            <a:r>
              <a:rPr lang="en-US" sz="1600" dirty="0" smtClean="0">
                <a:cs typeface="NikoshBAN" panose="02000000000000000000" pitchFamily="2" charset="0"/>
              </a:rPr>
              <a:t>5</a:t>
            </a:r>
            <a:r>
              <a:rPr lang="en-US" sz="1600" i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cdr:txBody>
      </cdr:sp>
      <cdr:grpSp>
        <cdr:nvGrpSpPr>
          <cdr:cNvPr id="9" name="Group 8"/>
          <cdr:cNvGrpSpPr/>
        </cdr:nvGrpSpPr>
        <cdr:grpSpPr>
          <a:xfrm xmlns:a="http://schemas.openxmlformats.org/drawingml/2006/main">
            <a:off x="7185548" y="525439"/>
            <a:ext cx="1835622" cy="1081206"/>
            <a:chOff x="7199196" y="539087"/>
            <a:chExt cx="1835622" cy="1081206"/>
          </a:xfrm>
        </cdr:grpSpPr>
        <cdr:cxnSp macro="">
          <cdr:nvCxnSpPr>
            <cdr:cNvPr id="3" name="Straight Arrow Connector 2"/>
            <cdr:cNvCxnSpPr/>
          </cdr:nvCxnSpPr>
          <cdr:spPr>
            <a:xfrm xmlns:a="http://schemas.openxmlformats.org/drawingml/2006/main">
              <a:off x="7588155" y="1583140"/>
              <a:ext cx="1446663" cy="0"/>
            </a:xfrm>
            <a:prstGeom xmlns:a="http://schemas.openxmlformats.org/drawingml/2006/main" prst="straightConnector1">
              <a:avLst/>
            </a:prstGeom>
            <a:ln xmlns:a="http://schemas.openxmlformats.org/drawingml/2006/main">
              <a:tailEnd type="triangle"/>
            </a:ln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</cdr:cxnSp>
        <cdr:grpSp>
          <cdr:nvGrpSpPr>
            <cdr:cNvPr id="8" name="Group 7"/>
            <cdr:cNvGrpSpPr/>
          </cdr:nvGrpSpPr>
          <cdr:grpSpPr>
            <a:xfrm xmlns:a="http://schemas.openxmlformats.org/drawingml/2006/main">
              <a:off x="7199196" y="539087"/>
              <a:ext cx="436728" cy="1081206"/>
              <a:chOff x="7199196" y="539087"/>
              <a:chExt cx="436728" cy="1081206"/>
            </a:xfrm>
          </cdr:grpSpPr>
          <cdr:cxnSp macro="">
            <cdr:nvCxnSpPr>
              <cdr:cNvPr id="4" name="Straight Arrow Connector 3"/>
              <cdr:cNvCxnSpPr/>
            </cdr:nvCxnSpPr>
            <cdr:spPr>
              <a:xfrm xmlns:a="http://schemas.openxmlformats.org/drawingml/2006/main" flipV="1">
                <a:off x="7570716" y="586855"/>
                <a:ext cx="3791" cy="1033438"/>
              </a:xfrm>
              <a:prstGeom xmlns:a="http://schemas.openxmlformats.org/drawingml/2006/main" prst="straightConnector1">
                <a:avLst/>
              </a:prstGeom>
              <a:ln xmlns:a="http://schemas.openxmlformats.org/drawingml/2006/main">
                <a:tailEnd type="triangle"/>
              </a:ln>
            </cdr:spPr>
            <cdr:style>
              <a:lnRef xmlns:a="http://schemas.openxmlformats.org/drawingml/2006/main" idx="1">
                <a:schemeClr val="dk1"/>
              </a:lnRef>
              <a:fillRef xmlns:a="http://schemas.openxmlformats.org/drawingml/2006/main" idx="0">
                <a:schemeClr val="dk1"/>
              </a:fillRef>
              <a:effectRef xmlns:a="http://schemas.openxmlformats.org/drawingml/2006/main" idx="0">
                <a:schemeClr val="dk1"/>
              </a:effectRef>
              <a:fontRef xmlns:a="http://schemas.openxmlformats.org/drawingml/2006/main" idx="minor">
                <a:schemeClr val="tx1"/>
              </a:fontRef>
            </cdr:style>
          </cdr:cxnSp>
          <cdr:sp macro="" textlink="">
            <cdr:nvSpPr>
              <cdr:cNvPr id="7" name="TextBox 6"/>
              <cdr:cNvSpPr txBox="1"/>
            </cdr:nvSpPr>
            <cdr:spPr>
              <a:xfrm xmlns:a="http://schemas.openxmlformats.org/drawingml/2006/main" rot="16200000">
                <a:off x="6892121" y="846162"/>
                <a:ext cx="1050877" cy="436728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vertOverflow="clip" wrap="square" rtlCol="0"/>
              <a:lstStyle xmlns:a="http://schemas.openxmlformats.org/drawingml/2006/main"/>
              <a:p xmlns:a="http://schemas.openxmlformats.org/drawingml/2006/main">
                <a:r>
                  <a:rPr lang="en-US" sz="1600" dirty="0" smtClean="0"/>
                  <a:t>1 </a:t>
                </a:r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</a:t>
                </a:r>
                <a:r>
                  <a:rPr lang="en-US" sz="1600" dirty="0" smtClean="0"/>
                  <a:t>  = .1</a:t>
                </a:r>
                <a:endParaRPr lang="en-US" sz="1600" dirty="0"/>
              </a:p>
            </cdr:txBody>
          </cdr:sp>
        </cdr:grpSp>
      </cdr:grpSp>
    </cdr:grpSp>
  </cdr:relSizeAnchor>
  <cdr:relSizeAnchor xmlns:cdr="http://schemas.openxmlformats.org/drawingml/2006/chartDrawing">
    <cdr:from>
      <cdr:x>0.25187</cdr:x>
      <cdr:y>0.09751</cdr:y>
    </cdr:from>
    <cdr:to>
      <cdr:x>0.42313</cdr:x>
      <cdr:y>0.16517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070747" y="668741"/>
          <a:ext cx="2088108" cy="464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Y= cos 2x </a:t>
          </a:r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লেখচিত্র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0.71026</cdr:x>
      <cdr:y>0.07264</cdr:y>
    </cdr:from>
    <cdr:to>
      <cdr:x>0.88545</cdr:x>
      <cdr:y>0.3005</cdr:y>
    </cdr:to>
    <cdr:grpSp>
      <cdr:nvGrpSpPr>
        <cdr:cNvPr id="10" name="Group 9"/>
        <cdr:cNvGrpSpPr/>
      </cdr:nvGrpSpPr>
      <cdr:grpSpPr>
        <a:xfrm xmlns:a="http://schemas.openxmlformats.org/drawingml/2006/main">
          <a:off x="8659490" y="498165"/>
          <a:ext cx="2135916" cy="1562664"/>
          <a:chOff x="7185548" y="525439"/>
          <a:chExt cx="2135872" cy="1562668"/>
        </a:xfrm>
      </cdr:grpSpPr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7724632" y="1596788"/>
            <a:ext cx="1596788" cy="49131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 smtClean="0">
                <a:cs typeface="NikoshBAN" panose="02000000000000000000" pitchFamily="2" charset="0"/>
              </a:rPr>
              <a:t>1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ঘর= </a:t>
            </a:r>
            <a:r>
              <a:rPr lang="en-US" sz="1600" dirty="0" smtClean="0">
                <a:cs typeface="NikoshBAN" panose="02000000000000000000" pitchFamily="2" charset="0"/>
              </a:rPr>
              <a:t>5</a:t>
            </a:r>
            <a:r>
              <a:rPr lang="en-US" sz="1600" i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cdr:txBody>
      </cdr:sp>
      <cdr:grpSp>
        <cdr:nvGrpSpPr>
          <cdr:cNvPr id="9" name="Group 8"/>
          <cdr:cNvGrpSpPr/>
        </cdr:nvGrpSpPr>
        <cdr:grpSpPr>
          <a:xfrm xmlns:a="http://schemas.openxmlformats.org/drawingml/2006/main">
            <a:off x="7185548" y="525439"/>
            <a:ext cx="1835622" cy="1081206"/>
            <a:chOff x="7199196" y="539087"/>
            <a:chExt cx="1835622" cy="1081206"/>
          </a:xfrm>
        </cdr:grpSpPr>
        <cdr:cxnSp macro="">
          <cdr:nvCxnSpPr>
            <cdr:cNvPr id="3" name="Straight Arrow Connector 2"/>
            <cdr:cNvCxnSpPr/>
          </cdr:nvCxnSpPr>
          <cdr:spPr>
            <a:xfrm xmlns:a="http://schemas.openxmlformats.org/drawingml/2006/main">
              <a:off x="7588155" y="1583140"/>
              <a:ext cx="1446663" cy="0"/>
            </a:xfrm>
            <a:prstGeom xmlns:a="http://schemas.openxmlformats.org/drawingml/2006/main" prst="straightConnector1">
              <a:avLst/>
            </a:prstGeom>
            <a:ln xmlns:a="http://schemas.openxmlformats.org/drawingml/2006/main">
              <a:tailEnd type="triangle"/>
            </a:ln>
          </cdr:spPr>
          <cdr:style>
            <a:lnRef xmlns:a="http://schemas.openxmlformats.org/drawingml/2006/main" idx="1">
              <a:schemeClr val="dk1"/>
            </a:lnRef>
            <a:fillRef xmlns:a="http://schemas.openxmlformats.org/drawingml/2006/main" idx="0">
              <a:schemeClr val="dk1"/>
            </a:fillRef>
            <a:effectRef xmlns:a="http://schemas.openxmlformats.org/drawingml/2006/main" idx="0">
              <a:schemeClr val="dk1"/>
            </a:effectRef>
            <a:fontRef xmlns:a="http://schemas.openxmlformats.org/drawingml/2006/main" idx="minor">
              <a:schemeClr val="tx1"/>
            </a:fontRef>
          </cdr:style>
        </cdr:cxnSp>
        <cdr:grpSp>
          <cdr:nvGrpSpPr>
            <cdr:cNvPr id="8" name="Group 7"/>
            <cdr:cNvGrpSpPr/>
          </cdr:nvGrpSpPr>
          <cdr:grpSpPr>
            <a:xfrm xmlns:a="http://schemas.openxmlformats.org/drawingml/2006/main">
              <a:off x="7199196" y="539087"/>
              <a:ext cx="436728" cy="1081206"/>
              <a:chOff x="7199196" y="539087"/>
              <a:chExt cx="436728" cy="1081206"/>
            </a:xfrm>
          </cdr:grpSpPr>
          <cdr:cxnSp macro="">
            <cdr:nvCxnSpPr>
              <cdr:cNvPr id="4" name="Straight Arrow Connector 3"/>
              <cdr:cNvCxnSpPr/>
            </cdr:nvCxnSpPr>
            <cdr:spPr>
              <a:xfrm xmlns:a="http://schemas.openxmlformats.org/drawingml/2006/main" flipV="1">
                <a:off x="7570716" y="586855"/>
                <a:ext cx="3791" cy="1033438"/>
              </a:xfrm>
              <a:prstGeom xmlns:a="http://schemas.openxmlformats.org/drawingml/2006/main" prst="straightConnector1">
                <a:avLst/>
              </a:prstGeom>
              <a:ln xmlns:a="http://schemas.openxmlformats.org/drawingml/2006/main">
                <a:tailEnd type="triangle"/>
              </a:ln>
            </cdr:spPr>
            <cdr:style>
              <a:lnRef xmlns:a="http://schemas.openxmlformats.org/drawingml/2006/main" idx="1">
                <a:schemeClr val="dk1"/>
              </a:lnRef>
              <a:fillRef xmlns:a="http://schemas.openxmlformats.org/drawingml/2006/main" idx="0">
                <a:schemeClr val="dk1"/>
              </a:fillRef>
              <a:effectRef xmlns:a="http://schemas.openxmlformats.org/drawingml/2006/main" idx="0">
                <a:schemeClr val="dk1"/>
              </a:effectRef>
              <a:fontRef xmlns:a="http://schemas.openxmlformats.org/drawingml/2006/main" idx="minor">
                <a:schemeClr val="tx1"/>
              </a:fontRef>
            </cdr:style>
          </cdr:cxnSp>
          <cdr:sp macro="" textlink="">
            <cdr:nvSpPr>
              <cdr:cNvPr id="7" name="TextBox 6"/>
              <cdr:cNvSpPr txBox="1"/>
            </cdr:nvSpPr>
            <cdr:spPr>
              <a:xfrm xmlns:a="http://schemas.openxmlformats.org/drawingml/2006/main" rot="16200000">
                <a:off x="6892121" y="846162"/>
                <a:ext cx="1050877" cy="436728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vertOverflow="clip" wrap="square" rtlCol="0"/>
              <a:lstStyle xmlns:a="http://schemas.openxmlformats.org/drawingml/2006/main"/>
              <a:p xmlns:a="http://schemas.openxmlformats.org/drawingml/2006/main">
                <a:r>
                  <a:rPr lang="en-US" sz="1600" dirty="0" smtClean="0"/>
                  <a:t>1 </a:t>
                </a:r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</a:t>
                </a:r>
                <a:r>
                  <a:rPr lang="en-US" sz="1600" dirty="0" smtClean="0"/>
                  <a:t>  = .1</a:t>
                </a:r>
                <a:endParaRPr lang="en-US" sz="1600" dirty="0"/>
              </a:p>
            </cdr:txBody>
          </cdr:sp>
        </cdr:grpSp>
      </cdr:grpSp>
    </cdr:grpSp>
  </cdr:relSizeAnchor>
  <cdr:relSizeAnchor xmlns:cdr="http://schemas.openxmlformats.org/drawingml/2006/chartDrawing">
    <cdr:from>
      <cdr:x>0.25187</cdr:x>
      <cdr:y>0.09751</cdr:y>
    </cdr:from>
    <cdr:to>
      <cdr:x>0.42313</cdr:x>
      <cdr:y>0.16517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070747" y="668741"/>
          <a:ext cx="2088108" cy="464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Y= sin2x </a:t>
          </a:r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লেখচিত্র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903F5-B138-4EAF-817D-E06AF5F0CBE3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86E74-0482-4054-874D-7A86B95C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86E74-0482-4054-874D-7A86B95CE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3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4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FA34-639B-4364-9D2A-3A5417B19C9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612E-14FA-4C57-99FA-47C440EE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-1" y="-20275"/>
            <a:ext cx="12192001" cy="699588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12" y="-184609"/>
            <a:ext cx="12132588" cy="7160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8735" y="0"/>
            <a:ext cx="90133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NikoshBAN" panose="02000000000000000000" pitchFamily="2" charset="0"/>
              </a:rPr>
              <a:t>ICT 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NikoshBAN" panose="02000000000000000000" pitchFamily="2" charset="0"/>
              </a:rPr>
              <a:t>ভবন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 আব্দুল মান্নান ডিগ্রি কলেজ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108449) </a:t>
            </a:r>
            <a:r>
              <a:rPr lang="bn-IN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গোহাইলবাড়ী, আশুলিয়া, সাভার-ঢাকা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717BA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12" y="3477666"/>
            <a:ext cx="348342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dirty="0">
              <a:ln/>
              <a:solidFill>
                <a:schemeClr val="accent4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797" y="4174841"/>
            <a:ext cx="84808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আশরাফ আলী</a:t>
            </a:r>
          </a:p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(গণিত)</a:t>
            </a:r>
          </a:p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 আব্দুল মান্নান ডিগ্রি কলেজ</a:t>
            </a:r>
          </a:p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গোহাইলবাড়ী, আশুলিয়া, সাভার- ঢাকা।</a:t>
            </a:r>
            <a:endParaRPr lang="en-US" sz="4400" dirty="0">
              <a:ln w="0"/>
              <a:solidFill>
                <a:schemeClr val="accent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4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8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90171"/>
            <a:ext cx="5225143" cy="25690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4972" y="1190171"/>
            <a:ext cx="4789713" cy="25690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56" y="275772"/>
            <a:ext cx="37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চিত্র দেখা যাক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57" y="4615543"/>
            <a:ext cx="4093029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057" y="4088824"/>
            <a:ext cx="4093028" cy="248194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9771" y="4328310"/>
            <a:ext cx="5326742" cy="22424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2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914" y="304800"/>
            <a:ext cx="706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144" y="1818490"/>
            <a:ext cx="10697028" cy="42339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 অঙ্কন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3" y="464024"/>
            <a:ext cx="381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Y=f(x)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লেখচিত্র অংকন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3889" y="1348532"/>
                <a:ext cx="1016671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পরীক্ষায় সাধারণত নিম্নের ফাংশংনগুলির লেখচিত্র অঙ্কন বেশী </a:t>
                </a:r>
                <a:r>
                  <a:rPr lang="bn-IN" sz="2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বেশী</a:t>
                </a:r>
                <a:r>
                  <a:rPr lang="bn-IN" sz="28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আসে।</a:t>
                </a:r>
              </a:p>
              <a:p>
                <a:endParaRPr lang="bn-IN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y= </a:t>
                </a:r>
                <a:r>
                  <a:rPr lang="en-US" sz="32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cosx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/ </a:t>
                </a:r>
                <a:r>
                  <a:rPr lang="en-US" sz="32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sinx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:r>
                  <a:rPr lang="b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এর লেখচিত্র অঙ্কন কর যেখানে </a:t>
                </a:r>
                <a14:m>
                  <m:oMath xmlns:m="http://schemas.openxmlformats.org/officeDocument/2006/math">
                    <m:r>
                      <a:rPr lang="bn-IN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bn-IN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bn-IN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</m:oMath>
                </a14:m>
                <a:endParaRPr lang="en-US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y= 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cos2x</a:t>
                </a: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/ 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sin2x     </a:t>
                </a:r>
                <a:r>
                  <a:rPr lang="b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এর লেখচিত্র অঙ্কন কর যেখানে </a:t>
                </a:r>
                <a14:m>
                  <m:oMath xmlns:m="http://schemas.openxmlformats.org/officeDocument/2006/math"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</m:oMath>
                </a14:m>
                <a:endParaRPr lang="en-US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y= cos3x/ sin3x 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   </a:t>
                </a:r>
                <a:r>
                  <a:rPr lang="b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এর লেখচিত্র অঙ্কন কর যেখানে </a:t>
                </a:r>
                <a14:m>
                  <m:oMath xmlns:m="http://schemas.openxmlformats.org/officeDocument/2006/math"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</m:oMath>
                </a14:m>
                <a:endParaRPr lang="en-US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cos</m:t>
                        </m:r>
                      </m:e>
                      <m:sup>
                        <m:r>
                          <a:rPr lang="en-US" sz="2800" i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e>
                      <m:sup>
                        <m:r>
                          <a:rPr lang="en-US" sz="3200" i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i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:r>
                  <a:rPr lang="b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NikoshBAN" panose="02000000000000000000" pitchFamily="2" charset="0"/>
                  </a:rPr>
                  <a:t>এর লেখচিত্র অঙ্কন কর যেখানে </a:t>
                </a:r>
                <a14:m>
                  <m:oMath xmlns:m="http://schemas.openxmlformats.org/officeDocument/2006/math"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bn-IN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</m:oMath>
                </a14:m>
                <a:endParaRPr lang="en-US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2400" dirty="0">
                  <a:cs typeface="NikoshBAN" panose="02000000000000000000" pitchFamily="2" charset="0"/>
                </a:endParaRPr>
              </a:p>
              <a:p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sz="2400" dirty="0"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endParaRPr lang="en-US" sz="2000" dirty="0" smtClean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endParaRPr lang="en-US" sz="16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89" y="1348532"/>
                <a:ext cx="10166716" cy="4955203"/>
              </a:xfrm>
              <a:prstGeom prst="rect">
                <a:avLst/>
              </a:prstGeom>
              <a:blipFill rotWithShape="0">
                <a:blip r:embed="rId3"/>
                <a:stretch>
                  <a:fillRect l="-1799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33714" y="4857185"/>
            <a:ext cx="9216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লেখচিত্রগুলির অঙ্কনের ধারা একই রকম রাখার  জন্য নিম্নলিখিত নিয়মগুলো অনুসরণ করা যেতে পারে 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4171" y="491319"/>
                <a:ext cx="1190409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           </a:t>
                </a:r>
              </a:p>
              <a:p>
                <a:r>
                  <a:rPr lang="en-US" sz="4000" dirty="0"/>
                  <a:t> </a:t>
                </a:r>
                <a:r>
                  <a:rPr lang="en-US" sz="4000" dirty="0" smtClean="0"/>
                  <a:t>     Y=cos2x</a:t>
                </a:r>
                <a:r>
                  <a:rPr lang="bn-IN" sz="4000" dirty="0" smtClean="0"/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লেখচিত্র অঙ্কন করতে হবে যেখানে প্রদত্ত ব্যবধি  </a:t>
                </a:r>
              </a:p>
              <a:p>
                <a:r>
                  <a:rPr lang="en-US" sz="40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4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bn-IN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/>
                  <a:t>-180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endParaRPr lang="en-US" sz="4000" dirty="0" smtClean="0"/>
              </a:p>
              <a:p>
                <a:endParaRPr lang="en-US" sz="4000" dirty="0"/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x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শুরু করে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x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cs typeface="NikoshBAN" panose="02000000000000000000" pitchFamily="2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পর্যন্ত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x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মানগুলির জন্য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4000" dirty="0" smtClean="0">
                    <a:cs typeface="NikoshBAN" panose="02000000000000000000" pitchFamily="2" charset="0"/>
                  </a:rPr>
                  <a:t>y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বের করে নিম্নের ছকটি তৈরি করি।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491319"/>
                <a:ext cx="11904098" cy="5632311"/>
              </a:xfrm>
              <a:prstGeom prst="rect">
                <a:avLst/>
              </a:prstGeom>
              <a:blipFill rotWithShape="0">
                <a:blip r:embed="rId3"/>
                <a:stretch>
                  <a:fillRect l="-1844" r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81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1" y="177421"/>
            <a:ext cx="331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নিয়ম-১:   ছক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88" y="1992573"/>
            <a:ext cx="10235821" cy="204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2956" y="282049"/>
                <a:ext cx="11723426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                             wait and see please after one click</a:t>
                </a:r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cs typeface="NikoshBAN" panose="02000000000000000000" pitchFamily="2" charset="0"/>
                  </a:rPr>
                  <a:t>y=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cosx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/ </a:t>
                </a:r>
                <a:r>
                  <a:rPr lang="en-US" sz="2400" dirty="0" err="1" smtClean="0">
                    <a:cs typeface="NikoshBAN" panose="02000000000000000000" pitchFamily="2" charset="0"/>
                  </a:rPr>
                  <a:t>sinx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      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x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এর মান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400" dirty="0" smtClean="0">
                    <a:cs typeface="NikoshBAN" panose="02000000000000000000" pitchFamily="2" charset="0"/>
                  </a:rPr>
                  <a:t>অন্তর অন্তর নিয়ে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y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এর মান বের করে ছক তৈরি কতে হবে</a:t>
                </a:r>
                <a:endParaRPr lang="en-US" sz="2400" dirty="0" smtClean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cs typeface="NikoshBAN" panose="02000000000000000000" pitchFamily="2" charset="0"/>
                  </a:rPr>
                  <a:t>y</a:t>
                </a:r>
                <a:r>
                  <a:rPr lang="en-US" sz="2400" dirty="0">
                    <a:cs typeface="NikoshBAN" panose="02000000000000000000" pitchFamily="2" charset="0"/>
                  </a:rPr>
                  <a:t>=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cos2x</a:t>
                </a:r>
                <a:r>
                  <a:rPr lang="en-US" sz="2400" dirty="0">
                    <a:cs typeface="NikoshBAN" panose="02000000000000000000" pitchFamily="2" charset="0"/>
                  </a:rPr>
                  <a:t>/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sin2x     </a:t>
                </a:r>
                <a:r>
                  <a:rPr lang="bn-IN" sz="2400" dirty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sz="2400" dirty="0">
                    <a:cs typeface="NikoshBAN" panose="02000000000000000000" pitchFamily="2" charset="0"/>
                  </a:rPr>
                  <a:t>x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400" dirty="0">
                    <a:cs typeface="NikoshBAN" panose="02000000000000000000" pitchFamily="2" charset="0"/>
                  </a:rPr>
                  <a:t>অন্তর অন্তর নিয়ে </a:t>
                </a:r>
                <a:r>
                  <a:rPr lang="en-US" sz="2400" dirty="0">
                    <a:cs typeface="NikoshBAN" panose="02000000000000000000" pitchFamily="2" charset="0"/>
                  </a:rPr>
                  <a:t>y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বের করে ছক তৈরি কতে হবে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cs typeface="NikoshBAN" panose="02000000000000000000" pitchFamily="2" charset="0"/>
                  </a:rPr>
                  <a:t>y</a:t>
                </a:r>
                <a:r>
                  <a:rPr lang="en-US" sz="2400" dirty="0">
                    <a:cs typeface="NikoshBAN" panose="02000000000000000000" pitchFamily="2" charset="0"/>
                  </a:rPr>
                  <a:t>= cos3x/ sin3x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  </a:t>
                </a:r>
                <a:r>
                  <a:rPr lang="bn-IN" sz="2400" dirty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sz="2400" dirty="0">
                    <a:cs typeface="NikoshBAN" panose="02000000000000000000" pitchFamily="2" charset="0"/>
                  </a:rPr>
                  <a:t>x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1</a:t>
                </a:r>
                <a:r>
                  <a:rPr lang="en-US" sz="2400" dirty="0">
                    <a:cs typeface="NikoshBAN" panose="02000000000000000000" pitchFamily="2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400" dirty="0">
                    <a:cs typeface="NikoshBAN" panose="02000000000000000000" pitchFamily="2" charset="0"/>
                  </a:rPr>
                  <a:t>অন্তর অন্তর নিয়ে </a:t>
                </a:r>
                <a:r>
                  <a:rPr lang="en-US" sz="2400" dirty="0">
                    <a:cs typeface="NikoshBAN" panose="02000000000000000000" pitchFamily="2" charset="0"/>
                  </a:rPr>
                  <a:t>y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বের করে ছক তৈরি কতে হবে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cs typeface="NikoshBAN" panose="02000000000000000000" pitchFamily="2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cos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   </a:t>
                </a:r>
                <a:r>
                  <a:rPr lang="bn-IN" sz="2400" dirty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sz="2400" dirty="0">
                    <a:cs typeface="NikoshBAN" panose="02000000000000000000" pitchFamily="2" charset="0"/>
                  </a:rPr>
                  <a:t>x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</a:t>
                </a:r>
                <a:r>
                  <a:rPr lang="en-US" sz="2400" dirty="0">
                    <a:cs typeface="NikoshBAN" panose="02000000000000000000" pitchFamily="2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400" dirty="0">
                    <a:cs typeface="NikoshBAN" panose="02000000000000000000" pitchFamily="2" charset="0"/>
                  </a:rPr>
                  <a:t>অন্তর অন্তর নিয়ে </a:t>
                </a:r>
                <a:r>
                  <a:rPr lang="en-US" sz="2400" dirty="0">
                    <a:cs typeface="NikoshBAN" panose="02000000000000000000" pitchFamily="2" charset="0"/>
                  </a:rPr>
                  <a:t>y </a:t>
                </a:r>
                <a:r>
                  <a:rPr lang="bn-IN" sz="2400" dirty="0">
                    <a:cs typeface="NikoshBAN" panose="02000000000000000000" pitchFamily="2" charset="0"/>
                  </a:rPr>
                  <a:t>এর মান বের করে ছক তৈরি কতে হবে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endParaRPr lang="en-US" sz="2400" dirty="0">
                  <a:cs typeface="NikoshBAN" panose="02000000000000000000" pitchFamily="2" charset="0"/>
                </a:endParaRPr>
              </a:p>
              <a:p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sz="2400" dirty="0"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endParaRPr lang="en-US" sz="2400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endParaRPr lang="en-US" sz="2000" dirty="0" smtClean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endParaRPr lang="en-US" sz="16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" y="282049"/>
                <a:ext cx="11723426" cy="3908762"/>
              </a:xfrm>
              <a:prstGeom prst="rect">
                <a:avLst/>
              </a:prstGeom>
              <a:blipFill rotWithShape="0">
                <a:blip r:embed="rId3"/>
                <a:stretch>
                  <a:fillRect l="-832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2956" y="2236430"/>
            <a:ext cx="11723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নিয়ম-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1  , 2 </a:t>
            </a:r>
            <a:r>
              <a:rPr lang="bn-IN" sz="2400" dirty="0">
                <a:cs typeface="NikoshBAN" panose="02000000000000000000" pitchFamily="2" charset="0"/>
              </a:rPr>
              <a:t> </a:t>
            </a:r>
            <a:r>
              <a:rPr lang="bn-IN" sz="2400" dirty="0" smtClean="0">
                <a:cs typeface="NikoshBAN" panose="02000000000000000000" pitchFamily="2" charset="0"/>
              </a:rPr>
              <a:t>এবং </a:t>
            </a:r>
            <a:r>
              <a:rPr lang="en-US" sz="2400" dirty="0" smtClean="0">
                <a:cs typeface="NikoshBAN" panose="02000000000000000000" pitchFamily="2" charset="0"/>
              </a:rPr>
              <a:t>3</a:t>
            </a:r>
            <a:r>
              <a:rPr lang="bn-IN" sz="2400" dirty="0" smtClean="0">
                <a:cs typeface="NikoshBAN" panose="02000000000000000000" pitchFamily="2" charset="0"/>
              </a:rPr>
              <a:t> নং-এ প্রদত্ত অঙ্কগুলোর লেখচিত্র অঙ্কনে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 </a:t>
            </a:r>
            <a:r>
              <a:rPr lang="en-US" sz="2400" dirty="0" smtClean="0">
                <a:cs typeface="NikoshBAN" panose="02000000000000000000" pitchFamily="2" charset="0"/>
              </a:rPr>
              <a:t>x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 মান বসিয়ে </a:t>
            </a:r>
            <a:r>
              <a:rPr lang="en-US" sz="2400" dirty="0" smtClean="0">
                <a:cs typeface="NikoshBAN" panose="02000000000000000000" pitchFamily="2" charset="0"/>
              </a:rPr>
              <a:t>y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যে মানগুলি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যাবে সেগুলো হবে যথাক্রমে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.1 , .87,  .5 ,  0 ,  -.5 ,  -.87 ,  -1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 মনে রাখলে ক্যালকুলেটারে হিসাব ছাড়াই </a:t>
            </a:r>
            <a:r>
              <a:rPr lang="en-US" sz="2400" dirty="0">
                <a:cs typeface="NikoshBAN" panose="02000000000000000000" pitchFamily="2" charset="0"/>
              </a:rPr>
              <a:t>y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ছকে বসিয়ে লেখচিত্রগুলি সহজে অঙ্কন করা যাবে।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380126"/>
                <a:ext cx="121920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নিয়ম-৩: স্কেল নির্ধারণ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cs typeface="NikoshBAN" panose="02000000000000000000" pitchFamily="2" charset="0"/>
                  </a:rPr>
                  <a:t>y= </a:t>
                </a:r>
                <a:r>
                  <a:rPr lang="en-US" dirty="0" err="1">
                    <a:cs typeface="NikoshBAN" panose="02000000000000000000" pitchFamily="2" charset="0"/>
                  </a:rPr>
                  <a:t>cosx</a:t>
                </a:r>
                <a:r>
                  <a:rPr lang="en-US" dirty="0">
                    <a:cs typeface="NikoshBAN" panose="02000000000000000000" pitchFamily="2" charset="0"/>
                  </a:rPr>
                  <a:t>/ </a:t>
                </a:r>
                <a:r>
                  <a:rPr lang="en-US" dirty="0" err="1">
                    <a:cs typeface="NikoshBAN" panose="02000000000000000000" pitchFamily="2" charset="0"/>
                  </a:rPr>
                  <a:t>sinx</a:t>
                </a:r>
                <a:r>
                  <a:rPr lang="en-US" dirty="0">
                    <a:cs typeface="NikoshBAN" panose="02000000000000000000" pitchFamily="2" charset="0"/>
                  </a:rPr>
                  <a:t>  </a:t>
                </a:r>
                <a:r>
                  <a:rPr lang="en-US" dirty="0" smtClean="0"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cs typeface="NikoshBAN" panose="02000000000000000000" pitchFamily="2" charset="0"/>
                  </a:rPr>
                  <a:t>এর লেখচিত্র </a:t>
                </a:r>
                <a:r>
                  <a:rPr lang="bn-IN" dirty="0" smtClean="0">
                    <a:cs typeface="NikoshBAN" panose="02000000000000000000" pitchFamily="2" charset="0"/>
                  </a:rPr>
                  <a:t>অঙ্কনে </a:t>
                </a:r>
                <a:r>
                  <a:rPr lang="en-US" dirty="0" smtClean="0">
                    <a:cs typeface="NikoshBAN" panose="02000000000000000000" pitchFamily="2" charset="0"/>
                  </a:rPr>
                  <a:t>x</a:t>
                </a:r>
                <a:r>
                  <a:rPr lang="bn-IN" dirty="0" smtClean="0">
                    <a:cs typeface="NikoshBAN" panose="02000000000000000000" pitchFamily="2" charset="0"/>
                  </a:rPr>
                  <a:t>-অক্ষ বরাবর ক্ষুদ্রতম বর্গের </a:t>
                </a:r>
                <a:r>
                  <a:rPr lang="en-US" dirty="0" smtClean="0">
                    <a:cs typeface="NikoshBAN" panose="02000000000000000000" pitchFamily="2" charset="0"/>
                  </a:rPr>
                  <a:t>1</a:t>
                </a:r>
                <a:r>
                  <a:rPr lang="bn-IN" dirty="0" smtClean="0">
                    <a:cs typeface="NikoshBAN" panose="02000000000000000000" pitchFamily="2" charset="0"/>
                  </a:rPr>
                  <a:t>ঘর=</a:t>
                </a:r>
                <a:r>
                  <a:rPr lang="en-US" dirty="0" smtClean="0">
                    <a:cs typeface="NikoshBAN" panose="02000000000000000000" pitchFamily="2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dirty="0" smtClean="0">
                    <a:cs typeface="NikoshBAN" panose="02000000000000000000" pitchFamily="2" charset="0"/>
                  </a:rPr>
                  <a:t> এবং </a:t>
                </a:r>
                <a:r>
                  <a:rPr lang="en-US" dirty="0" smtClean="0">
                    <a:cs typeface="NikoshBAN" panose="02000000000000000000" pitchFamily="2" charset="0"/>
                  </a:rPr>
                  <a:t>y-</a:t>
                </a:r>
                <a:r>
                  <a:rPr lang="bn-IN" dirty="0" smtClean="0">
                    <a:cs typeface="NikoshBAN" panose="02000000000000000000" pitchFamily="2" charset="0"/>
                  </a:rPr>
                  <a:t>অক্ষ বরাবর </a:t>
                </a:r>
                <a:r>
                  <a:rPr lang="en-US" dirty="0" smtClean="0">
                    <a:cs typeface="NikoshBAN" panose="02000000000000000000" pitchFamily="2" charset="0"/>
                  </a:rPr>
                  <a:t>1</a:t>
                </a:r>
                <a:r>
                  <a:rPr lang="bn-IN" dirty="0" smtClean="0">
                    <a:cs typeface="NikoshBAN" panose="02000000000000000000" pitchFamily="2" charset="0"/>
                  </a:rPr>
                  <a:t>ঘর= </a:t>
                </a:r>
                <a:r>
                  <a:rPr lang="en-US" dirty="0" smtClean="0">
                    <a:cs typeface="NikoshBAN" panose="02000000000000000000" pitchFamily="2" charset="0"/>
                  </a:rPr>
                  <a:t>.1 </a:t>
                </a:r>
                <a:r>
                  <a:rPr lang="bn-IN" dirty="0" smtClean="0">
                    <a:cs typeface="NikoshBAN" panose="02000000000000000000" pitchFamily="2" charset="0"/>
                  </a:rPr>
                  <a:t>ধরে ছকে প্রাপ্ত বিন্দুগুলি ছক কাগজে স্থাপন করতে হবে ।</a:t>
                </a:r>
                <a:endParaRPr lang="en-US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000" dirty="0">
                    <a:cs typeface="NikoshBAN" panose="02000000000000000000" pitchFamily="2" charset="0"/>
                  </a:rPr>
                  <a:t>y= cos2x/ sin2x </a:t>
                </a:r>
                <a:r>
                  <a:rPr lang="bn-IN" dirty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dirty="0">
                    <a:cs typeface="NikoshBAN" panose="02000000000000000000" pitchFamily="2" charset="0"/>
                  </a:rPr>
                  <a:t>x</a:t>
                </a:r>
                <a:r>
                  <a:rPr lang="bn-IN" dirty="0">
                    <a:cs typeface="NikoshBAN" panose="02000000000000000000" pitchFamily="2" charset="0"/>
                  </a:rPr>
                  <a:t>-অক্ষ বরাবর ক্ষুদ্রতম বর্গের </a:t>
                </a:r>
                <a:r>
                  <a:rPr lang="en-US" dirty="0" smtClean="0">
                    <a:cs typeface="NikoshBAN" panose="02000000000000000000" pitchFamily="2" charset="0"/>
                  </a:rPr>
                  <a:t>1 </a:t>
                </a:r>
                <a:r>
                  <a:rPr lang="bn-IN" dirty="0">
                    <a:cs typeface="NikoshBAN" panose="02000000000000000000" pitchFamily="2" charset="0"/>
                  </a:rPr>
                  <a:t>ঘর=</a:t>
                </a:r>
                <a:r>
                  <a:rPr lang="en-US" dirty="0">
                    <a:cs typeface="NikoshBAN" panose="02000000000000000000" pitchFamily="2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bn-IN" dirty="0">
                    <a:cs typeface="NikoshBAN" panose="02000000000000000000" pitchFamily="2" charset="0"/>
                  </a:rPr>
                  <a:t> এবং </a:t>
                </a:r>
                <a:r>
                  <a:rPr lang="en-US" dirty="0">
                    <a:cs typeface="NikoshBAN" panose="02000000000000000000" pitchFamily="2" charset="0"/>
                  </a:rPr>
                  <a:t>y-</a:t>
                </a:r>
                <a:r>
                  <a:rPr lang="bn-IN" dirty="0">
                    <a:cs typeface="NikoshBAN" panose="02000000000000000000" pitchFamily="2" charset="0"/>
                  </a:rPr>
                  <a:t>অক্ষ বরাবর </a:t>
                </a:r>
                <a:r>
                  <a:rPr lang="en-US" dirty="0">
                    <a:cs typeface="NikoshBAN" panose="02000000000000000000" pitchFamily="2" charset="0"/>
                  </a:rPr>
                  <a:t>1</a:t>
                </a:r>
                <a:r>
                  <a:rPr lang="bn-IN" dirty="0">
                    <a:cs typeface="NikoshBAN" panose="02000000000000000000" pitchFamily="2" charset="0"/>
                  </a:rPr>
                  <a:t>ঘর= </a:t>
                </a:r>
                <a:r>
                  <a:rPr lang="en-US" dirty="0">
                    <a:cs typeface="NikoshBAN" panose="02000000000000000000" pitchFamily="2" charset="0"/>
                  </a:rPr>
                  <a:t>.1 </a:t>
                </a:r>
                <a:r>
                  <a:rPr lang="bn-IN" dirty="0">
                    <a:cs typeface="NikoshBAN" panose="02000000000000000000" pitchFamily="2" charset="0"/>
                  </a:rPr>
                  <a:t>ধরে  প্রাপ্ত বিন্দুগুলি ছক কাগজে স্থাপন করতে হবে</a:t>
                </a:r>
                <a:r>
                  <a:rPr lang="en-US" dirty="0">
                    <a:cs typeface="NikoshBAN" panose="02000000000000000000" pitchFamily="2" charset="0"/>
                  </a:rPr>
                  <a:t>  </a:t>
                </a:r>
                <a:endParaRPr lang="en-US" dirty="0" smtClean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cs typeface="NikoshBAN" panose="02000000000000000000" pitchFamily="2" charset="0"/>
                  </a:rPr>
                  <a:t>y</a:t>
                </a:r>
                <a:r>
                  <a:rPr lang="en-US" dirty="0">
                    <a:cs typeface="NikoshBAN" panose="02000000000000000000" pitchFamily="2" charset="0"/>
                  </a:rPr>
                  <a:t>= cos3x/ sin3x </a:t>
                </a:r>
                <a:r>
                  <a:rPr lang="en-US" dirty="0" smtClean="0"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cs typeface="NikoshBAN" panose="02000000000000000000" pitchFamily="2" charset="0"/>
                  </a:rPr>
                  <a:t>এর লেখচিত্র অঙ্কনে </a:t>
                </a:r>
                <a:r>
                  <a:rPr lang="en-US" dirty="0">
                    <a:cs typeface="NikoshBAN" panose="02000000000000000000" pitchFamily="2" charset="0"/>
                  </a:rPr>
                  <a:t>x</a:t>
                </a:r>
                <a:r>
                  <a:rPr lang="bn-IN" dirty="0">
                    <a:cs typeface="NikoshBAN" panose="02000000000000000000" pitchFamily="2" charset="0"/>
                  </a:rPr>
                  <a:t>-অক্ষ বরাবর ক্ষুদ্রতম বর্গের </a:t>
                </a:r>
                <a:r>
                  <a:rPr lang="en-US" dirty="0" smtClean="0">
                    <a:cs typeface="NikoshBAN" panose="02000000000000000000" pitchFamily="2" charset="0"/>
                  </a:rPr>
                  <a:t>3 </a:t>
                </a:r>
                <a:r>
                  <a:rPr lang="bn-IN" dirty="0" smtClean="0">
                    <a:cs typeface="NikoshBAN" panose="02000000000000000000" pitchFamily="2" charset="0"/>
                  </a:rPr>
                  <a:t>ঘর=</a:t>
                </a:r>
                <a:r>
                  <a:rPr lang="en-US" dirty="0">
                    <a:cs typeface="NikoshBAN" panose="02000000000000000000" pitchFamily="2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bn-IN" dirty="0">
                    <a:cs typeface="NikoshBAN" panose="02000000000000000000" pitchFamily="2" charset="0"/>
                  </a:rPr>
                  <a:t> এবং </a:t>
                </a:r>
                <a:r>
                  <a:rPr lang="en-US" dirty="0">
                    <a:cs typeface="NikoshBAN" panose="02000000000000000000" pitchFamily="2" charset="0"/>
                  </a:rPr>
                  <a:t>y-</a:t>
                </a:r>
                <a:r>
                  <a:rPr lang="bn-IN" dirty="0">
                    <a:cs typeface="NikoshBAN" panose="02000000000000000000" pitchFamily="2" charset="0"/>
                  </a:rPr>
                  <a:t>অক্ষ বরাবর </a:t>
                </a:r>
                <a:r>
                  <a:rPr lang="en-US" dirty="0">
                    <a:cs typeface="NikoshBAN" panose="02000000000000000000" pitchFamily="2" charset="0"/>
                  </a:rPr>
                  <a:t>1</a:t>
                </a:r>
                <a:r>
                  <a:rPr lang="bn-IN" dirty="0">
                    <a:cs typeface="NikoshBAN" panose="02000000000000000000" pitchFamily="2" charset="0"/>
                  </a:rPr>
                  <a:t>ঘর= </a:t>
                </a:r>
                <a:r>
                  <a:rPr lang="en-US" dirty="0">
                    <a:cs typeface="NikoshBAN" panose="02000000000000000000" pitchFamily="2" charset="0"/>
                  </a:rPr>
                  <a:t>.1 </a:t>
                </a:r>
                <a:r>
                  <a:rPr lang="bn-IN" dirty="0">
                    <a:cs typeface="NikoshBAN" panose="02000000000000000000" pitchFamily="2" charset="0"/>
                  </a:rPr>
                  <a:t>ধরে </a:t>
                </a:r>
                <a:r>
                  <a:rPr lang="bn-IN" dirty="0" smtClean="0"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cs typeface="NikoshBAN" panose="02000000000000000000" pitchFamily="2" charset="0"/>
                  </a:rPr>
                  <a:t>প্রাপ্ত বিন্দুগুলি ছক কাগজে স্থাপন করতে হবে ।</a:t>
                </a:r>
                <a:endParaRPr lang="en-US" dirty="0"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000" dirty="0">
                    <a:cs typeface="NikoshBAN" panose="02000000000000000000" pitchFamily="2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</m:oMath>
                </a14:m>
                <a:r>
                  <a:rPr lang="en-US" sz="2000" dirty="0">
                    <a:cs typeface="NikoshBAN" panose="02000000000000000000" pitchFamily="2" charset="0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এর লেখচিত্র অঙ্কনে 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x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অক্ষ বরাবর ক্ষুদ্রতম বর্গের 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ঘর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 এবং 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y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অক্ষ বরাবর 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ঘর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= 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1600" dirty="0">
                        <a:cs typeface="NikoshBAN" panose="02000000000000000000" pitchFamily="2" charset="0"/>
                      </a:rPr>
                      <m:t>1 </m:t>
                    </m:r>
                    <m:r>
                      <m:rPr>
                        <m:nor/>
                      </m:rPr>
                      <a:rPr lang="bn-IN" sz="1600" dirty="0">
                        <a:cs typeface="NikoshBAN" panose="02000000000000000000" pitchFamily="2" charset="0"/>
                      </a:rPr>
                      <m:t>ধরে ছকে প্রাপ্ত বিন্দুগুলি ছক কাগজে স্থাপন করতে হবে ।</m:t>
                    </m:r>
                  </m:oMath>
                </a14:m>
                <a:endParaRPr lang="en-US" sz="2000" dirty="0"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80126"/>
                <a:ext cx="12192000" cy="2000548"/>
              </a:xfrm>
              <a:prstGeom prst="rect">
                <a:avLst/>
              </a:prstGeom>
              <a:blipFill rotWithShape="0">
                <a:blip r:embed="rId4"/>
                <a:stretch>
                  <a:fillRect l="-750" t="-2439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0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150165"/>
                  </p:ext>
                </p:extLst>
              </p:nvPr>
            </p:nvGraphicFramePr>
            <p:xfrm>
              <a:off x="-2" y="1228298"/>
              <a:ext cx="11627892" cy="4026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</a:tblGrid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-180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-165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-150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-135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-120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-105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-90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-75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-.87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-60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-45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60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75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135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150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165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150165"/>
                  </p:ext>
                </p:extLst>
              </p:nvPr>
            </p:nvGraphicFramePr>
            <p:xfrm>
              <a:off x="-2" y="1228298"/>
              <a:ext cx="11627892" cy="40260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  <a:gridCol w="1291988"/>
                  </a:tblGrid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72" t="-7273" r="-701415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2" t="-7273" r="-601415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72" t="-7273" r="-501415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592" t="-7273" r="-399061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943" t="-7273" r="-300943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0943" t="-7273" r="-200943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0943" t="-7273" r="-100943" b="-5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0943" t="-7273" r="-943" b="-503636"/>
                          </a:stretch>
                        </a:blipFill>
                      </a:tcPr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-.87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72" t="-205405" r="-7014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2" t="-205405" r="-6014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72" t="-205405" r="-5014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592" t="-205405" r="-39906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943" t="-205405" r="-3009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0943" t="-205405" r="-2009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0943" t="-205405" r="-1009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0943" t="-205405" r="-943" b="-300000"/>
                          </a:stretch>
                        </a:blipFill>
                      </a:tcPr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72" t="-408182" r="-701415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72" t="-408182" r="-601415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72" t="-408182" r="-501415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592" t="-408182" r="-399061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943" t="-408182" r="-300943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0943" t="-408182" r="-200943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0943" t="-408182" r="-100943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0943" t="-408182" r="-943" b="-102727"/>
                          </a:stretch>
                        </a:blipFill>
                      </a:tcPr>
                    </a:tc>
                  </a:tr>
                  <a:tr h="671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352328"/>
                  </p:ext>
                </p:extLst>
              </p:nvPr>
            </p:nvGraphicFramePr>
            <p:xfrm>
              <a:off x="-2" y="5254388"/>
              <a:ext cx="2579428" cy="1093302"/>
            </p:xfrm>
            <a:graphic>
              <a:graphicData uri="http://schemas.openxmlformats.org/drawingml/2006/table">
                <a:tbl>
                  <a:tblPr/>
                  <a:tblGrid>
                    <a:gridCol w="1289714"/>
                    <a:gridCol w="1289714"/>
                  </a:tblGrid>
                  <a:tr h="545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352328"/>
                  </p:ext>
                </p:extLst>
              </p:nvPr>
            </p:nvGraphicFramePr>
            <p:xfrm>
              <a:off x="-2" y="5254388"/>
              <a:ext cx="2579428" cy="1093302"/>
            </p:xfrm>
            <a:graphic>
              <a:graphicData uri="http://schemas.openxmlformats.org/drawingml/2006/table">
                <a:tbl>
                  <a:tblPr/>
                  <a:tblGrid>
                    <a:gridCol w="1289714"/>
                    <a:gridCol w="128971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x</a:t>
                          </a:r>
                          <a:endParaRPr lang="en-US" sz="2400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943" t="-6604" r="-943" b="-78302"/>
                          </a:stretch>
                        </a:blipFill>
                      </a:tcPr>
                    </a:tc>
                  </a:tr>
                  <a:tr h="453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Y=cos</a:t>
                          </a:r>
                          <a:r>
                            <a:rPr lang="en-US" sz="2000" baseline="0" dirty="0" smtClean="0"/>
                            <a:t>2x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720670" y="269489"/>
            <a:ext cx="70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Y=cos2x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লেখচিত্র অঙ্কনের ছক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(click once please)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343701" y="5650173"/>
            <a:ext cx="582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   .87,     .5,   0 ,  -.5 ,  -.87 , 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3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508587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2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97178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24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7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7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607</Words>
  <Application>Microsoft Office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51</cp:revision>
  <dcterms:created xsi:type="dcterms:W3CDTF">2019-04-23T02:09:22Z</dcterms:created>
  <dcterms:modified xsi:type="dcterms:W3CDTF">2019-09-27T05:14:35Z</dcterms:modified>
</cp:coreProperties>
</file>