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9" r:id="rId3"/>
    <p:sldId id="271" r:id="rId4"/>
    <p:sldId id="260" r:id="rId5"/>
    <p:sldId id="264" r:id="rId6"/>
    <p:sldId id="263" r:id="rId7"/>
    <p:sldId id="265" r:id="rId8"/>
    <p:sldId id="266" r:id="rId9"/>
    <p:sldId id="267" r:id="rId10"/>
    <p:sldId id="268" r:id="rId11"/>
    <p:sldId id="269" r:id="rId12"/>
    <p:sldId id="270" r:id="rId13"/>
    <p:sldId id="25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18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0349B3-D3C9-4090-9643-CA49BDE8C786}" type="datetimeFigureOut">
              <a:rPr lang="en-US" smtClean="0"/>
              <a:pPr/>
              <a:t>8/5/2019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6B2D0B-7772-4EC1-86C3-C0D6705999E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7ADAB2-B0EC-4D60-9CAA-5C7F9F77A156}"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8686800" cy="1470025"/>
          </a:xfrm>
          <a:solidFill>
            <a:srgbClr val="FFF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bn-BD" sz="8800" dirty="0" smtClean="0">
                <a:solidFill>
                  <a:srgbClr val="7030A0"/>
                </a:solidFill>
                <a:latin typeface="NikoshBAN" pitchFamily="2" charset="0"/>
                <a:cs typeface="NikoshBAN" pitchFamily="2" charset="0"/>
              </a:rPr>
              <a:t>সুস্বাগতম</a:t>
            </a:r>
            <a:endParaRPr lang="en-US" sz="8800" dirty="0"/>
          </a:p>
        </p:txBody>
      </p:sp>
      <p:sp>
        <p:nvSpPr>
          <p:cNvPr id="3" name="Subtitle 2"/>
          <p:cNvSpPr>
            <a:spLocks noGrp="1"/>
          </p:cNvSpPr>
          <p:nvPr>
            <p:ph type="subTitle" idx="1"/>
          </p:nvPr>
        </p:nvSpPr>
        <p:spPr>
          <a:xfrm>
            <a:off x="914400" y="2438400"/>
            <a:ext cx="6400800" cy="2286000"/>
          </a:xfrm>
        </p:spPr>
        <p:txBody>
          <a:bodyPr/>
          <a:lstStyle/>
          <a:p>
            <a:endParaRPr lang="en-US" dirty="0"/>
          </a:p>
        </p:txBody>
      </p:sp>
      <p:pic>
        <p:nvPicPr>
          <p:cNvPr id="4" name="Picture 3" descr="hari.jpg"/>
          <p:cNvPicPr>
            <a:picLocks noChangeAspect="1"/>
          </p:cNvPicPr>
          <p:nvPr/>
        </p:nvPicPr>
        <p:blipFill>
          <a:blip r:embed="rId2"/>
          <a:stretch>
            <a:fillRect/>
          </a:stretch>
        </p:blipFill>
        <p:spPr>
          <a:xfrm>
            <a:off x="214630" y="1828800"/>
            <a:ext cx="8700770" cy="46482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5"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anim calcmode="lin" valueType="num">
                                      <p:cBhvr>
                                        <p:cTn id="18" dur="2000" fill="hold"/>
                                        <p:tgtEl>
                                          <p:spTgt spid="4"/>
                                        </p:tgtEl>
                                        <p:attrNameLst>
                                          <p:attrName>style.rotation</p:attrName>
                                        </p:attrNameLst>
                                      </p:cBhvr>
                                      <p:tavLst>
                                        <p:tav tm="0">
                                          <p:val>
                                            <p:fltVal val="720"/>
                                          </p:val>
                                        </p:tav>
                                        <p:tav tm="100000">
                                          <p:val>
                                            <p:fltVal val="0"/>
                                          </p:val>
                                        </p:tav>
                                      </p:tavLst>
                                    </p:anim>
                                    <p:anim calcmode="lin" valueType="num">
                                      <p:cBhvr>
                                        <p:cTn id="19" dur="2000" fill="hold"/>
                                        <p:tgtEl>
                                          <p:spTgt spid="4"/>
                                        </p:tgtEl>
                                        <p:attrNameLst>
                                          <p:attrName>ppt_h</p:attrName>
                                        </p:attrNameLst>
                                      </p:cBhvr>
                                      <p:tavLst>
                                        <p:tav tm="0">
                                          <p:val>
                                            <p:fltVal val="0"/>
                                          </p:val>
                                        </p:tav>
                                        <p:tav tm="100000">
                                          <p:val>
                                            <p:strVal val="#ppt_h"/>
                                          </p:val>
                                        </p:tav>
                                      </p:tavLst>
                                    </p:anim>
                                    <p:anim calcmode="lin" valueType="num">
                                      <p:cBhvr>
                                        <p:cTn id="20"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1905000"/>
            <a:ext cx="7010400" cy="3600986"/>
          </a:xfrm>
          <a:prstGeom prst="rect">
            <a:avLst/>
          </a:prstGeom>
          <a:noFill/>
          <a:ln w="57150">
            <a:solidFill>
              <a:schemeClr val="tx1"/>
            </a:solidFill>
          </a:ln>
        </p:spPr>
        <p:txBody>
          <a:bodyPr wrap="square" rtlCol="0">
            <a:spAutoFit/>
          </a:bodyPr>
          <a:lstStyle/>
          <a:p>
            <a:r>
              <a:rPr lang="bn-BD" sz="3600" b="1" dirty="0" smtClean="0">
                <a:latin typeface="NikoshBAN" pitchFamily="2" charset="0"/>
                <a:cs typeface="NikoshBAN" pitchFamily="2" charset="0"/>
              </a:rPr>
              <a:t>মোবাইল ই্যাংকিং-</a:t>
            </a:r>
          </a:p>
          <a:p>
            <a:r>
              <a:rPr lang="bn-BD" sz="3200" dirty="0" smtClean="0">
                <a:latin typeface="NikoshBAN" pitchFamily="2" charset="0"/>
                <a:cs typeface="NikoshBAN" pitchFamily="2" charset="0"/>
              </a:rPr>
              <a:t>মোবাইল ব্যাংকিং একধরনের ব্যাংকিং- সেবা, যার মাধ্যমে গ্রহক ব্যাংকিং লেনদেন মোবাইলের মাধ্যমে সম্পন্ন করে থাকে। গ্রহকের পরিচয় নিশ্চিত হয়ে এধরনের সেবা দেওয়া হয়। তাছাড়া বর্তমানে বিকাশ অ্যাপ ব্যাবহার করে মোবাইলের মাধ্যমে অনেক লেনদেন হচ্ছে।</a:t>
            </a:r>
            <a:endParaRPr lang="en-US" sz="3200" dirty="0">
              <a:latin typeface="NikoshBAN" pitchFamily="2" charset="0"/>
              <a:cs typeface="NikoshBAN" pitchFamily="2"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762000"/>
            <a:ext cx="2286000" cy="646331"/>
          </a:xfrm>
          <a:prstGeom prst="rect">
            <a:avLst/>
          </a:prstGeom>
          <a:noFill/>
        </p:spPr>
        <p:txBody>
          <a:bodyPr wrap="square" rtlCol="0">
            <a:spAutoFit/>
          </a:bodyPr>
          <a:lstStyle/>
          <a:p>
            <a:r>
              <a:rPr lang="bn-BD" sz="3600" b="1" dirty="0" smtClean="0">
                <a:latin typeface="NikoshBAN" pitchFamily="2" charset="0"/>
                <a:cs typeface="NikoshBAN" pitchFamily="2" charset="0"/>
              </a:rPr>
              <a:t>মূল্যায়ন</a:t>
            </a:r>
            <a:r>
              <a:rPr lang="bn-BD" sz="3600" dirty="0" smtClean="0">
                <a:latin typeface="NikoshBAN" pitchFamily="2" charset="0"/>
                <a:cs typeface="NikoshBAN" pitchFamily="2" charset="0"/>
              </a:rPr>
              <a:t>-</a:t>
            </a:r>
            <a:endParaRPr lang="en-US" sz="3600" dirty="0">
              <a:latin typeface="NikoshBAN" pitchFamily="2" charset="0"/>
              <a:cs typeface="NikoshBAN" pitchFamily="2" charset="0"/>
            </a:endParaRPr>
          </a:p>
        </p:txBody>
      </p:sp>
      <p:sp>
        <p:nvSpPr>
          <p:cNvPr id="4" name="TextBox 3"/>
          <p:cNvSpPr txBox="1"/>
          <p:nvPr/>
        </p:nvSpPr>
        <p:spPr>
          <a:xfrm>
            <a:off x="990600" y="2057400"/>
            <a:ext cx="7010400" cy="3046988"/>
          </a:xfrm>
          <a:prstGeom prst="rect">
            <a:avLst/>
          </a:prstGeom>
          <a:noFill/>
          <a:ln w="57150">
            <a:solidFill>
              <a:schemeClr val="tx1"/>
            </a:solidFill>
          </a:ln>
        </p:spPr>
        <p:txBody>
          <a:bodyPr wrap="square" rtlCol="0">
            <a:spAutoFit/>
          </a:bodyPr>
          <a:lstStyle/>
          <a:p>
            <a:pPr>
              <a:buFont typeface="Wingdings" pitchFamily="2" charset="2"/>
              <a:buChar char="ü"/>
            </a:pPr>
            <a:r>
              <a:rPr lang="bn-BD" sz="3200" dirty="0" smtClean="0">
                <a:latin typeface="NikoshBAN" pitchFamily="2" charset="0"/>
                <a:cs typeface="NikoshBAN" pitchFamily="2" charset="0"/>
              </a:rPr>
              <a:t>এটিএম এর পূর্নরূপ কী?</a:t>
            </a:r>
          </a:p>
          <a:p>
            <a:pPr>
              <a:buFont typeface="Wingdings" pitchFamily="2" charset="2"/>
              <a:buChar char="ü"/>
            </a:pPr>
            <a:r>
              <a:rPr lang="bn-BD" sz="3200" dirty="0" smtClean="0">
                <a:latin typeface="NikoshBAN" pitchFamily="2" charset="0"/>
                <a:cs typeface="NikoshBAN" pitchFamily="2" charset="0"/>
              </a:rPr>
              <a:t>এটিএম এর একটি সুবিধা বল।</a:t>
            </a:r>
          </a:p>
          <a:p>
            <a:pPr>
              <a:buFont typeface="Wingdings" pitchFamily="2" charset="2"/>
              <a:buChar char="ü"/>
            </a:pPr>
            <a:r>
              <a:rPr lang="bn-BD" sz="3200" dirty="0" smtClean="0">
                <a:latin typeface="NikoshBAN" pitchFamily="2" charset="0"/>
                <a:cs typeface="NikoshBAN" pitchFamily="2" charset="0"/>
              </a:rPr>
              <a:t>মোবাইল ব্যাংকিং এর একটি অ্যাপসের নাম বল।</a:t>
            </a:r>
          </a:p>
          <a:p>
            <a:pPr>
              <a:buFont typeface="Wingdings" pitchFamily="2" charset="2"/>
              <a:buChar char="ü"/>
            </a:pPr>
            <a:r>
              <a:rPr lang="bn-BD" sz="3200" dirty="0" smtClean="0">
                <a:latin typeface="NikoshBAN" pitchFamily="2" charset="0"/>
                <a:cs typeface="NikoshBAN" pitchFamily="2" charset="0"/>
              </a:rPr>
              <a:t>ডেবিড কার্ড কী?</a:t>
            </a:r>
          </a:p>
          <a:p>
            <a:pPr>
              <a:buFont typeface="Wingdings" pitchFamily="2" charset="2"/>
              <a:buChar char="ü"/>
            </a:pPr>
            <a:r>
              <a:rPr lang="bn-BD" sz="3200" dirty="0" smtClean="0">
                <a:latin typeface="NikoshBAN" pitchFamily="2" charset="0"/>
                <a:cs typeface="NikoshBAN" pitchFamily="2" charset="0"/>
              </a:rPr>
              <a:t>ক্রেডিড কার্ড কী?</a:t>
            </a:r>
          </a:p>
          <a:p>
            <a:pPr>
              <a:buFont typeface="Wingdings" pitchFamily="2" charset="2"/>
              <a:buChar char="ü"/>
            </a:pPr>
            <a:r>
              <a:rPr lang="bn-BD" sz="3200" dirty="0" smtClean="0">
                <a:latin typeface="NikoshBAN" pitchFamily="2" charset="0"/>
                <a:cs typeface="NikoshBAN" pitchFamily="2" charset="0"/>
              </a:rPr>
              <a:t>ক্রেডিড কার্ডের একটি অসুবিধা বল্.</a:t>
            </a:r>
            <a:endParaRPr lang="en-US" sz="3200" dirty="0">
              <a:latin typeface="NikoshBAN" pitchFamily="2" charset="0"/>
              <a:cs typeface="NikoshBAN" pitchFamily="2"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2438400"/>
            <a:ext cx="6553200" cy="1754326"/>
          </a:xfrm>
          <a:prstGeom prst="rect">
            <a:avLst/>
          </a:prstGeom>
          <a:blipFill>
            <a:blip r:embed="rId2"/>
            <a:tile tx="0" ty="0" sx="100000" sy="100000" flip="none" algn="tl"/>
          </a:blipFill>
          <a:ln w="57150">
            <a:solidFill>
              <a:srgbClr val="FF0000"/>
            </a:solidFill>
          </a:ln>
        </p:spPr>
        <p:txBody>
          <a:bodyPr wrap="square" rtlCol="0">
            <a:spAutoFit/>
          </a:bodyPr>
          <a:lstStyle/>
          <a:p>
            <a:r>
              <a:rPr lang="bn-BD" sz="3600" b="1" dirty="0" smtClean="0">
                <a:latin typeface="NikoshBAN" pitchFamily="2" charset="0"/>
                <a:cs typeface="NikoshBAN" pitchFamily="2" charset="0"/>
              </a:rPr>
              <a:t>বাড়ীর কাজ-</a:t>
            </a:r>
          </a:p>
          <a:p>
            <a:r>
              <a:rPr lang="bn-BD" sz="3600" dirty="0" smtClean="0">
                <a:latin typeface="NikoshBAN" pitchFamily="2" charset="0"/>
                <a:cs typeface="NikoshBAN" pitchFamily="2" charset="0"/>
              </a:rPr>
              <a:t>ব্যাবসার জগতে “ইলৈকট্রনিক ব্যাংকিং সেবার বিকল্প নাই” উক্তির যথার্থতা বিশ্লষণ কর</a:t>
            </a:r>
            <a:r>
              <a:rPr lang="bn-BD" dirty="0" smtClean="0">
                <a:latin typeface="NikoshBAN" pitchFamily="2" charset="0"/>
                <a:cs typeface="NikoshBAN" pitchFamily="2" charset="0"/>
              </a:rPr>
              <a:t>।</a:t>
            </a:r>
            <a:endParaRPr lang="en-US" dirty="0">
              <a:latin typeface="NikoshBAN" pitchFamily="2" charset="0"/>
              <a:cs typeface="NikoshBAN" pitchFamily="2"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8229600" cy="1828799"/>
          </a:xfrm>
          <a:solidFill>
            <a:srgbClr val="FFFF00"/>
          </a:solidFill>
          <a:scene3d>
            <a:camera prst="orthographicFront"/>
            <a:lightRig rig="threePt" dir="t"/>
          </a:scene3d>
          <a:sp3d>
            <a:bevelT/>
          </a:sp3d>
        </p:spPr>
        <p:txBody>
          <a:bodyPr>
            <a:normAutofit/>
          </a:bodyPr>
          <a:lstStyle/>
          <a:p>
            <a:r>
              <a:rPr lang="bn-BD" sz="8800" dirty="0" smtClean="0">
                <a:latin typeface="NikoshBAN" pitchFamily="2" charset="0"/>
                <a:cs typeface="NikoshBAN" pitchFamily="2" charset="0"/>
              </a:rPr>
              <a:t> সকলকে ধন্যবাদ </a:t>
            </a:r>
            <a:endParaRPr lang="en-US" sz="8800" dirty="0">
              <a:latin typeface="NikoshBAN" pitchFamily="2" charset="0"/>
              <a:cs typeface="NikoshBAN" pitchFamily="2" charset="0"/>
            </a:endParaRPr>
          </a:p>
        </p:txBody>
      </p:sp>
      <p:pic>
        <p:nvPicPr>
          <p:cNvPr id="4" name="Picture 3" descr="143636lc.jpg"/>
          <p:cNvPicPr>
            <a:picLocks noChangeAspect="1"/>
          </p:cNvPicPr>
          <p:nvPr/>
        </p:nvPicPr>
        <p:blipFill>
          <a:blip r:embed="rId3"/>
          <a:stretch>
            <a:fillRect/>
          </a:stretch>
        </p:blipFill>
        <p:spPr>
          <a:xfrm>
            <a:off x="457200" y="2286000"/>
            <a:ext cx="4343400" cy="4038600"/>
          </a:xfrm>
          <a:prstGeom prst="rect">
            <a:avLst/>
          </a:prstGeom>
        </p:spPr>
      </p:pic>
      <p:pic>
        <p:nvPicPr>
          <p:cNvPr id="5" name="Picture 4" descr="91856lc.jpg"/>
          <p:cNvPicPr>
            <a:picLocks noChangeAspect="1"/>
          </p:cNvPicPr>
          <p:nvPr/>
        </p:nvPicPr>
        <p:blipFill>
          <a:blip r:embed="rId4"/>
          <a:stretch>
            <a:fillRect/>
          </a:stretch>
        </p:blipFill>
        <p:spPr>
          <a:xfrm>
            <a:off x="4876800" y="2286000"/>
            <a:ext cx="3810000" cy="4038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80">
                                          <p:stCondLst>
                                            <p:cond delay="0"/>
                                          </p:stCondLst>
                                        </p:cTn>
                                        <p:tgtEl>
                                          <p:spTgt spid="2"/>
                                        </p:tgtEl>
                                      </p:cBhvr>
                                    </p:animEffect>
                                    <p:anim calcmode="lin" valueType="num">
                                      <p:cBhvr>
                                        <p:cTn id="13"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gtEl>
                                      </p:cBhvr>
                                      <p:to x="100000" y="60000"/>
                                    </p:animScale>
                                    <p:animScale>
                                      <p:cBhvr>
                                        <p:cTn id="19" dur="166" decel="50000">
                                          <p:stCondLst>
                                            <p:cond delay="676"/>
                                          </p:stCondLst>
                                        </p:cTn>
                                        <p:tgtEl>
                                          <p:spTgt spid="2"/>
                                        </p:tgtEl>
                                      </p:cBhvr>
                                      <p:to x="100000" y="100000"/>
                                    </p:animScale>
                                    <p:animScale>
                                      <p:cBhvr>
                                        <p:cTn id="20" dur="26">
                                          <p:stCondLst>
                                            <p:cond delay="1312"/>
                                          </p:stCondLst>
                                        </p:cTn>
                                        <p:tgtEl>
                                          <p:spTgt spid="2"/>
                                        </p:tgtEl>
                                      </p:cBhvr>
                                      <p:to x="100000" y="80000"/>
                                    </p:animScale>
                                    <p:animScale>
                                      <p:cBhvr>
                                        <p:cTn id="21" dur="166" decel="50000">
                                          <p:stCondLst>
                                            <p:cond delay="1338"/>
                                          </p:stCondLst>
                                        </p:cTn>
                                        <p:tgtEl>
                                          <p:spTgt spid="2"/>
                                        </p:tgtEl>
                                      </p:cBhvr>
                                      <p:to x="100000" y="100000"/>
                                    </p:animScale>
                                    <p:animScale>
                                      <p:cBhvr>
                                        <p:cTn id="22" dur="26">
                                          <p:stCondLst>
                                            <p:cond delay="1642"/>
                                          </p:stCondLst>
                                        </p:cTn>
                                        <p:tgtEl>
                                          <p:spTgt spid="2"/>
                                        </p:tgtEl>
                                      </p:cBhvr>
                                      <p:to x="100000" y="90000"/>
                                    </p:animScale>
                                    <p:animScale>
                                      <p:cBhvr>
                                        <p:cTn id="23" dur="166" decel="50000">
                                          <p:stCondLst>
                                            <p:cond delay="1668"/>
                                          </p:stCondLst>
                                        </p:cTn>
                                        <p:tgtEl>
                                          <p:spTgt spid="2"/>
                                        </p:tgtEl>
                                      </p:cBhvr>
                                      <p:to x="100000" y="100000"/>
                                    </p:animScale>
                                    <p:animScale>
                                      <p:cBhvr>
                                        <p:cTn id="24" dur="26">
                                          <p:stCondLst>
                                            <p:cond delay="1808"/>
                                          </p:stCondLst>
                                        </p:cTn>
                                        <p:tgtEl>
                                          <p:spTgt spid="2"/>
                                        </p:tgtEl>
                                      </p:cBhvr>
                                      <p:to x="100000" y="95000"/>
                                    </p:animScale>
                                    <p:animScale>
                                      <p:cBhvr>
                                        <p:cTn id="25" dur="166" decel="50000">
                                          <p:stCondLst>
                                            <p:cond delay="1834"/>
                                          </p:stCondLst>
                                        </p:cTn>
                                        <p:tgtEl>
                                          <p:spTgt spid="2"/>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circle(in)">
                                      <p:cBhvr>
                                        <p:cTn id="30" dur="20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slide(fromBottom)">
                                      <p:cBhvr>
                                        <p:cTn id="3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7"/>
          <p:cNvSpPr txBox="1">
            <a:spLocks noChangeArrowheads="1"/>
          </p:cNvSpPr>
          <p:nvPr/>
        </p:nvSpPr>
        <p:spPr bwMode="auto">
          <a:xfrm>
            <a:off x="1828800" y="76200"/>
            <a:ext cx="5562600" cy="1006475"/>
          </a:xfrm>
          <a:prstGeom prst="rect">
            <a:avLst/>
          </a:prstGeom>
          <a:solidFill>
            <a:srgbClr val="FF0000"/>
          </a:solidFill>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spcBef>
                <a:spcPct val="50000"/>
              </a:spcBef>
            </a:pPr>
            <a:r>
              <a:rPr lang="bn-BD" sz="6000" dirty="0">
                <a:latin typeface="NikoshBAN" pitchFamily="2" charset="0"/>
                <a:cs typeface="NikoshBAN" pitchFamily="2" charset="0"/>
              </a:rPr>
              <a:t>পরিচিতি</a:t>
            </a:r>
            <a:endParaRPr lang="en-US" sz="6000" dirty="0">
              <a:latin typeface="NikoshBAN" pitchFamily="2" charset="0"/>
              <a:cs typeface="NikoshBAN" pitchFamily="2" charset="0"/>
            </a:endParaRPr>
          </a:p>
        </p:txBody>
      </p:sp>
      <p:sp>
        <p:nvSpPr>
          <p:cNvPr id="4" name="Rectangle 3"/>
          <p:cNvSpPr/>
          <p:nvPr/>
        </p:nvSpPr>
        <p:spPr>
          <a:xfrm>
            <a:off x="404648" y="3733800"/>
            <a:ext cx="3810000" cy="268907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bn-BD" sz="3200" b="1" dirty="0" smtClean="0">
                <a:latin typeface="NikoshBAN" pitchFamily="2" charset="0"/>
                <a:cs typeface="NikoshBAN" pitchFamily="2" charset="0"/>
              </a:rPr>
              <a:t>মো:তৈয়েবুর রহমান</a:t>
            </a:r>
            <a:endParaRPr lang="en-US" sz="3200" b="1" dirty="0" smtClean="0">
              <a:latin typeface="NikoshBAN" pitchFamily="2" charset="0"/>
              <a:cs typeface="NikoshBAN" pitchFamily="2" charset="0"/>
            </a:endParaRPr>
          </a:p>
          <a:p>
            <a:pPr algn="ctr"/>
            <a:r>
              <a:rPr lang="bn-BD" sz="2800" b="1" dirty="0" smtClean="0">
                <a:latin typeface="NikoshBAN" pitchFamily="2" charset="0"/>
                <a:cs typeface="NikoshBAN" pitchFamily="2" charset="0"/>
              </a:rPr>
              <a:t>স</a:t>
            </a:r>
            <a:r>
              <a:rPr lang="en-US" sz="2800" b="1" dirty="0" err="1" smtClean="0">
                <a:latin typeface="NikoshBAN" pitchFamily="2" charset="0"/>
                <a:cs typeface="NikoshBAN" pitchFamily="2" charset="0"/>
              </a:rPr>
              <a:t>হকারী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শিক্ষক</a:t>
            </a:r>
            <a:r>
              <a:rPr lang="en-US" sz="2800" b="1" dirty="0" smtClean="0">
                <a:latin typeface="NikoshBAN" pitchFamily="2" charset="0"/>
                <a:cs typeface="NikoshBAN" pitchFamily="2" charset="0"/>
              </a:rPr>
              <a:t>  </a:t>
            </a:r>
          </a:p>
          <a:p>
            <a:pPr algn="ctr"/>
            <a:r>
              <a:rPr lang="bn-BD" sz="2800" b="1" dirty="0" smtClean="0">
                <a:latin typeface="NikoshBAN" pitchFamily="2" charset="0"/>
                <a:cs typeface="NikoshBAN" pitchFamily="2" charset="0"/>
              </a:rPr>
              <a:t>পূর্বাচল মাধ্যমিক বিদ্যালয়</a:t>
            </a:r>
          </a:p>
          <a:p>
            <a:pPr algn="ctr"/>
            <a:r>
              <a:rPr lang="bn-BD" sz="2800" b="1" dirty="0" smtClean="0">
                <a:latin typeface="NikoshBAN" pitchFamily="2" charset="0"/>
                <a:cs typeface="NikoshBAN" pitchFamily="2" charset="0"/>
              </a:rPr>
              <a:t>অভয়নগর, যশোর।</a:t>
            </a:r>
            <a:endParaRPr lang="en-US" sz="2800" b="1" dirty="0" smtClean="0">
              <a:latin typeface="NikoshBAN" pitchFamily="2" charset="0"/>
              <a:cs typeface="NikoshBAN" pitchFamily="2" charset="0"/>
            </a:endParaRPr>
          </a:p>
          <a:p>
            <a:pPr algn="ctr"/>
            <a:r>
              <a:rPr lang="en-US" sz="2800" b="1" dirty="0" err="1" smtClean="0">
                <a:latin typeface="NikoshBAN" pitchFamily="2" charset="0"/>
                <a:cs typeface="NikoshBAN" pitchFamily="2" charset="0"/>
              </a:rPr>
              <a:t>মোবা</a:t>
            </a:r>
            <a:r>
              <a:rPr lang="bn-BD" sz="2800" b="1" dirty="0" smtClean="0">
                <a:latin typeface="NikoshBAN" pitchFamily="2" charset="0"/>
                <a:cs typeface="NikoshBAN" pitchFamily="2" charset="0"/>
              </a:rPr>
              <a:t> :</a:t>
            </a:r>
            <a:r>
              <a:rPr lang="en-US" sz="2800" b="1" dirty="0" smtClean="0">
                <a:latin typeface="NikoshBAN" pitchFamily="2" charset="0"/>
                <a:cs typeface="NikoshBAN" pitchFamily="2" charset="0"/>
              </a:rPr>
              <a:t> – ০1926320998</a:t>
            </a:r>
          </a:p>
          <a:p>
            <a:pPr algn="ctr"/>
            <a:r>
              <a:rPr lang="en-US" sz="2000" b="1" dirty="0" smtClean="0">
                <a:latin typeface="NikoshBAN" pitchFamily="2" charset="0"/>
                <a:cs typeface="NikoshBAN" pitchFamily="2" charset="0"/>
              </a:rPr>
              <a:t>mtr01926@gmail.com</a:t>
            </a:r>
          </a:p>
        </p:txBody>
      </p:sp>
      <p:sp>
        <p:nvSpPr>
          <p:cNvPr id="5" name="Text Box 9"/>
          <p:cNvSpPr txBox="1">
            <a:spLocks noChangeArrowheads="1"/>
          </p:cNvSpPr>
          <p:nvPr/>
        </p:nvSpPr>
        <p:spPr bwMode="auto">
          <a:xfrm>
            <a:off x="5029200" y="3784699"/>
            <a:ext cx="3657600" cy="2677656"/>
          </a:xfrm>
          <a:prstGeom prst="rect">
            <a:avLst/>
          </a:prstGeom>
          <a:ln w="57150">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US" sz="2800" b="1" dirty="0" err="1" smtClean="0">
                <a:latin typeface="NikoshBAN" pitchFamily="2" charset="0"/>
                <a:cs typeface="NikoshBAN" pitchFamily="2" charset="0"/>
              </a:rPr>
              <a:t>শ্রেণি</a:t>
            </a:r>
            <a:r>
              <a:rPr lang="en-US" sz="2800" b="1" dirty="0" smtClean="0">
                <a:latin typeface="NikoshBAN" pitchFamily="2" charset="0"/>
                <a:cs typeface="NikoshBAN" pitchFamily="2" charset="0"/>
              </a:rPr>
              <a:t> </a:t>
            </a:r>
            <a:r>
              <a:rPr lang="bn-BD" sz="2800" b="1" dirty="0">
                <a:latin typeface="NikoshBAN" pitchFamily="2" charset="0"/>
                <a:cs typeface="NikoshBAN" pitchFamily="2" charset="0"/>
              </a:rPr>
              <a:t>:</a:t>
            </a:r>
            <a:r>
              <a:rPr lang="bn-BD" sz="2800" b="1" dirty="0" smtClean="0">
                <a:latin typeface="NikoshBAN" pitchFamily="2" charset="0"/>
                <a:cs typeface="NikoshBAN" pitchFamily="2" charset="0"/>
              </a:rPr>
              <a:t>-</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নবম</a:t>
            </a:r>
            <a:endParaRPr lang="en-US" sz="2800" b="1" dirty="0" smtClean="0">
              <a:latin typeface="NikoshBAN" pitchFamily="2" charset="0"/>
              <a:cs typeface="NikoshBAN" pitchFamily="2" charset="0"/>
            </a:endParaRPr>
          </a:p>
          <a:p>
            <a:pPr algn="ctr"/>
            <a:r>
              <a:rPr lang="en-US" sz="2800" b="1" dirty="0" err="1" smtClean="0">
                <a:latin typeface="NikoshBAN" pitchFamily="2" charset="0"/>
                <a:cs typeface="NikoshBAN" pitchFamily="2" charset="0"/>
              </a:rPr>
              <a:t>বিষয়</a:t>
            </a:r>
            <a:r>
              <a:rPr lang="en-US" sz="2800" b="1" dirty="0" smtClean="0">
                <a:latin typeface="NikoshBAN" pitchFamily="2" charset="0"/>
                <a:cs typeface="NikoshBAN" pitchFamily="2" charset="0"/>
              </a:rPr>
              <a:t> </a:t>
            </a:r>
            <a:r>
              <a:rPr lang="bn-BD" sz="2800" b="1" dirty="0">
                <a:latin typeface="NikoshBAN" pitchFamily="2" charset="0"/>
                <a:cs typeface="NikoshBAN" pitchFamily="2" charset="0"/>
              </a:rPr>
              <a:t>:</a:t>
            </a:r>
            <a:r>
              <a:rPr lang="bn-BD" sz="2800" b="1" dirty="0" smtClean="0">
                <a:latin typeface="NikoshBAN" pitchFamily="2" charset="0"/>
                <a:cs typeface="NikoshBAN" pitchFamily="2" charset="0"/>
              </a:rPr>
              <a:t>-</a:t>
            </a:r>
            <a:r>
              <a:rPr lang="en-US" sz="2800" b="1" dirty="0" smtClean="0">
                <a:latin typeface="NikoshBAN" pitchFamily="2" charset="0"/>
                <a:cs typeface="NikoshBAN" pitchFamily="2" charset="0"/>
              </a:rPr>
              <a:t> </a:t>
            </a:r>
            <a:r>
              <a:rPr lang="bn-BD" sz="2800" b="1" dirty="0" smtClean="0">
                <a:latin typeface="NikoshBAN" pitchFamily="2" charset="0"/>
                <a:cs typeface="NikoshBAN" pitchFamily="2" charset="0"/>
              </a:rPr>
              <a:t>ফিন্যান্স ও ব্যাংকিং</a:t>
            </a:r>
            <a:endParaRPr lang="en-US" sz="2800" b="1" dirty="0" smtClean="0">
              <a:latin typeface="NikoshBAN" pitchFamily="2" charset="0"/>
              <a:cs typeface="NikoshBAN" pitchFamily="2" charset="0"/>
            </a:endParaRPr>
          </a:p>
          <a:p>
            <a:pPr algn="ctr"/>
            <a:r>
              <a:rPr lang="en-US" sz="2800" b="1" dirty="0" err="1" smtClean="0">
                <a:latin typeface="NikoshBAN" pitchFamily="2" charset="0"/>
                <a:cs typeface="NikoshBAN" pitchFamily="2" charset="0"/>
              </a:rPr>
              <a:t>অধ্যায়</a:t>
            </a:r>
            <a:r>
              <a:rPr lang="en-US" sz="2800" b="1" dirty="0" smtClean="0">
                <a:latin typeface="NikoshBAN" pitchFamily="2" charset="0"/>
                <a:cs typeface="NikoshBAN" pitchFamily="2" charset="0"/>
              </a:rPr>
              <a:t> </a:t>
            </a:r>
            <a:r>
              <a:rPr lang="bn-BD" sz="2800" b="1" dirty="0">
                <a:latin typeface="NikoshBAN" pitchFamily="2" charset="0"/>
                <a:cs typeface="NikoshBAN" pitchFamily="2" charset="0"/>
              </a:rPr>
              <a:t>:</a:t>
            </a:r>
            <a:r>
              <a:rPr lang="bn-BD" sz="2800" b="1" dirty="0" smtClean="0">
                <a:latin typeface="NikoshBAN" pitchFamily="2" charset="0"/>
                <a:cs typeface="NikoshBAN" pitchFamily="2" charset="0"/>
              </a:rPr>
              <a:t>- </a:t>
            </a:r>
            <a:r>
              <a:rPr lang="bn-BD" sz="2800" b="1" dirty="0" smtClean="0">
                <a:latin typeface="NikoshBAN" pitchFamily="2" charset="0"/>
                <a:cs typeface="NikoshBAN" pitchFamily="2" charset="0"/>
              </a:rPr>
              <a:t>একাদশ (</a:t>
            </a:r>
            <a:r>
              <a:rPr lang="bn-BD" sz="2800" b="1" dirty="0" smtClean="0">
                <a:latin typeface="NikoshBAN" pitchFamily="2" charset="0"/>
                <a:cs typeface="NikoshBAN" pitchFamily="2" charset="0"/>
              </a:rPr>
              <a:t>ব্যাংকের আমানত</a:t>
            </a:r>
            <a:r>
              <a:rPr lang="bn-BD" sz="2800" b="1" dirty="0" smtClean="0">
                <a:latin typeface="NikoshBAN" pitchFamily="2" charset="0"/>
                <a:cs typeface="NikoshBAN" pitchFamily="2" charset="0"/>
              </a:rPr>
              <a:t>)</a:t>
            </a:r>
            <a:endParaRPr lang="en-US" sz="2800" b="1" dirty="0" smtClean="0">
              <a:latin typeface="NikoshBAN" pitchFamily="2" charset="0"/>
              <a:cs typeface="NikoshBAN" pitchFamily="2" charset="0"/>
            </a:endParaRPr>
          </a:p>
          <a:p>
            <a:pPr algn="ctr"/>
            <a:r>
              <a:rPr lang="en-US" sz="2800" b="1" dirty="0" err="1" smtClean="0">
                <a:latin typeface="NikoshBAN" pitchFamily="2" charset="0"/>
                <a:cs typeface="NikoshBAN" pitchFamily="2" charset="0"/>
              </a:rPr>
              <a:t>সময়</a:t>
            </a:r>
            <a:r>
              <a:rPr lang="en-US" sz="2800" b="1" dirty="0" smtClean="0">
                <a:latin typeface="NikoshBAN" pitchFamily="2" charset="0"/>
                <a:cs typeface="NikoshBAN" pitchFamily="2" charset="0"/>
              </a:rPr>
              <a:t> </a:t>
            </a:r>
            <a:r>
              <a:rPr lang="bn-BD" sz="2800" b="1" dirty="0">
                <a:latin typeface="NikoshBAN" pitchFamily="2" charset="0"/>
                <a:cs typeface="NikoshBAN" pitchFamily="2" charset="0"/>
              </a:rPr>
              <a:t>:</a:t>
            </a:r>
            <a:r>
              <a:rPr lang="en-US" sz="2800" b="1" dirty="0" smtClean="0">
                <a:latin typeface="NikoshBAN" pitchFamily="2" charset="0"/>
                <a:cs typeface="NikoshBAN" pitchFamily="2" charset="0"/>
              </a:rPr>
              <a:t>-</a:t>
            </a:r>
            <a:r>
              <a:rPr lang="bn-BD" sz="2800" b="1" dirty="0" smtClean="0">
                <a:latin typeface="NikoshBAN" pitchFamily="2" charset="0"/>
                <a:cs typeface="NikoshBAN" pitchFamily="2" charset="0"/>
              </a:rPr>
              <a:t> ৫</a:t>
            </a:r>
            <a:r>
              <a:rPr lang="en-US" sz="2800" b="1" dirty="0" smtClean="0">
                <a:latin typeface="NikoshBAN" pitchFamily="2" charset="0"/>
                <a:cs typeface="NikoshBAN" pitchFamily="2" charset="0"/>
              </a:rPr>
              <a:t>০ </a:t>
            </a:r>
            <a:r>
              <a:rPr lang="en-US" sz="2800" b="1" dirty="0" err="1" smtClean="0">
                <a:latin typeface="NikoshBAN" pitchFamily="2" charset="0"/>
                <a:cs typeface="NikoshBAN" pitchFamily="2" charset="0"/>
              </a:rPr>
              <a:t>মিনিট</a:t>
            </a:r>
            <a:endParaRPr lang="en-US" sz="2800" b="1" dirty="0" smtClean="0">
              <a:latin typeface="NikoshBAN" pitchFamily="2" charset="0"/>
              <a:cs typeface="NikoshBAN" pitchFamily="2" charset="0"/>
            </a:endParaRPr>
          </a:p>
          <a:p>
            <a:pPr algn="ctr"/>
            <a:r>
              <a:rPr lang="bn-BD" sz="2800" b="1" dirty="0" smtClean="0">
                <a:latin typeface="NikoshBAN" pitchFamily="2" charset="0"/>
                <a:cs typeface="NikoshBAN" pitchFamily="2" charset="0"/>
              </a:rPr>
              <a:t>তারিখ</a:t>
            </a:r>
            <a:r>
              <a:rPr lang="bn-BD" sz="2800" b="1" smtClean="0">
                <a:latin typeface="NikoshBAN" pitchFamily="2" charset="0"/>
                <a:cs typeface="NikoshBAN" pitchFamily="2" charset="0"/>
              </a:rPr>
              <a:t>:- </a:t>
            </a:r>
            <a:r>
              <a:rPr lang="bn-BD" sz="2800" b="1" smtClean="0">
                <a:latin typeface="NikoshBAN" pitchFamily="2" charset="0"/>
                <a:cs typeface="NikoshBAN" pitchFamily="2" charset="0"/>
              </a:rPr>
              <a:t>০২/০৭/২০১৯</a:t>
            </a:r>
            <a:endParaRPr lang="en-US" sz="2800" b="1" dirty="0">
              <a:latin typeface="NikoshBAN" pitchFamily="2" charset="0"/>
              <a:cs typeface="NikoshBAN" pitchFamily="2" charset="0"/>
            </a:endParaRPr>
          </a:p>
        </p:txBody>
      </p:sp>
      <p:pic>
        <p:nvPicPr>
          <p:cNvPr id="1026" name="Picture 2" descr="C:\Users\User\Downloads\New Folder\780--4--18.jpg"/>
          <p:cNvPicPr>
            <a:picLocks noChangeAspect="1" noChangeArrowheads="1"/>
          </p:cNvPicPr>
          <p:nvPr/>
        </p:nvPicPr>
        <p:blipFill>
          <a:blip r:embed="rId2" cstate="print"/>
          <a:srcRect/>
          <a:stretch>
            <a:fillRect/>
          </a:stretch>
        </p:blipFill>
        <p:spPr bwMode="auto">
          <a:xfrm>
            <a:off x="3810000" y="1524000"/>
            <a:ext cx="1368425" cy="1728787"/>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extLst>
      <p:ext uri="{BB962C8B-B14F-4D97-AF65-F5344CB8AC3E}">
        <p14:creationId xmlns:p14="http://schemas.microsoft.com/office/powerpoint/2010/main" xmlns="" val="4209666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wedge">
                                      <p:cBhvr>
                                        <p:cTn id="1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447800"/>
            <a:ext cx="8001000" cy="2862322"/>
          </a:xfrm>
          <a:prstGeom prst="rect">
            <a:avLst/>
          </a:prstGeom>
          <a:blipFill>
            <a:blip r:embed="rId2"/>
            <a:tile tx="0" ty="0" sx="100000" sy="100000" flip="none" algn="tl"/>
          </a:blipFill>
          <a:ln w="57150">
            <a:solidFill>
              <a:srgbClr val="0070C0"/>
            </a:solidFill>
          </a:ln>
        </p:spPr>
        <p:txBody>
          <a:bodyPr wrap="square" rtlCol="0">
            <a:spAutoFit/>
          </a:bodyPr>
          <a:lstStyle/>
          <a:p>
            <a:r>
              <a:rPr lang="bn-BD" sz="3600" b="1" dirty="0" smtClean="0">
                <a:latin typeface="NikoshBAN" pitchFamily="2" charset="0"/>
                <a:cs typeface="NikoshBAN" pitchFamily="2" charset="0"/>
              </a:rPr>
              <a:t>এই পাঠ শেষে শিক্ষার্থীরা-</a:t>
            </a:r>
          </a:p>
          <a:p>
            <a:pPr>
              <a:buFont typeface="Wingdings" pitchFamily="2" charset="2"/>
              <a:buChar char="Ø"/>
            </a:pPr>
            <a:r>
              <a:rPr lang="bn-BD" sz="3600" dirty="0" smtClean="0">
                <a:latin typeface="NikoshBAN" pitchFamily="2" charset="0"/>
                <a:cs typeface="NikoshBAN" pitchFamily="2" charset="0"/>
              </a:rPr>
              <a:t>এটিএম এর পূর্নরুপ বলতে পারবে।</a:t>
            </a:r>
          </a:p>
          <a:p>
            <a:pPr>
              <a:buFont typeface="Wingdings" pitchFamily="2" charset="2"/>
              <a:buChar char="Ø"/>
            </a:pPr>
            <a:r>
              <a:rPr lang="bn-BD" sz="3600" dirty="0" smtClean="0">
                <a:latin typeface="NikoshBAN" pitchFamily="2" charset="0"/>
                <a:cs typeface="NikoshBAN" pitchFamily="2" charset="0"/>
              </a:rPr>
              <a:t>ডেবিড কার্ড ও ক্রেডিড কার্ডের সম্পর্কে বলতে পারবে।</a:t>
            </a:r>
          </a:p>
          <a:p>
            <a:pPr>
              <a:buFont typeface="Wingdings" pitchFamily="2" charset="2"/>
              <a:buChar char="Ø"/>
            </a:pPr>
            <a:r>
              <a:rPr lang="bn-BD" sz="3600" dirty="0" smtClean="0">
                <a:latin typeface="NikoshBAN" pitchFamily="2" charset="0"/>
                <a:cs typeface="NikoshBAN" pitchFamily="2" charset="0"/>
              </a:rPr>
              <a:t>ব্যাবসায় জগতে ইলেকট্রনিক ব্যাংকিং সেবার গুরুত্ব ব্যাখ্যা করতে পারবে।</a:t>
            </a:r>
            <a:endParaRPr lang="en-US" sz="3600" dirty="0">
              <a:latin typeface="NikoshBAN" pitchFamily="2" charset="0"/>
              <a:cs typeface="NikoshBAN" pitchFamily="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Pictures\231010kalerkantho-1-2018-05-22.jpg"/>
          <p:cNvPicPr>
            <a:picLocks noChangeAspect="1" noChangeArrowheads="1"/>
          </p:cNvPicPr>
          <p:nvPr/>
        </p:nvPicPr>
        <p:blipFill>
          <a:blip r:embed="rId2"/>
          <a:srcRect/>
          <a:stretch>
            <a:fillRect/>
          </a:stretch>
        </p:blipFill>
        <p:spPr bwMode="auto">
          <a:xfrm>
            <a:off x="762000" y="609600"/>
            <a:ext cx="7620000" cy="4600575"/>
          </a:xfrm>
          <a:prstGeom prst="rect">
            <a:avLst/>
          </a:prstGeom>
          <a:noFill/>
        </p:spPr>
      </p:pic>
      <p:sp>
        <p:nvSpPr>
          <p:cNvPr id="4" name="TextBox 3"/>
          <p:cNvSpPr txBox="1"/>
          <p:nvPr/>
        </p:nvSpPr>
        <p:spPr>
          <a:xfrm>
            <a:off x="1600200" y="5638800"/>
            <a:ext cx="5257800" cy="646331"/>
          </a:xfrm>
          <a:prstGeom prst="rect">
            <a:avLst/>
          </a:prstGeom>
          <a:blipFill>
            <a:blip r:embed="rId3"/>
            <a:tile tx="0" ty="0" sx="100000" sy="100000" flip="none" algn="tl"/>
          </a:blipFill>
          <a:ln w="57150">
            <a:solidFill>
              <a:schemeClr val="tx1"/>
            </a:solidFill>
          </a:ln>
        </p:spPr>
        <p:txBody>
          <a:bodyPr wrap="square" rtlCol="0">
            <a:spAutoFit/>
          </a:bodyPr>
          <a:lstStyle/>
          <a:p>
            <a:pPr algn="ctr"/>
            <a:r>
              <a:rPr lang="bn-BD" sz="3600" dirty="0" smtClean="0">
                <a:latin typeface="NikoshBAN" pitchFamily="2" charset="0"/>
                <a:cs typeface="NikoshBAN" pitchFamily="2" charset="0"/>
              </a:rPr>
              <a:t>ব্যাংকিং কার্যক্রম চলছে</a:t>
            </a:r>
            <a:endParaRPr lang="en-US" sz="36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Pictures\2_14043.jpg"/>
          <p:cNvPicPr>
            <a:picLocks noChangeAspect="1" noChangeArrowheads="1"/>
          </p:cNvPicPr>
          <p:nvPr/>
        </p:nvPicPr>
        <p:blipFill>
          <a:blip r:embed="rId2"/>
          <a:srcRect/>
          <a:stretch>
            <a:fillRect/>
          </a:stretch>
        </p:blipFill>
        <p:spPr bwMode="auto">
          <a:xfrm>
            <a:off x="609600" y="228600"/>
            <a:ext cx="3048000" cy="1935480"/>
          </a:xfrm>
          <a:prstGeom prst="rect">
            <a:avLst/>
          </a:prstGeom>
          <a:noFill/>
        </p:spPr>
      </p:pic>
      <p:pic>
        <p:nvPicPr>
          <p:cNvPr id="1027" name="Picture 3" descr="C:\Users\User\Pictures\hqdefault.jpg"/>
          <p:cNvPicPr>
            <a:picLocks noChangeAspect="1" noChangeArrowheads="1"/>
          </p:cNvPicPr>
          <p:nvPr/>
        </p:nvPicPr>
        <p:blipFill>
          <a:blip r:embed="rId3"/>
          <a:srcRect/>
          <a:stretch>
            <a:fillRect/>
          </a:stretch>
        </p:blipFill>
        <p:spPr bwMode="auto">
          <a:xfrm>
            <a:off x="5105400" y="2286000"/>
            <a:ext cx="3352800" cy="2171700"/>
          </a:xfrm>
          <a:prstGeom prst="rect">
            <a:avLst/>
          </a:prstGeom>
          <a:noFill/>
        </p:spPr>
      </p:pic>
      <p:pic>
        <p:nvPicPr>
          <p:cNvPr id="1028" name="Picture 4" descr="C:\Users\User\Pictures\photo-vedio.png"/>
          <p:cNvPicPr>
            <a:picLocks noChangeAspect="1" noChangeArrowheads="1"/>
          </p:cNvPicPr>
          <p:nvPr/>
        </p:nvPicPr>
        <p:blipFill>
          <a:blip r:embed="rId4"/>
          <a:srcRect/>
          <a:stretch>
            <a:fillRect/>
          </a:stretch>
        </p:blipFill>
        <p:spPr bwMode="auto">
          <a:xfrm>
            <a:off x="5105400" y="4572000"/>
            <a:ext cx="3352800" cy="1981200"/>
          </a:xfrm>
          <a:prstGeom prst="rect">
            <a:avLst/>
          </a:prstGeom>
          <a:noFill/>
        </p:spPr>
      </p:pic>
      <p:pic>
        <p:nvPicPr>
          <p:cNvPr id="1029" name="Picture 5" descr="C:\Users\User\Pictures\th.jpg"/>
          <p:cNvPicPr>
            <a:picLocks noChangeAspect="1" noChangeArrowheads="1"/>
          </p:cNvPicPr>
          <p:nvPr/>
        </p:nvPicPr>
        <p:blipFill>
          <a:blip r:embed="rId5"/>
          <a:srcRect/>
          <a:stretch>
            <a:fillRect/>
          </a:stretch>
        </p:blipFill>
        <p:spPr bwMode="auto">
          <a:xfrm>
            <a:off x="5105400" y="228600"/>
            <a:ext cx="3352801" cy="1973803"/>
          </a:xfrm>
          <a:prstGeom prst="rect">
            <a:avLst/>
          </a:prstGeom>
          <a:noFill/>
        </p:spPr>
      </p:pic>
      <p:pic>
        <p:nvPicPr>
          <p:cNvPr id="1030" name="Picture 6" descr="C:\Users\User\Pictures\tricks-2015-15-tips-to-use-payoneer-debit-card-at-atm-machines-in-pakistan-500x425.jpg"/>
          <p:cNvPicPr>
            <a:picLocks noChangeAspect="1" noChangeArrowheads="1"/>
          </p:cNvPicPr>
          <p:nvPr/>
        </p:nvPicPr>
        <p:blipFill>
          <a:blip r:embed="rId6"/>
          <a:srcRect/>
          <a:stretch>
            <a:fillRect/>
          </a:stretch>
        </p:blipFill>
        <p:spPr bwMode="auto">
          <a:xfrm>
            <a:off x="609600" y="2362200"/>
            <a:ext cx="3124200" cy="2057401"/>
          </a:xfrm>
          <a:prstGeom prst="rect">
            <a:avLst/>
          </a:prstGeom>
          <a:noFill/>
        </p:spPr>
      </p:pic>
      <p:pic>
        <p:nvPicPr>
          <p:cNvPr id="2050" name="Picture 2" descr="C:\Users\User\Pictures\বিকাশের-5b44c786bb3ff.jpg"/>
          <p:cNvPicPr>
            <a:picLocks noChangeAspect="1" noChangeArrowheads="1"/>
          </p:cNvPicPr>
          <p:nvPr/>
        </p:nvPicPr>
        <p:blipFill>
          <a:blip r:embed="rId7"/>
          <a:srcRect/>
          <a:stretch>
            <a:fillRect/>
          </a:stretch>
        </p:blipFill>
        <p:spPr bwMode="auto">
          <a:xfrm>
            <a:off x="609600" y="4572001"/>
            <a:ext cx="3149600" cy="1981200"/>
          </a:xfrm>
          <a:prstGeom prst="rect">
            <a:avLst/>
          </a:prstGeom>
          <a:noFill/>
        </p:spPr>
      </p:pic>
      <p:sp>
        <p:nvSpPr>
          <p:cNvPr id="8" name="TextBox 7"/>
          <p:cNvSpPr txBox="1"/>
          <p:nvPr/>
        </p:nvSpPr>
        <p:spPr>
          <a:xfrm rot="5400000">
            <a:off x="7614166" y="1072634"/>
            <a:ext cx="2057400" cy="369332"/>
          </a:xfrm>
          <a:prstGeom prst="rect">
            <a:avLst/>
          </a:prstGeom>
          <a:noFill/>
        </p:spPr>
        <p:txBody>
          <a:bodyPr wrap="square" rtlCol="0">
            <a:spAutoFit/>
          </a:bodyPr>
          <a:lstStyle/>
          <a:p>
            <a:r>
              <a:rPr lang="bn-BD" dirty="0" smtClean="0">
                <a:latin typeface="NikoshBAN" pitchFamily="2" charset="0"/>
                <a:cs typeface="NikoshBAN" pitchFamily="2" charset="0"/>
              </a:rPr>
              <a:t>ডেইড কার্ড ও ক্রেডিড কার্ড</a:t>
            </a:r>
            <a:endParaRPr lang="en-US" dirty="0">
              <a:latin typeface="NikoshBAN" pitchFamily="2" charset="0"/>
              <a:cs typeface="NikoshBAN" pitchFamily="2" charset="0"/>
            </a:endParaRPr>
          </a:p>
        </p:txBody>
      </p:sp>
      <p:sp>
        <p:nvSpPr>
          <p:cNvPr id="9" name="TextBox 8"/>
          <p:cNvSpPr txBox="1"/>
          <p:nvPr/>
        </p:nvSpPr>
        <p:spPr>
          <a:xfrm rot="5400000">
            <a:off x="3545532" y="721668"/>
            <a:ext cx="990600" cy="461665"/>
          </a:xfrm>
          <a:prstGeom prst="rect">
            <a:avLst/>
          </a:prstGeom>
          <a:noFill/>
        </p:spPr>
        <p:txBody>
          <a:bodyPr wrap="square" rtlCol="0">
            <a:spAutoFit/>
          </a:bodyPr>
          <a:lstStyle/>
          <a:p>
            <a:r>
              <a:rPr lang="bn-BD" sz="2400" dirty="0" smtClean="0">
                <a:latin typeface="NikoshBAN" pitchFamily="2" charset="0"/>
                <a:cs typeface="NikoshBAN" pitchFamily="2" charset="0"/>
              </a:rPr>
              <a:t>এটিএম</a:t>
            </a:r>
            <a:endParaRPr lang="en-US" sz="2400" dirty="0">
              <a:latin typeface="NikoshBAN" pitchFamily="2" charset="0"/>
              <a:cs typeface="NikoshBAN" pitchFamily="2" charset="0"/>
            </a:endParaRPr>
          </a:p>
        </p:txBody>
      </p:sp>
      <p:sp>
        <p:nvSpPr>
          <p:cNvPr id="10" name="TextBox 9"/>
          <p:cNvSpPr txBox="1"/>
          <p:nvPr/>
        </p:nvSpPr>
        <p:spPr>
          <a:xfrm rot="5400000">
            <a:off x="7781955" y="3190845"/>
            <a:ext cx="1905000" cy="400110"/>
          </a:xfrm>
          <a:prstGeom prst="rect">
            <a:avLst/>
          </a:prstGeom>
          <a:noFill/>
        </p:spPr>
        <p:txBody>
          <a:bodyPr wrap="square" rtlCol="0">
            <a:spAutoFit/>
          </a:bodyPr>
          <a:lstStyle/>
          <a:p>
            <a:r>
              <a:rPr lang="bn-BD" sz="2000" dirty="0" smtClean="0">
                <a:latin typeface="NikoshBAN" pitchFamily="2" charset="0"/>
                <a:cs typeface="NikoshBAN" pitchFamily="2" charset="0"/>
              </a:rPr>
              <a:t>এস এম এস ব্যাংকিং</a:t>
            </a:r>
            <a:endParaRPr lang="en-US" sz="2000" dirty="0">
              <a:latin typeface="NikoshBAN" pitchFamily="2" charset="0"/>
              <a:cs typeface="NikoshBAN" pitchFamily="2" charset="0"/>
            </a:endParaRPr>
          </a:p>
        </p:txBody>
      </p:sp>
      <p:sp>
        <p:nvSpPr>
          <p:cNvPr id="11" name="TextBox 10"/>
          <p:cNvSpPr txBox="1"/>
          <p:nvPr/>
        </p:nvSpPr>
        <p:spPr>
          <a:xfrm rot="5400000">
            <a:off x="7858155" y="5400645"/>
            <a:ext cx="1752600" cy="400110"/>
          </a:xfrm>
          <a:prstGeom prst="rect">
            <a:avLst/>
          </a:prstGeom>
          <a:noFill/>
        </p:spPr>
        <p:txBody>
          <a:bodyPr wrap="square" rtlCol="0">
            <a:spAutoFit/>
          </a:bodyPr>
          <a:lstStyle/>
          <a:p>
            <a:r>
              <a:rPr lang="bn-BD" sz="2000" dirty="0" smtClean="0">
                <a:latin typeface="NikoshBAN" pitchFamily="2" charset="0"/>
                <a:cs typeface="NikoshBAN" pitchFamily="2" charset="0"/>
              </a:rPr>
              <a:t>ইন্টারনেট ব্যাংকিং</a:t>
            </a:r>
            <a:endParaRPr lang="en-US" sz="2000" dirty="0">
              <a:latin typeface="NikoshBAN" pitchFamily="2" charset="0"/>
              <a:cs typeface="NikoshBAN" pitchFamily="2" charset="0"/>
            </a:endParaRPr>
          </a:p>
        </p:txBody>
      </p:sp>
      <p:sp>
        <p:nvSpPr>
          <p:cNvPr id="12" name="TextBox 11"/>
          <p:cNvSpPr txBox="1"/>
          <p:nvPr/>
        </p:nvSpPr>
        <p:spPr>
          <a:xfrm rot="5400000">
            <a:off x="3171855" y="5362545"/>
            <a:ext cx="1828800" cy="400110"/>
          </a:xfrm>
          <a:prstGeom prst="rect">
            <a:avLst/>
          </a:prstGeom>
          <a:noFill/>
        </p:spPr>
        <p:txBody>
          <a:bodyPr wrap="square" rtlCol="0">
            <a:spAutoFit/>
          </a:bodyPr>
          <a:lstStyle/>
          <a:p>
            <a:r>
              <a:rPr lang="bn-BD" sz="2000" dirty="0" smtClean="0">
                <a:latin typeface="NikoshBAN" pitchFamily="2" charset="0"/>
                <a:cs typeface="NikoshBAN" pitchFamily="2" charset="0"/>
              </a:rPr>
              <a:t>মোবাইল ব্যাংকিং</a:t>
            </a:r>
            <a:endParaRPr lang="en-US" sz="20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828800"/>
            <a:ext cx="8001000" cy="4401205"/>
          </a:xfrm>
          <a:prstGeom prst="rect">
            <a:avLst/>
          </a:prstGeom>
          <a:noFill/>
          <a:ln w="57150">
            <a:solidFill>
              <a:srgbClr val="FF0000"/>
            </a:solidFill>
          </a:ln>
        </p:spPr>
        <p:txBody>
          <a:bodyPr wrap="square" rtlCol="0">
            <a:spAutoFit/>
          </a:bodyPr>
          <a:lstStyle/>
          <a:p>
            <a:r>
              <a:rPr lang="bn-BD" sz="2800" dirty="0" smtClean="0">
                <a:latin typeface="NikoshBAN" pitchFamily="2" charset="0"/>
                <a:cs typeface="NikoshBAN" pitchFamily="2" charset="0"/>
              </a:rPr>
              <a:t>এটা একধরনের ইলেকট্রনিক প্লাস্টিক কার্ড, যা ব্যাংক তার গ্রাহকের জন্য ইস্যু করে থাকে। এই কার্ডের মাধ্যমে  নগদ টাকা ছাড়াই কেনা কাটা করতে পারে এবং প্রয়োজনে এটিএম মেশিন থেকে নগদ টাকা উত্তোলন করতে পারে। ব্যাংকের হিসাবে টাকা থাকা সাপেক্ষে এই ক্রেডিড কার্ড ব্যাবহার করা যায়।  ডেবিড কার্ড ও ক্রেডিড কার্ডের মধ্যে পার্থক্য এই যে , নিজের হিসাবে জমা থাকলেই কেবল ডেবিড কার্ড ব্যাবহার করা যায়। কিন্তু হিসাবে জমা নাথাকলেও ক্রেডিড কার্ডের  মাধ্যমে বাকিতেমালামাল ক্রয় করার সুযোগ আছে। ক্রেডিড কার্ড একধরনের ব্যাক্তিগত ঋণ, যা নির্দিষ্ট সময়ান্তে গ্রহককে সুদ সহ ফেরত দিতে হয়।এ ক্ষেত্র ব্যাংকে হিসাব থাকা বাধ্যবাধকতা নেই।</a:t>
            </a:r>
            <a:endParaRPr lang="en-US" sz="2800" dirty="0">
              <a:latin typeface="NikoshBAN" pitchFamily="2" charset="0"/>
              <a:cs typeface="NikoshBAN" pitchFamily="2" charset="0"/>
            </a:endParaRPr>
          </a:p>
        </p:txBody>
      </p:sp>
      <p:sp>
        <p:nvSpPr>
          <p:cNvPr id="5" name="TextBox 4"/>
          <p:cNvSpPr txBox="1"/>
          <p:nvPr/>
        </p:nvSpPr>
        <p:spPr>
          <a:xfrm>
            <a:off x="2514600" y="914400"/>
            <a:ext cx="3962400" cy="584775"/>
          </a:xfrm>
          <a:prstGeom prst="rect">
            <a:avLst/>
          </a:prstGeom>
          <a:solidFill>
            <a:srgbClr val="FFFF00"/>
          </a:solidFill>
          <a:ln w="57150">
            <a:solidFill>
              <a:srgbClr val="FF0000"/>
            </a:solidFill>
          </a:ln>
        </p:spPr>
        <p:txBody>
          <a:bodyPr wrap="square" rtlCol="0">
            <a:spAutoFit/>
          </a:bodyPr>
          <a:lstStyle/>
          <a:p>
            <a:r>
              <a:rPr lang="bn-BD" sz="3200" b="1" dirty="0" smtClean="0">
                <a:latin typeface="NikoshBAN" pitchFamily="2" charset="0"/>
                <a:cs typeface="NikoshBAN" pitchFamily="2" charset="0"/>
              </a:rPr>
              <a:t>ডেইড কার্ড ও ক্রেডিড কার্ড</a:t>
            </a:r>
            <a:endParaRPr lang="en-US" sz="3200" b="1"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71600"/>
            <a:ext cx="7620000" cy="1384995"/>
          </a:xfrm>
          <a:prstGeom prst="rect">
            <a:avLst/>
          </a:prstGeom>
          <a:noFill/>
          <a:ln w="57150">
            <a:solidFill>
              <a:srgbClr val="FF0000"/>
            </a:solidFill>
          </a:ln>
        </p:spPr>
        <p:txBody>
          <a:bodyPr wrap="square" rtlCol="0">
            <a:spAutoFit/>
          </a:bodyPr>
          <a:lstStyle/>
          <a:p>
            <a:pPr lvl="1">
              <a:buFont typeface="Wingdings" pitchFamily="2" charset="2"/>
              <a:buChar char="Ø"/>
            </a:pPr>
            <a:r>
              <a:rPr lang="bn-BD" sz="2800" dirty="0" smtClean="0">
                <a:latin typeface="NikoshBAN" pitchFamily="2" charset="0"/>
                <a:cs typeface="NikoshBAN" pitchFamily="2" charset="0"/>
              </a:rPr>
              <a:t>ডেবিড কার্ডের দুটি সুবিধা লেখ ( দল- </a:t>
            </a:r>
            <a:r>
              <a:rPr lang="en-US" sz="2800" dirty="0" smtClean="0">
                <a:latin typeface="NikoshBAN" pitchFamily="2" charset="0"/>
                <a:cs typeface="NikoshBAN" pitchFamily="2" charset="0"/>
              </a:rPr>
              <a:t>A, C )</a:t>
            </a:r>
            <a:r>
              <a:rPr lang="bn-BD" sz="2800" dirty="0" smtClean="0">
                <a:latin typeface="NikoshBAN" pitchFamily="2" charset="0"/>
                <a:cs typeface="NikoshBAN" pitchFamily="2" charset="0"/>
              </a:rPr>
              <a:t>  </a:t>
            </a:r>
          </a:p>
          <a:p>
            <a:pPr lvl="1">
              <a:buFont typeface="Wingdings" pitchFamily="2" charset="2"/>
              <a:buChar char="Ø"/>
            </a:pPr>
            <a:r>
              <a:rPr lang="bn-BD" sz="2800" dirty="0" smtClean="0">
                <a:latin typeface="NikoshBAN" pitchFamily="2" charset="0"/>
                <a:cs typeface="NikoshBAN" pitchFamily="2" charset="0"/>
              </a:rPr>
              <a:t>ক্রেডিড কার্ডের দুটি সুবিধা লেখ (দল</a:t>
            </a:r>
            <a:r>
              <a:rPr lang="en-US" sz="2800" dirty="0" smtClean="0">
                <a:latin typeface="NikoshBAN" pitchFamily="2" charset="0"/>
                <a:cs typeface="NikoshBAN" pitchFamily="2" charset="0"/>
              </a:rPr>
              <a:t>- B, D </a:t>
            </a:r>
            <a:r>
              <a:rPr lang="bn-BD" sz="2800" dirty="0" smtClean="0">
                <a:latin typeface="NikoshBAN" pitchFamily="2" charset="0"/>
                <a:cs typeface="NikoshBAN" pitchFamily="2" charset="0"/>
              </a:rPr>
              <a:t>)</a:t>
            </a:r>
          </a:p>
          <a:p>
            <a:pPr lvl="1">
              <a:buFont typeface="Wingdings" pitchFamily="2" charset="2"/>
              <a:buChar char="Ø"/>
            </a:pPr>
            <a:r>
              <a:rPr lang="bn-BD" sz="2800" dirty="0" smtClean="0">
                <a:latin typeface="NikoshBAN" pitchFamily="2" charset="0"/>
                <a:cs typeface="NikoshBAN" pitchFamily="2" charset="0"/>
              </a:rPr>
              <a:t>ডেবিড কার্ড ও ক্রেডিড কার্ডের দুটি প্রথক্য লেখ (দল- </a:t>
            </a:r>
            <a:r>
              <a:rPr lang="en-US" sz="2800" dirty="0" smtClean="0">
                <a:latin typeface="NikoshBAN" pitchFamily="2" charset="0"/>
                <a:cs typeface="NikoshBAN" pitchFamily="2" charset="0"/>
              </a:rPr>
              <a:t>E, F</a:t>
            </a:r>
            <a:r>
              <a:rPr lang="bn-BD" sz="2800" dirty="0" smtClean="0">
                <a:latin typeface="NikoshBAN" pitchFamily="2" charset="0"/>
                <a:cs typeface="NikoshBAN" pitchFamily="2" charset="0"/>
              </a:rPr>
              <a:t>  )</a:t>
            </a:r>
            <a:endParaRPr lang="en-US" sz="2800" dirty="0">
              <a:latin typeface="NikoshBAN" pitchFamily="2" charset="0"/>
              <a:cs typeface="NikoshBAN" pitchFamily="2" charset="0"/>
            </a:endParaRPr>
          </a:p>
        </p:txBody>
      </p:sp>
      <p:sp>
        <p:nvSpPr>
          <p:cNvPr id="3" name="TextBox 2"/>
          <p:cNvSpPr txBox="1"/>
          <p:nvPr/>
        </p:nvSpPr>
        <p:spPr>
          <a:xfrm>
            <a:off x="3352800" y="533400"/>
            <a:ext cx="1905000" cy="584775"/>
          </a:xfrm>
          <a:prstGeom prst="rect">
            <a:avLst/>
          </a:prstGeom>
          <a:solidFill>
            <a:srgbClr val="FFFF00"/>
          </a:solidFill>
          <a:ln w="57150">
            <a:solidFill>
              <a:srgbClr val="FF0000"/>
            </a:solidFill>
          </a:ln>
        </p:spPr>
        <p:txBody>
          <a:bodyPr wrap="square" rtlCol="0">
            <a:spAutoFit/>
          </a:bodyPr>
          <a:lstStyle/>
          <a:p>
            <a:pPr algn="ctr"/>
            <a:r>
              <a:rPr lang="bn-BD" sz="3200" dirty="0" smtClean="0">
                <a:latin typeface="NikoshBAN" pitchFamily="2" charset="0"/>
                <a:cs typeface="NikoshBAN" pitchFamily="2" charset="0"/>
              </a:rPr>
              <a:t>কাজ -</a:t>
            </a:r>
            <a:endParaRPr lang="en-US" sz="3200" dirty="0">
              <a:latin typeface="NikoshBAN" pitchFamily="2" charset="0"/>
              <a:cs typeface="NikoshBAN" pitchFamily="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066800"/>
            <a:ext cx="7772400" cy="3600986"/>
          </a:xfrm>
          <a:prstGeom prst="rect">
            <a:avLst/>
          </a:prstGeom>
          <a:noFill/>
          <a:ln w="57150">
            <a:solidFill>
              <a:schemeClr val="tx1"/>
            </a:solidFill>
          </a:ln>
        </p:spPr>
        <p:txBody>
          <a:bodyPr wrap="square" rtlCol="0">
            <a:spAutoFit/>
          </a:bodyPr>
          <a:lstStyle/>
          <a:p>
            <a:r>
              <a:rPr lang="bn-BD" sz="3600" b="1" dirty="0" smtClean="0">
                <a:latin typeface="NikoshBAN" pitchFamily="2" charset="0"/>
                <a:cs typeface="NikoshBAN" pitchFamily="2" charset="0"/>
              </a:rPr>
              <a:t>এটিএম-</a:t>
            </a:r>
          </a:p>
          <a:p>
            <a:r>
              <a:rPr lang="bn-BD" sz="3200" dirty="0" smtClean="0">
                <a:latin typeface="NikoshBAN" pitchFamily="2" charset="0"/>
                <a:cs typeface="NikoshBAN" pitchFamily="2" charset="0"/>
              </a:rPr>
              <a:t>এটিএম (</a:t>
            </a:r>
            <a:r>
              <a:rPr lang="en-US" sz="3200" dirty="0" smtClean="0">
                <a:latin typeface="NikoshBAN" pitchFamily="2" charset="0"/>
                <a:cs typeface="NikoshBAN" pitchFamily="2" charset="0"/>
              </a:rPr>
              <a:t>Automated Teller Machine) </a:t>
            </a:r>
            <a:r>
              <a:rPr lang="bn-BD" sz="3200" dirty="0" smtClean="0">
                <a:latin typeface="NikoshBAN" pitchFamily="2" charset="0"/>
                <a:cs typeface="NikoshBAN" pitchFamily="2" charset="0"/>
              </a:rPr>
              <a:t>একধরনের ইলেকট্রনিক যন্ত্র, যার মাধ্যমে গ্রহক ব্যাংকের কর্মচারীর উপস্থিতি ছাড়া প্রাথমিক কিছু লেনদেন করতে পারে। যেমন: টাকা উত্তোলন, হিসাবের বিবরণী, টাকা বা চেক জমা ইত্যাদি। সুতারাং ১০-৫ টা অফিস টাইমের বাইরের সময়েও এই মেশিনের মাধ্যমে নগদ টাকা উত্তোলন করা যায়।</a:t>
            </a:r>
            <a:endParaRPr lang="en-US" sz="3200" dirty="0">
              <a:latin typeface="NikoshBAN" pitchFamily="2" charset="0"/>
              <a:cs typeface="NikoshBAN" pitchFamily="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7000" y="1524000"/>
            <a:ext cx="1981200" cy="584775"/>
          </a:xfrm>
          <a:prstGeom prst="rect">
            <a:avLst/>
          </a:prstGeom>
          <a:noFill/>
          <a:ln w="38100">
            <a:solidFill>
              <a:schemeClr val="tx1"/>
            </a:solidFill>
          </a:ln>
        </p:spPr>
        <p:txBody>
          <a:bodyPr wrap="square" rtlCol="0">
            <a:spAutoFit/>
          </a:bodyPr>
          <a:lstStyle/>
          <a:p>
            <a:pPr algn="ctr"/>
            <a:r>
              <a:rPr lang="bn-BD" sz="3200" dirty="0" smtClean="0">
                <a:latin typeface="NikoshBAN" pitchFamily="2" charset="0"/>
                <a:cs typeface="NikoshBAN" pitchFamily="2" charset="0"/>
              </a:rPr>
              <a:t>কাজ</a:t>
            </a:r>
            <a:r>
              <a:rPr lang="bn-BD" dirty="0" smtClean="0">
                <a:latin typeface="NikoshBAN" pitchFamily="2" charset="0"/>
                <a:cs typeface="NikoshBAN" pitchFamily="2" charset="0"/>
              </a:rPr>
              <a:t>-</a:t>
            </a:r>
            <a:endParaRPr lang="en-US" dirty="0">
              <a:latin typeface="NikoshBAN" pitchFamily="2" charset="0"/>
              <a:cs typeface="NikoshBAN" pitchFamily="2" charset="0"/>
            </a:endParaRPr>
          </a:p>
        </p:txBody>
      </p:sp>
      <p:sp>
        <p:nvSpPr>
          <p:cNvPr id="3" name="TextBox 2"/>
          <p:cNvSpPr txBox="1"/>
          <p:nvPr/>
        </p:nvSpPr>
        <p:spPr>
          <a:xfrm>
            <a:off x="914400" y="2362200"/>
            <a:ext cx="5486400" cy="1200329"/>
          </a:xfrm>
          <a:prstGeom prst="rect">
            <a:avLst/>
          </a:prstGeom>
          <a:noFill/>
          <a:ln w="38100">
            <a:solidFill>
              <a:schemeClr val="tx1"/>
            </a:solidFill>
          </a:ln>
        </p:spPr>
        <p:txBody>
          <a:bodyPr wrap="square" rtlCol="0">
            <a:spAutoFit/>
          </a:bodyPr>
          <a:lstStyle/>
          <a:p>
            <a:pPr>
              <a:buFont typeface="Wingdings" pitchFamily="2" charset="2"/>
              <a:buChar char="§"/>
            </a:pPr>
            <a:r>
              <a:rPr lang="bn-BD" sz="3600" dirty="0" smtClean="0">
                <a:latin typeface="NikoshBAN" pitchFamily="2" charset="0"/>
                <a:cs typeface="NikoshBAN" pitchFamily="2" charset="0"/>
              </a:rPr>
              <a:t>এটিএম এর দুটি বৈশিষ্ট্য লেখ</a:t>
            </a:r>
          </a:p>
          <a:p>
            <a:pPr>
              <a:buFont typeface="Wingdings" pitchFamily="2" charset="2"/>
              <a:buChar char="§"/>
            </a:pPr>
            <a:r>
              <a:rPr lang="bn-BD" sz="3600" dirty="0" smtClean="0">
                <a:latin typeface="NikoshBAN" pitchFamily="2" charset="0"/>
                <a:cs typeface="NikoshBAN" pitchFamily="2" charset="0"/>
              </a:rPr>
              <a:t>এটিএম এর দুটি সুবিধা উল্লেখ কর।</a:t>
            </a:r>
            <a:endParaRPr lang="en-US" sz="3600" dirty="0">
              <a:latin typeface="NikoshBAN" pitchFamily="2" charset="0"/>
              <a:cs typeface="NikoshBAN" pitchFamily="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400</Words>
  <Application>Microsoft Office PowerPoint</Application>
  <PresentationFormat>On-screen Show (4:3)</PresentationFormat>
  <Paragraphs>47</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সুস্বাগতম</vt:lpstr>
      <vt:lpstr>Slide 2</vt:lpstr>
      <vt:lpstr>Slide 3</vt:lpstr>
      <vt:lpstr>Slide 4</vt:lpstr>
      <vt:lpstr>Slide 5</vt:lpstr>
      <vt:lpstr>Slide 6</vt:lpstr>
      <vt:lpstr>Slide 7</vt:lpstr>
      <vt:lpstr>Slide 8</vt:lpstr>
      <vt:lpstr>Slide 9</vt:lpstr>
      <vt:lpstr>Slide 10</vt:lpstr>
      <vt:lpstr>Slide 11</vt:lpstr>
      <vt:lpstr>Slide 12</vt:lpstr>
      <vt:lpstr> সকলকে ধন্যবাদ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20</cp:revision>
  <dcterms:created xsi:type="dcterms:W3CDTF">2006-08-16T00:00:00Z</dcterms:created>
  <dcterms:modified xsi:type="dcterms:W3CDTF">2019-08-04T19:00:26Z</dcterms:modified>
</cp:coreProperties>
</file>